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notesSlides/notesSlide17.xml" ContentType="application/vnd.openxmlformats-officedocument.presentationml.notesSlide+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notesSlides/notesSlide18.xml" ContentType="application/vnd.openxmlformats-officedocument.presentationml.notesSlide+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notesSlides/notesSlide19.xml" ContentType="application/vnd.openxmlformats-officedocument.presentationml.notesSlide+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5"/>
  </p:notesMasterIdLst>
  <p:sldIdLst>
    <p:sldId id="298" r:id="rId2"/>
    <p:sldId id="337" r:id="rId3"/>
    <p:sldId id="359" r:id="rId4"/>
    <p:sldId id="360" r:id="rId5"/>
    <p:sldId id="288" r:id="rId6"/>
    <p:sldId id="397" r:id="rId7"/>
    <p:sldId id="361" r:id="rId8"/>
    <p:sldId id="368" r:id="rId9"/>
    <p:sldId id="369" r:id="rId10"/>
    <p:sldId id="363" r:id="rId11"/>
    <p:sldId id="365" r:id="rId12"/>
    <p:sldId id="366" r:id="rId13"/>
    <p:sldId id="374" r:id="rId14"/>
    <p:sldId id="375" r:id="rId15"/>
    <p:sldId id="370" r:id="rId16"/>
    <p:sldId id="371" r:id="rId17"/>
    <p:sldId id="373" r:id="rId18"/>
    <p:sldId id="376" r:id="rId19"/>
    <p:sldId id="377" r:id="rId20"/>
    <p:sldId id="378" r:id="rId21"/>
    <p:sldId id="379" r:id="rId22"/>
    <p:sldId id="380" r:id="rId23"/>
    <p:sldId id="381" r:id="rId24"/>
    <p:sldId id="383" r:id="rId25"/>
    <p:sldId id="382" r:id="rId26"/>
    <p:sldId id="384" r:id="rId27"/>
    <p:sldId id="385" r:id="rId28"/>
    <p:sldId id="386" r:id="rId29"/>
    <p:sldId id="387" r:id="rId30"/>
    <p:sldId id="388" r:id="rId31"/>
    <p:sldId id="389" r:id="rId32"/>
    <p:sldId id="390" r:id="rId33"/>
    <p:sldId id="372" r:id="rId34"/>
    <p:sldId id="391" r:id="rId35"/>
    <p:sldId id="392" r:id="rId36"/>
    <p:sldId id="393" r:id="rId37"/>
    <p:sldId id="394" r:id="rId38"/>
    <p:sldId id="395" r:id="rId39"/>
    <p:sldId id="396" r:id="rId40"/>
    <p:sldId id="398" r:id="rId41"/>
    <p:sldId id="399" r:id="rId42"/>
    <p:sldId id="400" r:id="rId43"/>
    <p:sldId id="401" r:id="rId44"/>
    <p:sldId id="402" r:id="rId45"/>
    <p:sldId id="417" r:id="rId46"/>
    <p:sldId id="418" r:id="rId47"/>
    <p:sldId id="403" r:id="rId48"/>
    <p:sldId id="404" r:id="rId49"/>
    <p:sldId id="419" r:id="rId50"/>
    <p:sldId id="405" r:id="rId51"/>
    <p:sldId id="420" r:id="rId52"/>
    <p:sldId id="406" r:id="rId53"/>
    <p:sldId id="421" r:id="rId54"/>
    <p:sldId id="408" r:id="rId55"/>
    <p:sldId id="422" r:id="rId56"/>
    <p:sldId id="409" r:id="rId57"/>
    <p:sldId id="423" r:id="rId58"/>
    <p:sldId id="410" r:id="rId59"/>
    <p:sldId id="424" r:id="rId60"/>
    <p:sldId id="411" r:id="rId61"/>
    <p:sldId id="425" r:id="rId62"/>
    <p:sldId id="412" r:id="rId63"/>
    <p:sldId id="426" r:id="rId64"/>
    <p:sldId id="413" r:id="rId65"/>
    <p:sldId id="442" r:id="rId66"/>
    <p:sldId id="428" r:id="rId67"/>
    <p:sldId id="427" r:id="rId68"/>
    <p:sldId id="430" r:id="rId69"/>
    <p:sldId id="429" r:id="rId70"/>
    <p:sldId id="431" r:id="rId71"/>
    <p:sldId id="432" r:id="rId72"/>
    <p:sldId id="433" r:id="rId73"/>
    <p:sldId id="434" r:id="rId74"/>
    <p:sldId id="435" r:id="rId75"/>
    <p:sldId id="436" r:id="rId76"/>
    <p:sldId id="437" r:id="rId77"/>
    <p:sldId id="438" r:id="rId78"/>
    <p:sldId id="439" r:id="rId79"/>
    <p:sldId id="440" r:id="rId80"/>
    <p:sldId id="441" r:id="rId81"/>
    <p:sldId id="443" r:id="rId82"/>
    <p:sldId id="444" r:id="rId83"/>
    <p:sldId id="445" r:id="rId84"/>
    <p:sldId id="446" r:id="rId85"/>
    <p:sldId id="447" r:id="rId86"/>
    <p:sldId id="448" r:id="rId87"/>
    <p:sldId id="449" r:id="rId88"/>
    <p:sldId id="450" r:id="rId89"/>
    <p:sldId id="451" r:id="rId90"/>
    <p:sldId id="452" r:id="rId91"/>
    <p:sldId id="453" r:id="rId92"/>
    <p:sldId id="454" r:id="rId93"/>
    <p:sldId id="455" r:id="rId94"/>
    <p:sldId id="458" r:id="rId95"/>
    <p:sldId id="459" r:id="rId96"/>
    <p:sldId id="460" r:id="rId97"/>
    <p:sldId id="456" r:id="rId98"/>
    <p:sldId id="457" r:id="rId99"/>
    <p:sldId id="461" r:id="rId100"/>
    <p:sldId id="462" r:id="rId101"/>
    <p:sldId id="463" r:id="rId102"/>
    <p:sldId id="464" r:id="rId103"/>
    <p:sldId id="465" r:id="rId104"/>
    <p:sldId id="466" r:id="rId105"/>
    <p:sldId id="469" r:id="rId106"/>
    <p:sldId id="467" r:id="rId107"/>
    <p:sldId id="472" r:id="rId108"/>
    <p:sldId id="468" r:id="rId109"/>
    <p:sldId id="470" r:id="rId110"/>
    <p:sldId id="471" r:id="rId111"/>
    <p:sldId id="473" r:id="rId112"/>
    <p:sldId id="474" r:id="rId113"/>
    <p:sldId id="475" r:id="rId114"/>
    <p:sldId id="476" r:id="rId115"/>
    <p:sldId id="477" r:id="rId116"/>
    <p:sldId id="478" r:id="rId117"/>
    <p:sldId id="479" r:id="rId118"/>
    <p:sldId id="480" r:id="rId119"/>
    <p:sldId id="481" r:id="rId120"/>
    <p:sldId id="482" r:id="rId121"/>
    <p:sldId id="483" r:id="rId122"/>
    <p:sldId id="484" r:id="rId123"/>
    <p:sldId id="486" r:id="rId124"/>
    <p:sldId id="487" r:id="rId125"/>
    <p:sldId id="488" r:id="rId126"/>
    <p:sldId id="489" r:id="rId127"/>
    <p:sldId id="490" r:id="rId128"/>
    <p:sldId id="491" r:id="rId129"/>
    <p:sldId id="492" r:id="rId130"/>
    <p:sldId id="493" r:id="rId131"/>
    <p:sldId id="494" r:id="rId132"/>
    <p:sldId id="495" r:id="rId133"/>
    <p:sldId id="496" r:id="rId134"/>
    <p:sldId id="497" r:id="rId135"/>
    <p:sldId id="498" r:id="rId136"/>
    <p:sldId id="499" r:id="rId137"/>
    <p:sldId id="500" r:id="rId138"/>
    <p:sldId id="501" r:id="rId139"/>
    <p:sldId id="502" r:id="rId140"/>
    <p:sldId id="503" r:id="rId141"/>
    <p:sldId id="504" r:id="rId142"/>
    <p:sldId id="505" r:id="rId143"/>
    <p:sldId id="506" r:id="rId144"/>
    <p:sldId id="507" r:id="rId145"/>
    <p:sldId id="508" r:id="rId146"/>
    <p:sldId id="509" r:id="rId147"/>
    <p:sldId id="510" r:id="rId148"/>
    <p:sldId id="511" r:id="rId149"/>
    <p:sldId id="512" r:id="rId150"/>
    <p:sldId id="513" r:id="rId151"/>
    <p:sldId id="514" r:id="rId152"/>
    <p:sldId id="515" r:id="rId153"/>
    <p:sldId id="516" r:id="rId154"/>
    <p:sldId id="517" r:id="rId155"/>
    <p:sldId id="518" r:id="rId156"/>
    <p:sldId id="519" r:id="rId157"/>
    <p:sldId id="520" r:id="rId158"/>
    <p:sldId id="521" r:id="rId159"/>
    <p:sldId id="522" r:id="rId160"/>
    <p:sldId id="523" r:id="rId161"/>
    <p:sldId id="524" r:id="rId162"/>
    <p:sldId id="526" r:id="rId163"/>
    <p:sldId id="527" r:id="rId1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33F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14" autoAdjust="0"/>
    <p:restoredTop sz="80392" autoAdjust="0"/>
  </p:normalViewPr>
  <p:slideViewPr>
    <p:cSldViewPr>
      <p:cViewPr varScale="1">
        <p:scale>
          <a:sx n="50" d="100"/>
          <a:sy n="50" d="100"/>
        </p:scale>
        <p:origin x="1107" y="18"/>
      </p:cViewPr>
      <p:guideLst>
        <p:guide orient="horz" pos="2194"/>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504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lvl1pPr>
          </a:lstStyle>
          <a:p>
            <a:pPr>
              <a:defRPr/>
            </a:pPr>
            <a:endParaRPr lang="en-US" altLang="zh-CN"/>
          </a:p>
        </p:txBody>
      </p:sp>
      <p:sp>
        <p:nvSpPr>
          <p:cNvPr id="27651"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vl1pPr>
          </a:lstStyle>
          <a:p>
            <a:pPr>
              <a:defRPr/>
            </a:pPr>
            <a:endParaRPr lang="en-US" altLang="zh-CN"/>
          </a:p>
        </p:txBody>
      </p:sp>
      <p:sp>
        <p:nvSpPr>
          <p:cNvPr id="440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lvl1pPr>
          </a:lstStyle>
          <a:p>
            <a:pPr>
              <a:defRPr/>
            </a:pPr>
            <a:endParaRPr lang="en-US" altLang="zh-CN"/>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vl1pPr>
          </a:lstStyle>
          <a:p>
            <a:pPr>
              <a:defRPr/>
            </a:pPr>
            <a:fld id="{AD0B409A-9510-4679-9C86-74CCD54373DF}"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0B409A-9510-4679-9C86-74CCD54373DF}" type="slidenum">
              <a:rPr lang="en-US" altLang="zh-CN" smtClean="0"/>
              <a:t>3</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接下来我们给出</a:t>
            </a:r>
            <a:r>
              <a:rPr lang="en-AU" altLang="zh-CN" dirty="0"/>
              <a:t>DFA</a:t>
            </a:r>
            <a:r>
              <a:rPr lang="zh-CN" altLang="en-US" dirty="0"/>
              <a:t>和</a:t>
            </a:r>
            <a:r>
              <a:rPr lang="en-AU" altLang="zh-CN" dirty="0"/>
              <a:t>NFA</a:t>
            </a:r>
            <a:r>
              <a:rPr lang="zh-CN" altLang="en-US" dirty="0"/>
              <a:t>的等价性证明。</a:t>
            </a:r>
            <a:endParaRPr lang="en-AU" altLang="zh-CN" dirty="0"/>
          </a:p>
          <a:p>
            <a:endParaRPr lang="en-AU" dirty="0"/>
          </a:p>
          <a:p>
            <a:r>
              <a:rPr lang="zh-CN" altLang="en-US" dirty="0"/>
              <a:t>那么大家想，一个</a:t>
            </a:r>
            <a:r>
              <a:rPr lang="en-AU" altLang="zh-CN" dirty="0"/>
              <a:t>DFA</a:t>
            </a:r>
            <a:r>
              <a:rPr lang="zh-CN" altLang="en-US" dirty="0"/>
              <a:t>，显然，肯定能被一个</a:t>
            </a:r>
            <a:r>
              <a:rPr lang="en-AU" altLang="zh-CN" dirty="0"/>
              <a:t>NFA</a:t>
            </a:r>
            <a:r>
              <a:rPr lang="zh-CN" altLang="en-US" dirty="0"/>
              <a:t>表示。</a:t>
            </a:r>
            <a:endParaRPr lang="en-AU" altLang="zh-CN" dirty="0"/>
          </a:p>
          <a:p>
            <a:endParaRPr lang="en-AU" dirty="0"/>
          </a:p>
          <a:p>
            <a:r>
              <a:rPr lang="zh-CN" altLang="en-US" dirty="0"/>
              <a:t>一个</a:t>
            </a:r>
            <a:r>
              <a:rPr lang="en-AU" altLang="zh-CN" dirty="0"/>
              <a:t>DFA</a:t>
            </a:r>
            <a:r>
              <a:rPr lang="zh-CN" altLang="en-US" dirty="0"/>
              <a:t>识别的语言，可以由一个</a:t>
            </a:r>
            <a:r>
              <a:rPr lang="en-AU" altLang="zh-CN" dirty="0"/>
              <a:t>NFA</a:t>
            </a:r>
            <a:r>
              <a:rPr lang="zh-CN" altLang="en-US" dirty="0"/>
              <a:t>识别。</a:t>
            </a:r>
            <a:endParaRPr lang="en-AU" altLang="zh-CN" dirty="0"/>
          </a:p>
          <a:p>
            <a:endParaRPr lang="en-AU" dirty="0"/>
          </a:p>
          <a:p>
            <a:r>
              <a:rPr lang="zh-CN" altLang="en-US" dirty="0"/>
              <a:t>但是，如果一个</a:t>
            </a:r>
            <a:r>
              <a:rPr lang="en-AU" altLang="zh-CN" dirty="0"/>
              <a:t>NFA</a:t>
            </a:r>
            <a:r>
              <a:rPr lang="zh-CN" altLang="en-US" dirty="0"/>
              <a:t>所能识别的语言，是否能被一个</a:t>
            </a:r>
            <a:r>
              <a:rPr lang="en-AU" altLang="zh-CN" dirty="0"/>
              <a:t>DFA</a:t>
            </a:r>
            <a:r>
              <a:rPr lang="zh-CN" altLang="en-US" dirty="0"/>
              <a:t>识别。我们由如下定理：</a:t>
            </a:r>
            <a:endParaRPr lang="en-AU" altLang="zh-CN" dirty="0"/>
          </a:p>
          <a:p>
            <a:endParaRPr lang="en-AU" dirty="0"/>
          </a:p>
          <a:p>
            <a:r>
              <a:rPr lang="zh-CN" altLang="en-US" dirty="0"/>
              <a:t>也就是，通过</a:t>
            </a:r>
            <a:r>
              <a:rPr lang="en-AU" altLang="zh-CN" dirty="0"/>
              <a:t>NFA</a:t>
            </a:r>
            <a:r>
              <a:rPr lang="zh-CN" altLang="en-US" dirty="0"/>
              <a:t>五元组的形式，来构造一个</a:t>
            </a:r>
            <a:r>
              <a:rPr lang="en-AU" altLang="zh-CN" dirty="0"/>
              <a:t>DFA</a:t>
            </a:r>
            <a:r>
              <a:rPr lang="zh-CN" altLang="en-US" dirty="0"/>
              <a:t>的五元组，最后证明它们是等价的。</a:t>
            </a:r>
            <a:endParaRPr lang="en-AU" altLang="zh-CN" dirty="0"/>
          </a:p>
          <a:p>
            <a:endParaRPr lang="en-AU" dirty="0"/>
          </a:p>
          <a:p>
            <a:r>
              <a:rPr lang="zh-CN" altLang="en-US" dirty="0"/>
              <a:t>这里我们使用子集构造法。</a:t>
            </a:r>
            <a:r>
              <a:rPr lang="en-AU" altLang="zh-CN" dirty="0"/>
              <a:t>DFA</a:t>
            </a:r>
            <a:r>
              <a:rPr lang="zh-CN" altLang="en-US" dirty="0"/>
              <a:t>的初始状态为</a:t>
            </a:r>
            <a:r>
              <a:rPr lang="en-AU" altLang="zh-CN" dirty="0"/>
              <a:t>{q0},q0</a:t>
            </a:r>
            <a:r>
              <a:rPr lang="zh-CN" altLang="en-US" dirty="0"/>
              <a:t>的集合。</a:t>
            </a:r>
            <a:endParaRPr lang="en-AU" altLang="zh-CN" dirty="0"/>
          </a:p>
          <a:p>
            <a:endParaRPr lang="en-AU" dirty="0"/>
          </a:p>
          <a:p>
            <a:endParaRPr lang="en-AU" dirty="0"/>
          </a:p>
          <a:p>
            <a:endParaRPr lang="en-AU" dirty="0"/>
          </a:p>
          <a:p>
            <a:r>
              <a:rPr lang="en-AU" dirty="0"/>
              <a:t>QD</a:t>
            </a:r>
            <a:r>
              <a:rPr lang="zh-CN" altLang="en-US" dirty="0"/>
              <a:t>也就是</a:t>
            </a:r>
            <a:r>
              <a:rPr lang="en-AU" altLang="zh-CN" dirty="0"/>
              <a:t>QN</a:t>
            </a:r>
            <a:r>
              <a:rPr lang="zh-CN" altLang="en-US" dirty="0"/>
              <a:t>的幂集，也就是</a:t>
            </a:r>
            <a:r>
              <a:rPr lang="en-AU" altLang="zh-CN" dirty="0"/>
              <a:t>QN</a:t>
            </a:r>
            <a:r>
              <a:rPr lang="zh-CN" altLang="en-US" dirty="0"/>
              <a:t>的子集。</a:t>
            </a:r>
            <a:endParaRPr lang="en-AU" altLang="zh-CN" dirty="0"/>
          </a:p>
          <a:p>
            <a:endParaRPr lang="en-AU" dirty="0"/>
          </a:p>
          <a:p>
            <a:endParaRPr lang="en-AU" dirty="0"/>
          </a:p>
          <a:p>
            <a:r>
              <a:rPr lang="en-AU" dirty="0"/>
              <a:t>DFA</a:t>
            </a:r>
            <a:r>
              <a:rPr lang="zh-CN" altLang="en-US" dirty="0"/>
              <a:t>的状态集为</a:t>
            </a:r>
            <a:r>
              <a:rPr lang="en-AU" altLang="zh-CN" dirty="0"/>
              <a:t>NFA</a:t>
            </a:r>
            <a:r>
              <a:rPr lang="zh-CN" altLang="en-US" dirty="0"/>
              <a:t>的状态集的所有子集。</a:t>
            </a:r>
            <a:endParaRPr lang="en-AU" altLang="zh-CN" dirty="0"/>
          </a:p>
          <a:p>
            <a:endParaRPr lang="en-AU" dirty="0"/>
          </a:p>
          <a:p>
            <a:r>
              <a:rPr lang="en-US" altLang="zh-CN" dirty="0"/>
              <a:t>DFA</a:t>
            </a:r>
            <a:r>
              <a:rPr lang="zh-CN" altLang="en-US" dirty="0"/>
              <a:t>里面每个状态用</a:t>
            </a:r>
            <a:r>
              <a:rPr lang="en-US" altLang="zh-CN" dirty="0"/>
              <a:t>{}</a:t>
            </a:r>
            <a:r>
              <a:rPr lang="zh-CN" altLang="en-US" dirty="0"/>
              <a:t>括号表示，因为</a:t>
            </a:r>
            <a:r>
              <a:rPr lang="en-US" altLang="zh-CN" dirty="0"/>
              <a:t>DFA</a:t>
            </a:r>
            <a:r>
              <a:rPr lang="zh-CN" altLang="en-US" dirty="0"/>
              <a:t>的每个状态可能是</a:t>
            </a:r>
            <a:r>
              <a:rPr lang="en-AU" altLang="zh-CN" dirty="0"/>
              <a:t>NFA</a:t>
            </a:r>
            <a:r>
              <a:rPr lang="zh-CN" altLang="en-US" dirty="0"/>
              <a:t>中多个状态的集合。</a:t>
            </a:r>
            <a:endParaRPr lang="en-AU" altLang="zh-CN" dirty="0"/>
          </a:p>
          <a:p>
            <a:endParaRPr lang="en-AU" dirty="0"/>
          </a:p>
          <a:p>
            <a:r>
              <a:rPr lang="zh-CN" altLang="en-US" dirty="0"/>
              <a:t>因为我们知道，在</a:t>
            </a:r>
            <a:r>
              <a:rPr lang="en-AU" altLang="zh-CN" dirty="0"/>
              <a:t>NFA</a:t>
            </a:r>
            <a:r>
              <a:rPr lang="zh-CN" altLang="en-US" dirty="0"/>
              <a:t>中，是可以同时存在多个状态的，我们通过以括号的方式，可以把</a:t>
            </a:r>
            <a:r>
              <a:rPr lang="en-AU" altLang="zh-CN" dirty="0"/>
              <a:t>NFA</a:t>
            </a:r>
            <a:r>
              <a:rPr lang="zh-CN" altLang="en-US" dirty="0"/>
              <a:t>的多个状态的信息囊括起来表示。</a:t>
            </a:r>
            <a:endParaRPr lang="en-AU" altLang="zh-CN" dirty="0"/>
          </a:p>
          <a:p>
            <a:endParaRPr lang="en-AU" dirty="0"/>
          </a:p>
          <a:p>
            <a:r>
              <a:rPr lang="zh-CN" altLang="en-US" dirty="0"/>
              <a:t>因此，</a:t>
            </a:r>
            <a:r>
              <a:rPr lang="en-AU" altLang="zh-CN" dirty="0"/>
              <a:t>DFA</a:t>
            </a:r>
            <a:r>
              <a:rPr lang="zh-CN" altLang="en-US" dirty="0"/>
              <a:t>中的每一个状态，对应于</a:t>
            </a:r>
            <a:r>
              <a:rPr lang="en-AU" altLang="zh-CN" dirty="0"/>
              <a:t>NFA</a:t>
            </a:r>
            <a:r>
              <a:rPr lang="zh-CN" altLang="en-US" dirty="0"/>
              <a:t>中状态集的某个子集。</a:t>
            </a:r>
            <a:endParaRPr lang="en-AU" altLang="zh-CN" dirty="0"/>
          </a:p>
          <a:p>
            <a:endParaRPr lang="en-AU" dirty="0"/>
          </a:p>
        </p:txBody>
      </p:sp>
      <p:sp>
        <p:nvSpPr>
          <p:cNvPr id="4" name="Slide Number Placeholder 3"/>
          <p:cNvSpPr>
            <a:spLocks noGrp="1"/>
          </p:cNvSpPr>
          <p:nvPr>
            <p:ph type="sldNum" sz="quarter" idx="5"/>
          </p:nvPr>
        </p:nvSpPr>
        <p:spPr/>
        <p:txBody>
          <a:bodyPr/>
          <a:lstStyle/>
          <a:p>
            <a:pPr>
              <a:defRPr/>
            </a:pPr>
            <a:fld id="{AD0B409A-9510-4679-9C86-74CCD54373DF}" type="slidenum">
              <a:rPr lang="en-US" altLang="zh-CN" smtClean="0"/>
              <a:t>24</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sz="1200" b="0" i="0" dirty="0">
                <a:solidFill>
                  <a:srgbClr val="000000"/>
                </a:solidFill>
                <a:effectLst/>
                <a:latin typeface="楷体" panose="02010609060101010101" pitchFamily="49" charset="-122"/>
                <a:ea typeface="等线" panose="02010600030101010101" charset="-122"/>
                <a:cs typeface="Times New Roman" panose="02020603050405020304" pitchFamily="18" charset="0"/>
              </a:rPr>
              <a:t>从 </a:t>
            </a:r>
            <a:r>
              <a:rPr lang="en-AU" sz="1200" b="0" i="0" dirty="0">
                <a:solidFill>
                  <a:srgbClr val="000000"/>
                </a:solidFill>
                <a:effectLst/>
                <a:latin typeface="LMRoman12-Regular-Identity-H"/>
                <a:ea typeface="等线" panose="02010600030101010101" charset="-122"/>
                <a:cs typeface="Times New Roman" panose="02020603050405020304" pitchFamily="18" charset="0"/>
              </a:rPr>
              <a:t>DFA </a:t>
            </a:r>
            <a:r>
              <a:rPr lang="zh-CN" sz="1200" b="0" i="0" dirty="0">
                <a:solidFill>
                  <a:srgbClr val="000000"/>
                </a:solidFill>
                <a:effectLst/>
                <a:latin typeface="楷体" panose="02010609060101010101" pitchFamily="49" charset="-122"/>
                <a:ea typeface="等线" panose="02010600030101010101" charset="-122"/>
                <a:cs typeface="Times New Roman" panose="02020603050405020304" pitchFamily="18" charset="0"/>
              </a:rPr>
              <a:t>中逐个删除状态。因此每个消除的状态会把它的边消除掉，所以我们要补上和这些边等价的一条边，这个我们用一个正则表达式来表示。这样，始终保持每消除一个节点后，仍保持等价。然后，消除掉所有节点之后，我们得到一条边，只有一条正则表达式。</a:t>
            </a:r>
            <a:endParaRPr lang="en-AU" sz="1200" dirty="0">
              <a:effectLst/>
              <a:latin typeface="Calibri" panose="020F0502020204030204" charset="0"/>
              <a:ea typeface="等线" panose="02010600030101010101" charset="-122"/>
              <a:cs typeface="Times New Roman" panose="02020603050405020304" pitchFamily="18" charset="0"/>
            </a:endParaRPr>
          </a:p>
          <a:p>
            <a:endParaRPr lang="en-AU" dirty="0"/>
          </a:p>
          <a:p>
            <a:endParaRPr lang="en-AU" dirty="0"/>
          </a:p>
        </p:txBody>
      </p:sp>
      <p:sp>
        <p:nvSpPr>
          <p:cNvPr id="4" name="Slide Number Placeholder 3"/>
          <p:cNvSpPr>
            <a:spLocks noGrp="1"/>
          </p:cNvSpPr>
          <p:nvPr>
            <p:ph type="sldNum" sz="quarter" idx="5"/>
          </p:nvPr>
        </p:nvSpPr>
        <p:spPr/>
        <p:txBody>
          <a:bodyPr/>
          <a:lstStyle/>
          <a:p>
            <a:pPr>
              <a:defRPr/>
            </a:pPr>
            <a:fld id="{B1753CD8-C123-4A94-885F-23A3E3911552}" type="slidenum">
              <a:rPr lang="en-US" altLang="zh-CN" smtClean="0"/>
              <a:t>25</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zh-CN" sz="1800" b="0" i="0" dirty="0">
                <a:solidFill>
                  <a:srgbClr val="000000"/>
                </a:solidFill>
                <a:effectLst/>
                <a:latin typeface="楷体" panose="02010609060101010101" pitchFamily="49" charset="-122"/>
                <a:ea typeface="等线" panose="02010600030101010101" charset="-122"/>
                <a:cs typeface="Times New Roman" panose="02020603050405020304" pitchFamily="18" charset="0"/>
              </a:rPr>
              <a:t>我们知道正则表达式有三种运算，连接，加，和闭包。我们接下来看下着几种运算和</a:t>
            </a:r>
            <a:r>
              <a:rPr lang="en-AU" sz="1800" b="0" i="0" dirty="0">
                <a:solidFill>
                  <a:srgbClr val="000000"/>
                </a:solidFill>
                <a:effectLst/>
                <a:latin typeface="楷体" panose="02010609060101010101" pitchFamily="49" charset="-122"/>
                <a:ea typeface="等线" panose="02010600030101010101" charset="-122"/>
                <a:cs typeface="Times New Roman" panose="02020603050405020304" pitchFamily="18" charset="0"/>
              </a:rPr>
              <a:t>DFA</a:t>
            </a:r>
            <a:r>
              <a:rPr lang="zh-CN" sz="1800" b="0" i="0" dirty="0">
                <a:solidFill>
                  <a:srgbClr val="000000"/>
                </a:solidFill>
                <a:effectLst/>
                <a:latin typeface="楷体" panose="02010609060101010101" pitchFamily="49" charset="-122"/>
                <a:ea typeface="等线" panose="02010600030101010101" charset="-122"/>
                <a:cs typeface="Times New Roman" panose="02020603050405020304" pitchFamily="18" charset="0"/>
              </a:rPr>
              <a:t>中路径的关系。</a:t>
            </a:r>
            <a:endParaRPr lang="en-AU" altLang="zh-CN" sz="1800" b="0" i="0" dirty="0">
              <a:solidFill>
                <a:srgbClr val="000000"/>
              </a:solidFill>
              <a:effectLst/>
              <a:latin typeface="楷体" panose="02010609060101010101" pitchFamily="49" charset="-122"/>
              <a:ea typeface="等线" panose="02010600030101010101" charset="-122"/>
              <a:cs typeface="Times New Roman" panose="02020603050405020304" pitchFamily="18" charset="0"/>
            </a:endParaRPr>
          </a:p>
          <a:p>
            <a:pPr marL="0" marR="0">
              <a:lnSpc>
                <a:spcPct val="107000"/>
              </a:lnSpc>
              <a:spcBef>
                <a:spcPts val="0"/>
              </a:spcBef>
              <a:spcAft>
                <a:spcPts val="800"/>
              </a:spcAft>
            </a:pPr>
            <a:endParaRPr lang="en-AU" sz="1800" b="0" i="0" dirty="0">
              <a:solidFill>
                <a:srgbClr val="000000"/>
              </a:solidFill>
              <a:effectLst/>
              <a:latin typeface="楷体" panose="02010609060101010101" pitchFamily="49" charset="-122"/>
              <a:ea typeface="等线" panose="02010600030101010101" charset="-122"/>
              <a:cs typeface="Times New Roman" panose="02020603050405020304" pitchFamily="18" charset="0"/>
            </a:endParaRPr>
          </a:p>
          <a:p>
            <a:pPr marL="0" marR="0">
              <a:lnSpc>
                <a:spcPct val="107000"/>
              </a:lnSpc>
              <a:spcBef>
                <a:spcPts val="0"/>
              </a:spcBef>
              <a:spcAft>
                <a:spcPts val="800"/>
              </a:spcAft>
            </a:pPr>
            <a:r>
              <a:rPr lang="zh-CN" altLang="en-US" sz="1800" dirty="0">
                <a:effectLst/>
                <a:latin typeface="Calibri" panose="020F0502020204030204" charset="0"/>
                <a:ea typeface="等线" panose="02010600030101010101" charset="-122"/>
                <a:cs typeface="Times New Roman" panose="02020603050405020304" pitchFamily="18" charset="0"/>
              </a:rPr>
              <a:t>第一种，删除一个节点后，我们补上一条边，用</a:t>
            </a:r>
            <a:r>
              <a:rPr lang="en-AU" altLang="zh-CN" sz="1800" dirty="0">
                <a:effectLst/>
                <a:latin typeface="Calibri" panose="020F0502020204030204" charset="0"/>
                <a:ea typeface="等线" panose="02010600030101010101" charset="-122"/>
                <a:cs typeface="Times New Roman" panose="02020603050405020304" pitchFamily="18" charset="0"/>
              </a:rPr>
              <a:t>ab</a:t>
            </a:r>
            <a:r>
              <a:rPr lang="zh-CN" altLang="en-US" sz="1800" dirty="0">
                <a:effectLst/>
                <a:latin typeface="Calibri" panose="020F0502020204030204" charset="0"/>
                <a:ea typeface="等线" panose="02010600030101010101" charset="-122"/>
                <a:cs typeface="Times New Roman" panose="02020603050405020304" pitchFamily="18" charset="0"/>
              </a:rPr>
              <a:t>这条正则表达式去表示。</a:t>
            </a:r>
            <a:endParaRPr lang="en-AU" altLang="zh-CN" sz="1800" dirty="0">
              <a:effectLst/>
              <a:latin typeface="Calibri" panose="020F0502020204030204" charset="0"/>
              <a:ea typeface="等线" panose="02010600030101010101" charset="-122"/>
              <a:cs typeface="Times New Roman" panose="02020603050405020304" pitchFamily="18" charset="0"/>
            </a:endParaRPr>
          </a:p>
          <a:p>
            <a:pPr marL="0" marR="0">
              <a:lnSpc>
                <a:spcPct val="107000"/>
              </a:lnSpc>
              <a:spcBef>
                <a:spcPts val="0"/>
              </a:spcBef>
              <a:spcAft>
                <a:spcPts val="800"/>
              </a:spcAft>
            </a:pPr>
            <a:endParaRPr lang="en-AU" sz="1800" dirty="0">
              <a:effectLst/>
              <a:latin typeface="Calibri" panose="020F0502020204030204" charset="0"/>
              <a:ea typeface="等线" panose="02010600030101010101" charset="-122"/>
              <a:cs typeface="Times New Roman" panose="02020603050405020304" pitchFamily="18" charset="0"/>
            </a:endParaRPr>
          </a:p>
          <a:p>
            <a:pPr marL="0" marR="0">
              <a:lnSpc>
                <a:spcPct val="107000"/>
              </a:lnSpc>
              <a:spcBef>
                <a:spcPts val="0"/>
              </a:spcBef>
              <a:spcAft>
                <a:spcPts val="800"/>
              </a:spcAft>
            </a:pPr>
            <a:r>
              <a:rPr lang="zh-CN" altLang="en-US" sz="1800" dirty="0">
                <a:effectLst/>
                <a:latin typeface="Calibri" panose="020F0502020204030204" charset="0"/>
                <a:ea typeface="等线" panose="02010600030101010101" charset="-122"/>
                <a:cs typeface="Times New Roman" panose="02020603050405020304" pitchFamily="18" charset="0"/>
              </a:rPr>
              <a:t>第二种，如果我们删除了了一些节点之后，两个节点之间形成了两条边。一条是原来的字符，比如</a:t>
            </a:r>
            <a:r>
              <a:rPr lang="en-AU" altLang="zh-CN" sz="1800" dirty="0">
                <a:effectLst/>
                <a:latin typeface="Calibri" panose="020F0502020204030204" charset="0"/>
                <a:ea typeface="等线" panose="02010600030101010101" charset="-122"/>
                <a:cs typeface="Times New Roman" panose="02020603050405020304" pitchFamily="18" charset="0"/>
              </a:rPr>
              <a:t>b</a:t>
            </a:r>
            <a:r>
              <a:rPr lang="zh-CN" altLang="en-US" sz="1800" dirty="0">
                <a:effectLst/>
                <a:latin typeface="Calibri" panose="020F0502020204030204" charset="0"/>
                <a:ea typeface="等线" panose="02010600030101010101" charset="-122"/>
                <a:cs typeface="Times New Roman" panose="02020603050405020304" pitchFamily="18" charset="0"/>
              </a:rPr>
              <a:t>，另一条边是正则表达式</a:t>
            </a:r>
            <a:r>
              <a:rPr lang="en-AU" altLang="zh-CN" sz="1800" dirty="0">
                <a:effectLst/>
                <a:latin typeface="Calibri" panose="020F0502020204030204" charset="0"/>
                <a:ea typeface="等线" panose="02010600030101010101" charset="-122"/>
                <a:cs typeface="Times New Roman" panose="02020603050405020304" pitchFamily="18" charset="0"/>
              </a:rPr>
              <a:t>a</a:t>
            </a:r>
            <a:r>
              <a:rPr lang="zh-CN" altLang="en-US" sz="1800" dirty="0">
                <a:effectLst/>
                <a:latin typeface="Calibri" panose="020F0502020204030204" charset="0"/>
                <a:ea typeface="等线" panose="02010600030101010101" charset="-122"/>
                <a:cs typeface="Times New Roman" panose="02020603050405020304" pitchFamily="18" charset="0"/>
              </a:rPr>
              <a:t>表示。我们可以讲两条边合在一起，变成一条边。</a:t>
            </a:r>
            <a:endParaRPr lang="en-AU" altLang="zh-CN" sz="1800" dirty="0">
              <a:effectLst/>
              <a:latin typeface="Calibri" panose="020F0502020204030204" charset="0"/>
              <a:ea typeface="等线" panose="02010600030101010101" charset="-122"/>
              <a:cs typeface="Times New Roman" panose="02020603050405020304" pitchFamily="18" charset="0"/>
            </a:endParaRPr>
          </a:p>
          <a:p>
            <a:pPr marL="0" marR="0">
              <a:lnSpc>
                <a:spcPct val="107000"/>
              </a:lnSpc>
              <a:spcBef>
                <a:spcPts val="0"/>
              </a:spcBef>
              <a:spcAft>
                <a:spcPts val="800"/>
              </a:spcAft>
            </a:pPr>
            <a:endParaRPr lang="en-AU" sz="1800" dirty="0">
              <a:effectLst/>
              <a:latin typeface="Calibri" panose="020F0502020204030204" charset="0"/>
              <a:ea typeface="等线" panose="02010600030101010101" charset="-122"/>
              <a:cs typeface="Times New Roman" panose="02020603050405020304" pitchFamily="18" charset="0"/>
            </a:endParaRPr>
          </a:p>
          <a:p>
            <a:pPr marL="0" marR="0">
              <a:lnSpc>
                <a:spcPct val="107000"/>
              </a:lnSpc>
              <a:spcBef>
                <a:spcPts val="0"/>
              </a:spcBef>
              <a:spcAft>
                <a:spcPts val="800"/>
              </a:spcAft>
            </a:pPr>
            <a:r>
              <a:rPr lang="zh-CN" altLang="en-US" sz="1800" dirty="0">
                <a:effectLst/>
                <a:latin typeface="Calibri" panose="020F0502020204030204" charset="0"/>
                <a:ea typeface="等线" panose="02010600030101010101" charset="-122"/>
                <a:cs typeface="Times New Roman" panose="02020603050405020304" pitchFamily="18" charset="0"/>
              </a:rPr>
              <a:t>第三种，当我们消除的节点有</a:t>
            </a:r>
            <a:r>
              <a:rPr lang="en-AU" altLang="zh-CN" sz="1800" dirty="0">
                <a:effectLst/>
                <a:latin typeface="Calibri" panose="020F0502020204030204" charset="0"/>
                <a:ea typeface="等线" panose="02010600030101010101" charset="-122"/>
                <a:cs typeface="Times New Roman" panose="02020603050405020304" pitchFamily="18" charset="0"/>
              </a:rPr>
              <a:t>loop</a:t>
            </a:r>
            <a:r>
              <a:rPr lang="zh-CN" altLang="en-US" sz="1800" dirty="0">
                <a:effectLst/>
                <a:latin typeface="Calibri" panose="020F0502020204030204" charset="0"/>
                <a:ea typeface="等线" panose="02010600030101010101" charset="-122"/>
                <a:cs typeface="Times New Roman" panose="02020603050405020304" pitchFamily="18" charset="0"/>
              </a:rPr>
              <a:t>循环的话，我们消掉的路径集合就是</a:t>
            </a:r>
            <a:r>
              <a:rPr lang="en-AU" altLang="zh-CN" sz="1800" dirty="0">
                <a:effectLst/>
                <a:latin typeface="Calibri" panose="020F0502020204030204" charset="0"/>
                <a:ea typeface="等线" panose="02010600030101010101" charset="-122"/>
                <a:cs typeface="Times New Roman" panose="02020603050405020304" pitchFamily="18" charset="0"/>
              </a:rPr>
              <a:t>ac*b</a:t>
            </a:r>
            <a:r>
              <a:rPr lang="zh-CN" altLang="en-US" sz="1800" dirty="0">
                <a:effectLst/>
                <a:latin typeface="Calibri" panose="020F0502020204030204" charset="0"/>
                <a:ea typeface="等线" panose="02010600030101010101" charset="-122"/>
                <a:cs typeface="Times New Roman" panose="02020603050405020304" pitchFamily="18" charset="0"/>
              </a:rPr>
              <a:t>。带有克林闭包。</a:t>
            </a:r>
            <a:endParaRPr lang="en-AU" sz="1800" dirty="0">
              <a:effectLst/>
              <a:latin typeface="Calibri" panose="020F0502020204030204" charset="0"/>
              <a:ea typeface="等线" panose="02010600030101010101"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a:defRPr/>
            </a:pPr>
            <a:fld id="{B1753CD8-C123-4A94-885F-23A3E3911552}" type="slidenum">
              <a:rPr lang="en-US" altLang="zh-CN" smtClean="0"/>
              <a:t>26</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zh-CN" altLang="en-US" dirty="0"/>
                  <a:t>第一步，先定义变元。如果</a:t>
                </a:r>
                <a:r>
                  <a:rPr lang="en-AU" altLang="zh-CN" dirty="0"/>
                  <a:t>PDA</a:t>
                </a:r>
                <a:r>
                  <a:rPr lang="zh-CN" altLang="en-US" dirty="0"/>
                  <a:t>中，从状态</a:t>
                </a:r>
                <a:r>
                  <a:rPr lang="en-AU" altLang="zh-CN" dirty="0"/>
                  <a:t>q</a:t>
                </a:r>
                <a:r>
                  <a:rPr lang="zh-CN" altLang="en-US" dirty="0"/>
                  <a:t>变化到状态</a:t>
                </a:r>
                <a:r>
                  <a:rPr lang="en-AU" altLang="zh-CN" dirty="0"/>
                  <a:t>p</a:t>
                </a:r>
                <a:r>
                  <a:rPr lang="zh-CN" altLang="en-US" dirty="0"/>
                  <a:t>，且栈中弹出的符号串为</a:t>
                </a:r>
                <a:r>
                  <a:rPr lang="en-AU" altLang="zh-CN" dirty="0"/>
                  <a:t>X</a:t>
                </a:r>
                <a:r>
                  <a:rPr lang="zh-CN" altLang="en-US" dirty="0"/>
                  <a:t>，则定义一个变元</a:t>
                </a:r>
                <a:r>
                  <a:rPr lang="en-AU" altLang="zh-CN" dirty="0"/>
                  <a:t>[</a:t>
                </a:r>
                <a:r>
                  <a:rPr lang="en-AU" altLang="zh-CN" dirty="0" err="1"/>
                  <a:t>qXp</a:t>
                </a:r>
                <a:r>
                  <a:rPr lang="en-AU" altLang="zh-CN" dirty="0"/>
                  <a:t>]</a:t>
                </a:r>
                <a:r>
                  <a:rPr lang="zh-CN" altLang="en-US" dirty="0"/>
                  <a:t>。这个过程会消耗一些输入带上的符号串，也就是该变元能派生出的符号串。</a:t>
                </a:r>
                <a:endParaRPr lang="en-AU" altLang="zh-CN" dirty="0"/>
              </a:p>
              <a:p>
                <a:endParaRPr lang="en-AU" dirty="0"/>
              </a:p>
              <a:p>
                <a:r>
                  <a:rPr lang="zh-CN" altLang="en-US" dirty="0"/>
                  <a:t>第二步，对所有</a:t>
                </a:r>
                <a:r>
                  <a:rPr lang="en-US" altLang="zh-CN" dirty="0"/>
                  <a:t>p</a:t>
                </a:r>
                <a:r>
                  <a:rPr lang="zh-CN" altLang="en-US" dirty="0"/>
                  <a:t>属于</a:t>
                </a:r>
                <a:r>
                  <a:rPr lang="en-AU" altLang="zh-CN" dirty="0"/>
                  <a:t>Q</a:t>
                </a:r>
                <a:r>
                  <a:rPr lang="zh-CN" altLang="en-US" dirty="0"/>
                  <a:t>，构造一条产生式</a:t>
                </a:r>
                <a:r>
                  <a:rPr lang="en-AU" altLang="zh-CN" dirty="0"/>
                  <a:t>S-&gt;[q0Z0p]</a:t>
                </a:r>
              </a:p>
              <a:p>
                <a:endParaRPr lang="en-AU" dirty="0"/>
              </a:p>
              <a:p>
                <a:endParaRPr lang="en-AU" dirty="0"/>
              </a:p>
              <a:p>
                <a:r>
                  <a:rPr lang="zh-CN" altLang="en-US" dirty="0"/>
                  <a:t>第三步，如果</a:t>
                </a:r>
                <a14:m>
                  <m:oMath xmlns:m="http://schemas.openxmlformats.org/officeDocument/2006/math">
                    <m:r>
                      <a:rPr lang="zh-CN" altLang="en-US" sz="1200" i="1" dirty="0" smtClean="0">
                        <a:latin typeface="Cambria Math" panose="02040503050406030204" pitchFamily="18" charset="0"/>
                      </a:rPr>
                      <m:t>∀</m:t>
                    </m:r>
                    <m:r>
                      <a:rPr lang="en-US" altLang="zh-CN" sz="1200" i="1" dirty="0" smtClean="0">
                        <a:latin typeface="Cambria Math" panose="02040503050406030204" pitchFamily="18" charset="0"/>
                      </a:rPr>
                      <m:t>(</m:t>
                    </m:r>
                    <m:r>
                      <a:rPr lang="en-AU" sz="1200" i="1" dirty="0" smtClean="0">
                        <a:latin typeface="Cambria Math" panose="02040503050406030204" pitchFamily="18" charset="0"/>
                      </a:rPr>
                      <m:t>𝑝</m:t>
                    </m:r>
                    <m:r>
                      <a:rPr lang="en-AU" sz="1200" i="1" dirty="0" smtClean="0">
                        <a:latin typeface="Cambria Math" panose="02040503050406030204" pitchFamily="18" charset="0"/>
                      </a:rPr>
                      <m:t>,</m:t>
                    </m:r>
                    <m:sSub>
                      <m:sSubPr>
                        <m:ctrlPr>
                          <a:rPr lang="en-AU" altLang="zh-CN" sz="1200" i="1" dirty="0">
                            <a:latin typeface="Cambria Math" panose="02040503050406030204" pitchFamily="18" charset="0"/>
                            <a:ea typeface="Cambria Math" panose="02040503050406030204" pitchFamily="18" charset="0"/>
                          </a:rPr>
                        </m:ctrlPr>
                      </m:sSubPr>
                      <m:e>
                        <m:r>
                          <a:rPr lang="en-AU" altLang="zh-CN" sz="1200" i="1" dirty="0">
                            <a:latin typeface="Cambria Math" panose="02040503050406030204" pitchFamily="18" charset="0"/>
                            <a:ea typeface="Cambria Math" panose="02040503050406030204" pitchFamily="18" charset="0"/>
                          </a:rPr>
                          <m:t>𝑌</m:t>
                        </m:r>
                      </m:e>
                      <m:sub>
                        <m:r>
                          <a:rPr lang="en-AU" altLang="zh-CN" sz="1200" i="1" dirty="0">
                            <a:latin typeface="Cambria Math" panose="02040503050406030204" pitchFamily="18" charset="0"/>
                            <a:ea typeface="Cambria Math" panose="02040503050406030204" pitchFamily="18" charset="0"/>
                          </a:rPr>
                          <m:t>1</m:t>
                        </m:r>
                      </m:sub>
                    </m:sSub>
                    <m:sSub>
                      <m:sSubPr>
                        <m:ctrlPr>
                          <a:rPr lang="en-AU" altLang="zh-CN" sz="1200" i="1" dirty="0">
                            <a:latin typeface="Cambria Math" panose="02040503050406030204" pitchFamily="18" charset="0"/>
                            <a:ea typeface="Cambria Math" panose="02040503050406030204" pitchFamily="18" charset="0"/>
                          </a:rPr>
                        </m:ctrlPr>
                      </m:sSubPr>
                      <m:e>
                        <m:r>
                          <a:rPr lang="en-AU" altLang="zh-CN" sz="1200" i="1" dirty="0">
                            <a:latin typeface="Cambria Math" panose="02040503050406030204" pitchFamily="18" charset="0"/>
                            <a:ea typeface="Cambria Math" panose="02040503050406030204" pitchFamily="18" charset="0"/>
                          </a:rPr>
                          <m:t>𝑌</m:t>
                        </m:r>
                      </m:e>
                      <m:sub>
                        <m:r>
                          <a:rPr lang="en-AU" altLang="zh-CN" sz="1200" i="1" dirty="0">
                            <a:latin typeface="Cambria Math" panose="02040503050406030204" pitchFamily="18" charset="0"/>
                            <a:ea typeface="Cambria Math" panose="02040503050406030204" pitchFamily="18" charset="0"/>
                          </a:rPr>
                          <m:t>2</m:t>
                        </m:r>
                      </m:sub>
                    </m:sSub>
                    <m:sSub>
                      <m:sSubPr>
                        <m:ctrlPr>
                          <a:rPr lang="en-AU" altLang="zh-CN" sz="1200" i="1" dirty="0">
                            <a:latin typeface="Cambria Math" panose="02040503050406030204" pitchFamily="18" charset="0"/>
                            <a:ea typeface="Cambria Math" panose="02040503050406030204" pitchFamily="18" charset="0"/>
                          </a:rPr>
                        </m:ctrlPr>
                      </m:sSubPr>
                      <m:e>
                        <m:r>
                          <a:rPr lang="en-AU" altLang="zh-CN" sz="1200" i="1" dirty="0">
                            <a:latin typeface="Cambria Math" panose="02040503050406030204" pitchFamily="18" charset="0"/>
                            <a:ea typeface="Cambria Math" panose="02040503050406030204" pitchFamily="18" charset="0"/>
                          </a:rPr>
                          <m:t>…</m:t>
                        </m:r>
                        <m:r>
                          <a:rPr lang="en-AU" altLang="zh-CN" sz="1200" i="1" dirty="0">
                            <a:latin typeface="Cambria Math" panose="02040503050406030204" pitchFamily="18" charset="0"/>
                            <a:ea typeface="Cambria Math" panose="02040503050406030204" pitchFamily="18" charset="0"/>
                          </a:rPr>
                          <m:t>𝑌</m:t>
                        </m:r>
                      </m:e>
                      <m:sub>
                        <m:r>
                          <a:rPr lang="en-AU" altLang="zh-CN" sz="1200" b="0" i="1" dirty="0" smtClean="0">
                            <a:latin typeface="Cambria Math" panose="02040503050406030204" pitchFamily="18" charset="0"/>
                            <a:ea typeface="Cambria Math" panose="02040503050406030204" pitchFamily="18" charset="0"/>
                          </a:rPr>
                          <m:t>𝑛</m:t>
                        </m:r>
                      </m:sub>
                    </m:sSub>
                    <m:r>
                      <a:rPr lang="en-AU" sz="1200" i="1" dirty="0" smtClean="0">
                        <a:latin typeface="Cambria Math" panose="02040503050406030204" pitchFamily="18" charset="0"/>
                      </a:rPr>
                      <m:t>) ∈ </m:t>
                    </m:r>
                    <m:r>
                      <a:rPr lang="el-GR" sz="1200" i="1" dirty="0" smtClean="0">
                        <a:latin typeface="Cambria Math" panose="02040503050406030204" pitchFamily="18" charset="0"/>
                      </a:rPr>
                      <m:t>𝛿</m:t>
                    </m:r>
                    <m:r>
                      <a:rPr lang="el-GR" sz="1200" i="1" dirty="0" smtClean="0">
                        <a:latin typeface="Cambria Math" panose="02040503050406030204" pitchFamily="18" charset="0"/>
                      </a:rPr>
                      <m:t>(</m:t>
                    </m:r>
                    <m:r>
                      <a:rPr lang="en-AU" sz="1200" i="1" dirty="0" smtClean="0">
                        <a:latin typeface="Cambria Math" panose="02040503050406030204" pitchFamily="18" charset="0"/>
                      </a:rPr>
                      <m:t>𝑞</m:t>
                    </m:r>
                    <m:r>
                      <a:rPr lang="en-AU" sz="1200" i="1" dirty="0" smtClean="0">
                        <a:latin typeface="Cambria Math" panose="02040503050406030204" pitchFamily="18" charset="0"/>
                      </a:rPr>
                      <m:t>, </m:t>
                    </m:r>
                    <m:r>
                      <a:rPr lang="en-AU" sz="1200" i="1" dirty="0" smtClean="0">
                        <a:latin typeface="Cambria Math" panose="02040503050406030204" pitchFamily="18" charset="0"/>
                      </a:rPr>
                      <m:t>𝑎</m:t>
                    </m:r>
                    <m:r>
                      <a:rPr lang="en-AU" sz="1200" i="1" dirty="0" smtClean="0">
                        <a:latin typeface="Cambria Math" panose="02040503050406030204" pitchFamily="18" charset="0"/>
                      </a:rPr>
                      <m:t>, </m:t>
                    </m:r>
                    <m:r>
                      <a:rPr lang="en-AU" sz="1200" i="1" dirty="0" smtClean="0">
                        <a:latin typeface="Cambria Math" panose="02040503050406030204" pitchFamily="18" charset="0"/>
                      </a:rPr>
                      <m:t>𝑋</m:t>
                    </m:r>
                    <m:r>
                      <a:rPr lang="en-AU" sz="1200" i="1" dirty="0" smtClean="0">
                        <a:latin typeface="Cambria Math" panose="02040503050406030204" pitchFamily="18" charset="0"/>
                      </a:rPr>
                      <m:t>), </m:t>
                    </m:r>
                  </m:oMath>
                </a14:m>
                <a:r>
                  <a:rPr lang="zh-CN" altLang="en-US" dirty="0"/>
                  <a:t>则</a:t>
                </a:r>
                <a:endParaRPr lang="en-AU" dirty="0"/>
              </a:p>
            </p:txBody>
          </p:sp>
        </mc:Choice>
        <mc:Fallback xmlns="">
          <p:sp>
            <p:nvSpPr>
              <p:cNvPr id="3" name="Notes Placeholder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Slide Number Placeholder 3"/>
          <p:cNvSpPr>
            <a:spLocks noGrp="1"/>
          </p:cNvSpPr>
          <p:nvPr>
            <p:ph type="sldNum" sz="quarter" idx="5"/>
          </p:nvPr>
        </p:nvSpPr>
        <p:spPr/>
        <p:txBody>
          <a:bodyPr/>
          <a:lstStyle/>
          <a:p>
            <a:fld id="{FA67A903-3A42-486D-A3BC-854A05CABB63}" type="slidenum">
              <a:rPr lang="en-AU" smtClean="0"/>
              <a:t>37</a:t>
            </a:fld>
            <a:endParaRPr lang="en-A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zh-CN" altLang="en-US" dirty="0"/>
                  <a:t>第一步，先定义变元。如果</a:t>
                </a:r>
                <a:r>
                  <a:rPr lang="en-AU" altLang="zh-CN" dirty="0"/>
                  <a:t>PDA</a:t>
                </a:r>
                <a:r>
                  <a:rPr lang="zh-CN" altLang="en-US" dirty="0"/>
                  <a:t>中，从状态</a:t>
                </a:r>
                <a:r>
                  <a:rPr lang="en-AU" altLang="zh-CN" dirty="0"/>
                  <a:t>q</a:t>
                </a:r>
                <a:r>
                  <a:rPr lang="zh-CN" altLang="en-US" dirty="0"/>
                  <a:t>变化到状态</a:t>
                </a:r>
                <a:r>
                  <a:rPr lang="en-AU" altLang="zh-CN" dirty="0"/>
                  <a:t>p</a:t>
                </a:r>
                <a:r>
                  <a:rPr lang="zh-CN" altLang="en-US" dirty="0"/>
                  <a:t>，且栈中弹出的符号串为</a:t>
                </a:r>
                <a:r>
                  <a:rPr lang="en-AU" altLang="zh-CN" dirty="0"/>
                  <a:t>X</a:t>
                </a:r>
                <a:r>
                  <a:rPr lang="zh-CN" altLang="en-US" dirty="0"/>
                  <a:t>，则定义一个变元</a:t>
                </a:r>
                <a:r>
                  <a:rPr lang="en-AU" altLang="zh-CN" dirty="0"/>
                  <a:t>[</a:t>
                </a:r>
                <a:r>
                  <a:rPr lang="en-AU" altLang="zh-CN" dirty="0" err="1"/>
                  <a:t>qXp</a:t>
                </a:r>
                <a:r>
                  <a:rPr lang="en-AU" altLang="zh-CN" dirty="0"/>
                  <a:t>]</a:t>
                </a:r>
                <a:r>
                  <a:rPr lang="zh-CN" altLang="en-US" dirty="0"/>
                  <a:t>。这个过程会消耗一些输入带上的符号串，也就是该变元能派生出的符号串。</a:t>
                </a:r>
                <a:endParaRPr lang="en-AU" altLang="zh-CN" dirty="0"/>
              </a:p>
              <a:p>
                <a:endParaRPr lang="en-AU" dirty="0"/>
              </a:p>
              <a:p>
                <a:r>
                  <a:rPr lang="zh-CN" altLang="en-US" dirty="0"/>
                  <a:t>第二步，对所有</a:t>
                </a:r>
                <a:r>
                  <a:rPr lang="en-US" altLang="zh-CN" dirty="0"/>
                  <a:t>p</a:t>
                </a:r>
                <a:r>
                  <a:rPr lang="zh-CN" altLang="en-US" dirty="0"/>
                  <a:t>属于</a:t>
                </a:r>
                <a:r>
                  <a:rPr lang="en-AU" altLang="zh-CN" dirty="0"/>
                  <a:t>Q</a:t>
                </a:r>
                <a:r>
                  <a:rPr lang="zh-CN" altLang="en-US" dirty="0"/>
                  <a:t>，构造一条产生式</a:t>
                </a:r>
                <a:r>
                  <a:rPr lang="en-AU" altLang="zh-CN" dirty="0"/>
                  <a:t>S-&gt;[q0Z0p]</a:t>
                </a:r>
              </a:p>
              <a:p>
                <a:endParaRPr lang="en-AU" dirty="0"/>
              </a:p>
              <a:p>
                <a:endParaRPr lang="en-AU" dirty="0"/>
              </a:p>
              <a:p>
                <a:r>
                  <a:rPr lang="zh-CN" altLang="en-US" dirty="0"/>
                  <a:t>第三步，如果</a:t>
                </a:r>
                <a14:m>
                  <m:oMath xmlns:m="http://schemas.openxmlformats.org/officeDocument/2006/math">
                    <m:r>
                      <a:rPr lang="zh-CN" altLang="en-US" sz="1200" i="1" dirty="0" smtClean="0">
                        <a:latin typeface="Cambria Math" panose="02040503050406030204" pitchFamily="18" charset="0"/>
                      </a:rPr>
                      <m:t>∀</m:t>
                    </m:r>
                    <m:r>
                      <a:rPr lang="en-US" altLang="zh-CN" sz="1200" i="1" dirty="0" smtClean="0">
                        <a:latin typeface="Cambria Math" panose="02040503050406030204" pitchFamily="18" charset="0"/>
                      </a:rPr>
                      <m:t>(</m:t>
                    </m:r>
                    <m:r>
                      <a:rPr lang="en-AU" sz="1200" i="1" dirty="0" smtClean="0">
                        <a:latin typeface="Cambria Math" panose="02040503050406030204" pitchFamily="18" charset="0"/>
                      </a:rPr>
                      <m:t>𝑝</m:t>
                    </m:r>
                    <m:r>
                      <a:rPr lang="en-AU" sz="1200" i="1" dirty="0" smtClean="0">
                        <a:latin typeface="Cambria Math" panose="02040503050406030204" pitchFamily="18" charset="0"/>
                      </a:rPr>
                      <m:t>,</m:t>
                    </m:r>
                    <m:sSub>
                      <m:sSubPr>
                        <m:ctrlPr>
                          <a:rPr lang="en-AU" altLang="zh-CN" sz="1200" i="1" dirty="0">
                            <a:latin typeface="Cambria Math" panose="02040503050406030204" pitchFamily="18" charset="0"/>
                            <a:ea typeface="Cambria Math" panose="02040503050406030204" pitchFamily="18" charset="0"/>
                          </a:rPr>
                        </m:ctrlPr>
                      </m:sSubPr>
                      <m:e>
                        <m:r>
                          <a:rPr lang="en-AU" altLang="zh-CN" sz="1200" i="1" dirty="0">
                            <a:latin typeface="Cambria Math" panose="02040503050406030204" pitchFamily="18" charset="0"/>
                            <a:ea typeface="Cambria Math" panose="02040503050406030204" pitchFamily="18" charset="0"/>
                          </a:rPr>
                          <m:t>𝑌</m:t>
                        </m:r>
                      </m:e>
                      <m:sub>
                        <m:r>
                          <a:rPr lang="en-AU" altLang="zh-CN" sz="1200" i="1" dirty="0">
                            <a:latin typeface="Cambria Math" panose="02040503050406030204" pitchFamily="18" charset="0"/>
                            <a:ea typeface="Cambria Math" panose="02040503050406030204" pitchFamily="18" charset="0"/>
                          </a:rPr>
                          <m:t>1</m:t>
                        </m:r>
                      </m:sub>
                    </m:sSub>
                    <m:sSub>
                      <m:sSubPr>
                        <m:ctrlPr>
                          <a:rPr lang="en-AU" altLang="zh-CN" sz="1200" i="1" dirty="0">
                            <a:latin typeface="Cambria Math" panose="02040503050406030204" pitchFamily="18" charset="0"/>
                            <a:ea typeface="Cambria Math" panose="02040503050406030204" pitchFamily="18" charset="0"/>
                          </a:rPr>
                        </m:ctrlPr>
                      </m:sSubPr>
                      <m:e>
                        <m:r>
                          <a:rPr lang="en-AU" altLang="zh-CN" sz="1200" i="1" dirty="0">
                            <a:latin typeface="Cambria Math" panose="02040503050406030204" pitchFamily="18" charset="0"/>
                            <a:ea typeface="Cambria Math" panose="02040503050406030204" pitchFamily="18" charset="0"/>
                          </a:rPr>
                          <m:t>𝑌</m:t>
                        </m:r>
                      </m:e>
                      <m:sub>
                        <m:r>
                          <a:rPr lang="en-AU" altLang="zh-CN" sz="1200" i="1" dirty="0">
                            <a:latin typeface="Cambria Math" panose="02040503050406030204" pitchFamily="18" charset="0"/>
                            <a:ea typeface="Cambria Math" panose="02040503050406030204" pitchFamily="18" charset="0"/>
                          </a:rPr>
                          <m:t>2</m:t>
                        </m:r>
                      </m:sub>
                    </m:sSub>
                    <m:sSub>
                      <m:sSubPr>
                        <m:ctrlPr>
                          <a:rPr lang="en-AU" altLang="zh-CN" sz="1200" i="1" dirty="0">
                            <a:latin typeface="Cambria Math" panose="02040503050406030204" pitchFamily="18" charset="0"/>
                            <a:ea typeface="Cambria Math" panose="02040503050406030204" pitchFamily="18" charset="0"/>
                          </a:rPr>
                        </m:ctrlPr>
                      </m:sSubPr>
                      <m:e>
                        <m:r>
                          <a:rPr lang="en-AU" altLang="zh-CN" sz="1200" i="1" dirty="0">
                            <a:latin typeface="Cambria Math" panose="02040503050406030204" pitchFamily="18" charset="0"/>
                            <a:ea typeface="Cambria Math" panose="02040503050406030204" pitchFamily="18" charset="0"/>
                          </a:rPr>
                          <m:t>…</m:t>
                        </m:r>
                        <m:r>
                          <a:rPr lang="en-AU" altLang="zh-CN" sz="1200" i="1" dirty="0">
                            <a:latin typeface="Cambria Math" panose="02040503050406030204" pitchFamily="18" charset="0"/>
                            <a:ea typeface="Cambria Math" panose="02040503050406030204" pitchFamily="18" charset="0"/>
                          </a:rPr>
                          <m:t>𝑌</m:t>
                        </m:r>
                      </m:e>
                      <m:sub>
                        <m:r>
                          <a:rPr lang="en-AU" altLang="zh-CN" sz="1200" b="0" i="1" dirty="0" smtClean="0">
                            <a:latin typeface="Cambria Math" panose="02040503050406030204" pitchFamily="18" charset="0"/>
                            <a:ea typeface="Cambria Math" panose="02040503050406030204" pitchFamily="18" charset="0"/>
                          </a:rPr>
                          <m:t>𝑛</m:t>
                        </m:r>
                      </m:sub>
                    </m:sSub>
                    <m:r>
                      <a:rPr lang="en-AU" sz="1200" i="1" dirty="0" smtClean="0">
                        <a:latin typeface="Cambria Math" panose="02040503050406030204" pitchFamily="18" charset="0"/>
                      </a:rPr>
                      <m:t>) ∈ </m:t>
                    </m:r>
                    <m:r>
                      <a:rPr lang="el-GR" sz="1200" i="1" dirty="0" smtClean="0">
                        <a:latin typeface="Cambria Math" panose="02040503050406030204" pitchFamily="18" charset="0"/>
                      </a:rPr>
                      <m:t>𝛿</m:t>
                    </m:r>
                    <m:r>
                      <a:rPr lang="el-GR" sz="1200" i="1" dirty="0" smtClean="0">
                        <a:latin typeface="Cambria Math" panose="02040503050406030204" pitchFamily="18" charset="0"/>
                      </a:rPr>
                      <m:t>(</m:t>
                    </m:r>
                    <m:r>
                      <a:rPr lang="en-AU" sz="1200" i="1" dirty="0" smtClean="0">
                        <a:latin typeface="Cambria Math" panose="02040503050406030204" pitchFamily="18" charset="0"/>
                      </a:rPr>
                      <m:t>𝑞</m:t>
                    </m:r>
                    <m:r>
                      <a:rPr lang="en-AU" sz="1200" i="1" dirty="0" smtClean="0">
                        <a:latin typeface="Cambria Math" panose="02040503050406030204" pitchFamily="18" charset="0"/>
                      </a:rPr>
                      <m:t>, </m:t>
                    </m:r>
                    <m:r>
                      <a:rPr lang="en-AU" sz="1200" i="1" dirty="0" smtClean="0">
                        <a:latin typeface="Cambria Math" panose="02040503050406030204" pitchFamily="18" charset="0"/>
                      </a:rPr>
                      <m:t>𝑎</m:t>
                    </m:r>
                    <m:r>
                      <a:rPr lang="en-AU" sz="1200" i="1" dirty="0" smtClean="0">
                        <a:latin typeface="Cambria Math" panose="02040503050406030204" pitchFamily="18" charset="0"/>
                      </a:rPr>
                      <m:t>, </m:t>
                    </m:r>
                    <m:r>
                      <a:rPr lang="en-AU" sz="1200" i="1" dirty="0" smtClean="0">
                        <a:latin typeface="Cambria Math" panose="02040503050406030204" pitchFamily="18" charset="0"/>
                      </a:rPr>
                      <m:t>𝑋</m:t>
                    </m:r>
                    <m:r>
                      <a:rPr lang="en-AU" sz="1200" i="1" dirty="0" smtClean="0">
                        <a:latin typeface="Cambria Math" panose="02040503050406030204" pitchFamily="18" charset="0"/>
                      </a:rPr>
                      <m:t>), </m:t>
                    </m:r>
                  </m:oMath>
                </a14:m>
                <a:r>
                  <a:rPr lang="zh-CN" altLang="en-US" dirty="0"/>
                  <a:t>则</a:t>
                </a:r>
                <a:endParaRPr lang="en-AU" dirty="0"/>
              </a:p>
            </p:txBody>
          </p:sp>
        </mc:Choice>
        <mc:Fallback xmlns="">
          <p:sp>
            <p:nvSpPr>
              <p:cNvPr id="3" name="Notes Placeholder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Slide Number Placeholder 3"/>
          <p:cNvSpPr>
            <a:spLocks noGrp="1"/>
          </p:cNvSpPr>
          <p:nvPr>
            <p:ph type="sldNum" sz="quarter" idx="5"/>
          </p:nvPr>
        </p:nvSpPr>
        <p:spPr/>
        <p:txBody>
          <a:bodyPr/>
          <a:lstStyle/>
          <a:p>
            <a:fld id="{FA67A903-3A42-486D-A3BC-854A05CABB63}" type="slidenum">
              <a:rPr lang="en-AU" smtClean="0"/>
              <a:t>38</a:t>
            </a:fld>
            <a:endParaRPr lang="en-AU"/>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zh-CN" altLang="en-US" dirty="0"/>
                  <a:t>为了从栈中完全的弹出某个符号，需要消耗输入带上的某个符号串。所以从栈中弹出一个符号和输入带上消耗掉的符号串之间是一种对应关系。如果将栈中的符号看成是一个变元的话，那么可以看成从这个变元，可以派生出来消耗掉的符号串。我们利用这样的方式，去构造文法。</a:t>
                </a:r>
                <a:endParaRPr lang="en-AU" altLang="zh-CN" dirty="0"/>
              </a:p>
              <a:p>
                <a:endParaRPr lang="en-AU" altLang="zh-CN" dirty="0"/>
              </a:p>
              <a:p>
                <a:r>
                  <a:rPr lang="zh-CN" altLang="en-US" dirty="0"/>
                  <a:t>文法的变元对应了</a:t>
                </a:r>
                <a:r>
                  <a:rPr lang="en-US" altLang="zh-CN" dirty="0"/>
                  <a:t>PDA</a:t>
                </a:r>
                <a:r>
                  <a:rPr lang="zh-CN" altLang="en-US" dirty="0"/>
                  <a:t>的栈符号。由于如果弹出栈符号之前和之后的状态不一样，可能会导致消耗的符号串不一样，因此联合之前和之后的状态定义变元。</a:t>
                </a:r>
                <a:endParaRPr lang="en-AU" altLang="zh-CN" dirty="0"/>
              </a:p>
              <a:p>
                <a:endParaRPr lang="en-AU" altLang="zh-CN" dirty="0"/>
              </a:p>
              <a:p>
                <a:r>
                  <a:rPr lang="zh-CN" altLang="en-US" dirty="0"/>
                  <a:t>第一步，先定义变元。如果</a:t>
                </a:r>
                <a:r>
                  <a:rPr lang="en-AU" altLang="zh-CN" dirty="0"/>
                  <a:t>PDA</a:t>
                </a:r>
                <a:r>
                  <a:rPr lang="zh-CN" altLang="en-US" dirty="0"/>
                  <a:t>中，从状态</a:t>
                </a:r>
                <a:r>
                  <a:rPr lang="en-AU" altLang="zh-CN" dirty="0"/>
                  <a:t>q</a:t>
                </a:r>
                <a:r>
                  <a:rPr lang="zh-CN" altLang="en-US" dirty="0"/>
                  <a:t>变化到状态</a:t>
                </a:r>
                <a:r>
                  <a:rPr lang="en-AU" altLang="zh-CN" dirty="0"/>
                  <a:t>p</a:t>
                </a:r>
                <a:r>
                  <a:rPr lang="zh-CN" altLang="en-US" dirty="0"/>
                  <a:t>，且栈中弹出的符号串为</a:t>
                </a:r>
                <a:r>
                  <a:rPr lang="en-AU" altLang="zh-CN" dirty="0"/>
                  <a:t>X</a:t>
                </a:r>
                <a:r>
                  <a:rPr lang="zh-CN" altLang="en-US" dirty="0"/>
                  <a:t>，则定义一个变元</a:t>
                </a:r>
                <a:r>
                  <a:rPr lang="en-AU" altLang="zh-CN" dirty="0"/>
                  <a:t>[</a:t>
                </a:r>
                <a:r>
                  <a:rPr lang="en-AU" altLang="zh-CN" dirty="0" err="1"/>
                  <a:t>qXp</a:t>
                </a:r>
                <a:r>
                  <a:rPr lang="en-AU" altLang="zh-CN" dirty="0"/>
                  <a:t>]</a:t>
                </a:r>
                <a:r>
                  <a:rPr lang="zh-CN" altLang="en-US" dirty="0"/>
                  <a:t>。这个过程会消耗一些输入带上的符号串，也就是该变元能派生出的符号串。</a:t>
                </a:r>
                <a:endParaRPr lang="en-AU" altLang="zh-CN" dirty="0"/>
              </a:p>
              <a:p>
                <a:endParaRPr lang="en-AU" dirty="0"/>
              </a:p>
              <a:p>
                <a:r>
                  <a:rPr lang="zh-CN" altLang="en-US" dirty="0"/>
                  <a:t>第二步，对所有</a:t>
                </a:r>
                <a:r>
                  <a:rPr lang="en-US" altLang="zh-CN" dirty="0"/>
                  <a:t>p</a:t>
                </a:r>
                <a:r>
                  <a:rPr lang="zh-CN" altLang="en-US" dirty="0"/>
                  <a:t>属于</a:t>
                </a:r>
                <a:r>
                  <a:rPr lang="en-AU" altLang="zh-CN" dirty="0"/>
                  <a:t>Q</a:t>
                </a:r>
                <a:r>
                  <a:rPr lang="zh-CN" altLang="en-US" dirty="0"/>
                  <a:t>，构造一条产生式</a:t>
                </a:r>
                <a:r>
                  <a:rPr lang="en-AU" altLang="zh-CN" dirty="0"/>
                  <a:t>S-&gt;[q0Z0p]</a:t>
                </a:r>
              </a:p>
              <a:p>
                <a:endParaRPr lang="en-AU" dirty="0"/>
              </a:p>
              <a:p>
                <a:endParaRPr lang="en-AU" dirty="0"/>
              </a:p>
              <a:p>
                <a:r>
                  <a:rPr lang="zh-CN" altLang="en-US" dirty="0"/>
                  <a:t>为了弹出某个栈符号</a:t>
                </a:r>
                <a:r>
                  <a:rPr lang="en-US" altLang="zh-CN" dirty="0"/>
                  <a:t>X</a:t>
                </a:r>
                <a:r>
                  <a:rPr lang="zh-CN" altLang="en-US" dirty="0"/>
                  <a:t>，第一步是利用某个动作将</a:t>
                </a:r>
                <a:r>
                  <a:rPr lang="en-US" altLang="zh-CN" dirty="0"/>
                  <a:t>X</a:t>
                </a:r>
                <a:r>
                  <a:rPr lang="zh-CN" altLang="en-US" dirty="0"/>
                  <a:t>替换为其他栈符号串，然后再一步一步的弹出这些栈符号。可以利用这一个动作去定义一组产生式。将栈符号串所对应的变元作为要弹出的变元的定义。有了变元之后，我们定义产生式，根据</a:t>
                </a:r>
                <a:r>
                  <a:rPr lang="en-US" altLang="zh-CN" dirty="0"/>
                  <a:t>PDA</a:t>
                </a:r>
                <a:r>
                  <a:rPr lang="zh-CN" altLang="en-US" dirty="0"/>
                  <a:t>的动作。如果</a:t>
                </a:r>
                <a:r>
                  <a:rPr lang="en-AU" altLang="zh-CN" dirty="0" err="1"/>
                  <a:t>q,a,X</a:t>
                </a:r>
                <a:r>
                  <a:rPr lang="en-AU" altLang="zh-CN" dirty="0"/>
                  <a:t>,</a:t>
                </a:r>
                <a:r>
                  <a:rPr lang="zh-CN" altLang="en-US" dirty="0"/>
                  <a:t>我们要将</a:t>
                </a:r>
                <a:r>
                  <a:rPr lang="en-US" altLang="zh-CN" dirty="0"/>
                  <a:t>X</a:t>
                </a:r>
                <a:r>
                  <a:rPr lang="zh-CN" altLang="en-US" dirty="0"/>
                  <a:t>弹出，第一步是将</a:t>
                </a:r>
                <a:r>
                  <a:rPr lang="en-US" altLang="zh-CN" dirty="0"/>
                  <a:t>X</a:t>
                </a:r>
                <a:r>
                  <a:rPr lang="zh-CN" altLang="en-US" dirty="0"/>
                  <a:t>替换为</a:t>
                </a:r>
                <a:r>
                  <a:rPr lang="en-AU" altLang="zh-CN" dirty="0"/>
                  <a:t>Y1</a:t>
                </a:r>
                <a:r>
                  <a:rPr lang="zh-CN" altLang="en-US" dirty="0"/>
                  <a:t>，。。。</a:t>
                </a:r>
                <a:r>
                  <a:rPr lang="en-AU" altLang="zh-CN" dirty="0"/>
                  <a:t>,</a:t>
                </a:r>
                <a:r>
                  <a:rPr lang="en-AU" altLang="zh-CN" dirty="0" err="1"/>
                  <a:t>Yn</a:t>
                </a:r>
                <a:r>
                  <a:rPr lang="zh-CN" altLang="en-US" dirty="0"/>
                  <a:t>。我们利用这个动作定义一组产生式。</a:t>
                </a:r>
                <a:endParaRPr lang="en-AU" altLang="zh-CN" dirty="0"/>
              </a:p>
              <a:p>
                <a:endParaRPr lang="en-AU" dirty="0"/>
              </a:p>
              <a:p>
                <a:r>
                  <a:rPr lang="zh-CN" altLang="en-US" dirty="0"/>
                  <a:t>第一步先派生出一个字符</a:t>
                </a:r>
                <a:r>
                  <a:rPr lang="en-US" altLang="zh-CN" dirty="0"/>
                  <a:t>a</a:t>
                </a:r>
                <a:r>
                  <a:rPr lang="zh-CN" altLang="en-US" dirty="0"/>
                  <a:t>，然后剩下的字符串交给变元</a:t>
                </a:r>
                <a:r>
                  <a:rPr lang="en-AU" altLang="zh-CN" dirty="0"/>
                  <a:t>Y1, Y2, </a:t>
                </a:r>
                <a:r>
                  <a:rPr lang="zh-CN" altLang="en-US" dirty="0"/>
                  <a:t>。。。</a:t>
                </a:r>
                <a:r>
                  <a:rPr lang="en-AU" altLang="zh-CN" dirty="0" err="1"/>
                  <a:t>Yn</a:t>
                </a:r>
                <a:r>
                  <a:rPr lang="en-AU" altLang="zh-CN" dirty="0"/>
                  <a:t>,</a:t>
                </a:r>
                <a:r>
                  <a:rPr lang="zh-CN" altLang="en-US" dirty="0"/>
                  <a:t>由它们去派生。由于弹出</a:t>
                </a:r>
                <a:r>
                  <a:rPr lang="en-US" altLang="zh-CN" dirty="0"/>
                  <a:t>Y1</a:t>
                </a:r>
                <a:r>
                  <a:rPr lang="zh-CN" altLang="en-US" dirty="0"/>
                  <a:t>之后到达的那个状态我们并不确定，所以我们用</a:t>
                </a:r>
                <a:r>
                  <a:rPr lang="en-AU" altLang="zh-CN" dirty="0"/>
                  <a:t>r1</a:t>
                </a:r>
                <a:r>
                  <a:rPr lang="zh-CN" altLang="en-US" dirty="0"/>
                  <a:t>表示。弹完</a:t>
                </a:r>
                <a:r>
                  <a:rPr lang="en-AU" altLang="zh-CN" dirty="0"/>
                  <a:t>Y1</a:t>
                </a:r>
                <a:r>
                  <a:rPr lang="zh-CN" altLang="en-US" dirty="0"/>
                  <a:t>之后，处于的状态为</a:t>
                </a:r>
                <a:r>
                  <a:rPr lang="en-AU" altLang="zh-CN" dirty="0"/>
                  <a:t>r1</a:t>
                </a:r>
                <a:r>
                  <a:rPr lang="zh-CN" altLang="en-US" dirty="0"/>
                  <a:t>，开始弹</a:t>
                </a:r>
                <a:r>
                  <a:rPr lang="en-AU" altLang="zh-CN" dirty="0"/>
                  <a:t>Y2</a:t>
                </a:r>
                <a:r>
                  <a:rPr lang="zh-CN" altLang="en-US" dirty="0"/>
                  <a:t>，到达的状态不确定，我们定义为</a:t>
                </a:r>
                <a:r>
                  <a:rPr lang="en-AU" altLang="zh-CN" dirty="0"/>
                  <a:t>r2</a:t>
                </a:r>
                <a:r>
                  <a:rPr lang="zh-CN" altLang="en-US" dirty="0"/>
                  <a:t>。</a:t>
                </a:r>
                <a:endParaRPr lang="en-AU" dirty="0"/>
              </a:p>
              <a:p>
                <a:endParaRPr lang="en-AU"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第三步，如果</a:t>
                </a:r>
                <a14:m>
                  <m:oMath xmlns:m="http://schemas.openxmlformats.org/officeDocument/2006/math">
                    <m:r>
                      <a:rPr lang="zh-CN" altLang="en-US" sz="1200" i="1" dirty="0" smtClean="0">
                        <a:latin typeface="Cambria Math" panose="02040503050406030204" pitchFamily="18" charset="0"/>
                      </a:rPr>
                      <m:t>∀</m:t>
                    </m:r>
                    <m:r>
                      <a:rPr lang="en-US" altLang="zh-CN" sz="1200" i="1" dirty="0" smtClean="0">
                        <a:latin typeface="Cambria Math" panose="02040503050406030204" pitchFamily="18" charset="0"/>
                      </a:rPr>
                      <m:t>(</m:t>
                    </m:r>
                    <m:r>
                      <a:rPr lang="en-AU" sz="1200" i="1" dirty="0" smtClean="0">
                        <a:latin typeface="Cambria Math" panose="02040503050406030204" pitchFamily="18" charset="0"/>
                      </a:rPr>
                      <m:t>𝑝</m:t>
                    </m:r>
                    <m:r>
                      <a:rPr lang="en-AU" sz="1200" i="1" dirty="0" smtClean="0">
                        <a:latin typeface="Cambria Math" panose="02040503050406030204" pitchFamily="18" charset="0"/>
                      </a:rPr>
                      <m:t>,</m:t>
                    </m:r>
                    <m:sSub>
                      <m:sSubPr>
                        <m:ctrlPr>
                          <a:rPr lang="en-AU" altLang="zh-CN" sz="1200" i="1" dirty="0">
                            <a:latin typeface="Cambria Math" panose="02040503050406030204" pitchFamily="18" charset="0"/>
                            <a:ea typeface="Cambria Math" panose="02040503050406030204" pitchFamily="18" charset="0"/>
                          </a:rPr>
                        </m:ctrlPr>
                      </m:sSubPr>
                      <m:e>
                        <m:r>
                          <a:rPr lang="en-AU" altLang="zh-CN" sz="1200" i="1" dirty="0">
                            <a:latin typeface="Cambria Math" panose="02040503050406030204" pitchFamily="18" charset="0"/>
                            <a:ea typeface="Cambria Math" panose="02040503050406030204" pitchFamily="18" charset="0"/>
                          </a:rPr>
                          <m:t>𝑌</m:t>
                        </m:r>
                      </m:e>
                      <m:sub>
                        <m:r>
                          <a:rPr lang="en-AU" altLang="zh-CN" sz="1200" i="1" dirty="0">
                            <a:latin typeface="Cambria Math" panose="02040503050406030204" pitchFamily="18" charset="0"/>
                            <a:ea typeface="Cambria Math" panose="02040503050406030204" pitchFamily="18" charset="0"/>
                          </a:rPr>
                          <m:t>1</m:t>
                        </m:r>
                      </m:sub>
                    </m:sSub>
                    <m:sSub>
                      <m:sSubPr>
                        <m:ctrlPr>
                          <a:rPr lang="en-AU" altLang="zh-CN" sz="1200" i="1" dirty="0">
                            <a:latin typeface="Cambria Math" panose="02040503050406030204" pitchFamily="18" charset="0"/>
                            <a:ea typeface="Cambria Math" panose="02040503050406030204" pitchFamily="18" charset="0"/>
                          </a:rPr>
                        </m:ctrlPr>
                      </m:sSubPr>
                      <m:e>
                        <m:r>
                          <a:rPr lang="en-AU" altLang="zh-CN" sz="1200" i="1" dirty="0">
                            <a:latin typeface="Cambria Math" panose="02040503050406030204" pitchFamily="18" charset="0"/>
                            <a:ea typeface="Cambria Math" panose="02040503050406030204" pitchFamily="18" charset="0"/>
                          </a:rPr>
                          <m:t>𝑌</m:t>
                        </m:r>
                      </m:e>
                      <m:sub>
                        <m:r>
                          <a:rPr lang="en-AU" altLang="zh-CN" sz="1200" i="1" dirty="0">
                            <a:latin typeface="Cambria Math" panose="02040503050406030204" pitchFamily="18" charset="0"/>
                            <a:ea typeface="Cambria Math" panose="02040503050406030204" pitchFamily="18" charset="0"/>
                          </a:rPr>
                          <m:t>2</m:t>
                        </m:r>
                      </m:sub>
                    </m:sSub>
                    <m:sSub>
                      <m:sSubPr>
                        <m:ctrlPr>
                          <a:rPr lang="en-AU" altLang="zh-CN" sz="1200" i="1" dirty="0">
                            <a:latin typeface="Cambria Math" panose="02040503050406030204" pitchFamily="18" charset="0"/>
                            <a:ea typeface="Cambria Math" panose="02040503050406030204" pitchFamily="18" charset="0"/>
                          </a:rPr>
                        </m:ctrlPr>
                      </m:sSubPr>
                      <m:e>
                        <m:r>
                          <a:rPr lang="en-AU" altLang="zh-CN" sz="1200" i="1" dirty="0">
                            <a:latin typeface="Cambria Math" panose="02040503050406030204" pitchFamily="18" charset="0"/>
                            <a:ea typeface="Cambria Math" panose="02040503050406030204" pitchFamily="18" charset="0"/>
                          </a:rPr>
                          <m:t>…</m:t>
                        </m:r>
                        <m:r>
                          <a:rPr lang="en-AU" altLang="zh-CN" sz="1200" i="1" dirty="0">
                            <a:latin typeface="Cambria Math" panose="02040503050406030204" pitchFamily="18" charset="0"/>
                            <a:ea typeface="Cambria Math" panose="02040503050406030204" pitchFamily="18" charset="0"/>
                          </a:rPr>
                          <m:t>𝑌</m:t>
                        </m:r>
                      </m:e>
                      <m:sub>
                        <m:r>
                          <a:rPr lang="en-AU" altLang="zh-CN" sz="1200" b="0" i="1" dirty="0" smtClean="0">
                            <a:latin typeface="Cambria Math" panose="02040503050406030204" pitchFamily="18" charset="0"/>
                            <a:ea typeface="Cambria Math" panose="02040503050406030204" pitchFamily="18" charset="0"/>
                          </a:rPr>
                          <m:t>𝑛</m:t>
                        </m:r>
                      </m:sub>
                    </m:sSub>
                    <m:r>
                      <a:rPr lang="en-AU" sz="1200" i="1" dirty="0" smtClean="0">
                        <a:latin typeface="Cambria Math" panose="02040503050406030204" pitchFamily="18" charset="0"/>
                      </a:rPr>
                      <m:t>) ∈ </m:t>
                    </m:r>
                    <m:r>
                      <a:rPr lang="el-GR" sz="1200" i="1" dirty="0" smtClean="0">
                        <a:latin typeface="Cambria Math" panose="02040503050406030204" pitchFamily="18" charset="0"/>
                      </a:rPr>
                      <m:t>𝛿</m:t>
                    </m:r>
                    <m:r>
                      <a:rPr lang="el-GR" sz="1200" i="1" dirty="0" smtClean="0">
                        <a:latin typeface="Cambria Math" panose="02040503050406030204" pitchFamily="18" charset="0"/>
                      </a:rPr>
                      <m:t>(</m:t>
                    </m:r>
                    <m:r>
                      <a:rPr lang="en-AU" sz="1200" i="1" dirty="0" smtClean="0">
                        <a:latin typeface="Cambria Math" panose="02040503050406030204" pitchFamily="18" charset="0"/>
                      </a:rPr>
                      <m:t>𝑞</m:t>
                    </m:r>
                    <m:r>
                      <a:rPr lang="en-AU" sz="1200" i="1" dirty="0" smtClean="0">
                        <a:latin typeface="Cambria Math" panose="02040503050406030204" pitchFamily="18" charset="0"/>
                      </a:rPr>
                      <m:t>, </m:t>
                    </m:r>
                    <m:r>
                      <a:rPr lang="en-AU" sz="1200" i="1" dirty="0" smtClean="0">
                        <a:latin typeface="Cambria Math" panose="02040503050406030204" pitchFamily="18" charset="0"/>
                      </a:rPr>
                      <m:t>𝑎</m:t>
                    </m:r>
                    <m:r>
                      <a:rPr lang="en-AU" sz="1200" i="1" dirty="0" smtClean="0">
                        <a:latin typeface="Cambria Math" panose="02040503050406030204" pitchFamily="18" charset="0"/>
                      </a:rPr>
                      <m:t>, </m:t>
                    </m:r>
                    <m:r>
                      <a:rPr lang="en-AU" sz="1200" i="1" dirty="0" smtClean="0">
                        <a:latin typeface="Cambria Math" panose="02040503050406030204" pitchFamily="18" charset="0"/>
                      </a:rPr>
                      <m:t>𝑋</m:t>
                    </m:r>
                    <m:r>
                      <a:rPr lang="en-AU" sz="1200" i="1" dirty="0" smtClean="0">
                        <a:latin typeface="Cambria Math" panose="02040503050406030204" pitchFamily="18" charset="0"/>
                      </a:rPr>
                      <m:t>), </m:t>
                    </m:r>
                  </m:oMath>
                </a14:m>
                <a:endParaRPr lang="en-AU"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AU"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则</a:t>
                </a:r>
                <a:r>
                  <a:rPr lang="en-US" sz="1200" dirty="0"/>
                  <a:t>Stack top symbol X is popped and replaced with a sequence of k variables. </a:t>
                </a:r>
              </a:p>
              <a:p>
                <a:endParaRPr lang="en-AU" dirty="0"/>
              </a:p>
            </p:txBody>
          </p:sp>
        </mc:Choice>
        <mc:Fallback xmlns="">
          <p:sp>
            <p:nvSpPr>
              <p:cNvPr id="3" name="Notes Placeholder 2"/>
              <p:cNvSpPr>
                <a:spLocks noRot="1" noChangeAspect="1" noMove="1" noResize="1" noEditPoints="1" noAdjustHandles="1" noChangeArrowheads="1" noChangeShapeType="1" noTextEdit="1"/>
              </p:cNvSpPr>
              <p:nvPr>
                <p:ph type="body" idx="1"/>
              </p:nvPr>
            </p:nvSpPr>
            <p:spPr>
              <a:blipFill rotWithShape="1">
                <a:blip r:embed="rId3"/>
                <a:stretch>
                  <a:fillRect b="-60586"/>
                </a:stretch>
              </a:blipFill>
            </p:spPr>
            <p:txBody>
              <a:bodyPr/>
              <a:lstStyle/>
              <a:p>
                <a:r>
                  <a:rPr lang="zh-CN" altLang="en-US">
                    <a:noFill/>
                  </a:rPr>
                  <a:t> </a:t>
                </a:r>
              </a:p>
            </p:txBody>
          </p:sp>
        </mc:Fallback>
      </mc:AlternateContent>
      <p:sp>
        <p:nvSpPr>
          <p:cNvPr id="4" name="Slide Number Placeholder 3"/>
          <p:cNvSpPr>
            <a:spLocks noGrp="1"/>
          </p:cNvSpPr>
          <p:nvPr>
            <p:ph type="sldNum" sz="quarter" idx="5"/>
          </p:nvPr>
        </p:nvSpPr>
        <p:spPr/>
        <p:txBody>
          <a:bodyPr/>
          <a:lstStyle/>
          <a:p>
            <a:fld id="{FA67A903-3A42-486D-A3BC-854A05CABB63}" type="slidenum">
              <a:rPr lang="en-AU" smtClean="0"/>
              <a:t>39</a:t>
            </a:fld>
            <a:endParaRPr lang="en-AU"/>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Sigma</a:t>
            </a:r>
            <a:r>
              <a:rPr lang="zh-CN" altLang="en-US" dirty="0"/>
              <a:t>是输入的符号串所在的字母表。</a:t>
            </a:r>
            <a:endParaRPr lang="en-AU" altLang="zh-CN" dirty="0"/>
          </a:p>
          <a:p>
            <a:endParaRPr lang="en-AU" dirty="0"/>
          </a:p>
          <a:p>
            <a:r>
              <a:rPr lang="zh-CN" altLang="en-US" dirty="0"/>
              <a:t>而</a:t>
            </a:r>
            <a:r>
              <a:rPr lang="en-US" altLang="zh-CN" dirty="0"/>
              <a:t>gamma</a:t>
            </a:r>
            <a:r>
              <a:rPr lang="zh-CN" altLang="en-US" dirty="0"/>
              <a:t>表示的是整个带上的符号串所在的字母表，注意带上除了输入的符号串外，还有特殊符号，比如空格符号。</a:t>
            </a:r>
            <a:endParaRPr lang="en-AU" altLang="zh-CN" dirty="0"/>
          </a:p>
          <a:p>
            <a:endParaRPr lang="en-AU" dirty="0"/>
          </a:p>
          <a:p>
            <a:r>
              <a:rPr lang="en-AU" dirty="0"/>
              <a:t>Delta</a:t>
            </a:r>
            <a:r>
              <a:rPr lang="zh-CN" altLang="en-US" dirty="0"/>
              <a:t>：根据当前的状态和读入的符号进行状态的转移，同时修改读写头下的单元格，并且将读写头向左或向右移动一个单元格。</a:t>
            </a:r>
            <a:endParaRPr lang="en-AU" altLang="zh-CN" dirty="0"/>
          </a:p>
          <a:p>
            <a:endParaRPr lang="en-AU" dirty="0"/>
          </a:p>
          <a:p>
            <a:pPr marL="228600" indent="-228600">
              <a:buAutoNum type="arabicPeriod"/>
            </a:pPr>
            <a:r>
              <a:rPr lang="zh-CN" altLang="en-US" dirty="0"/>
              <a:t>一个新状态</a:t>
            </a:r>
            <a:endParaRPr lang="en-AU" altLang="zh-CN" dirty="0"/>
          </a:p>
          <a:p>
            <a:pPr marL="228600" indent="-228600">
              <a:buAutoNum type="arabicPeriod"/>
            </a:pPr>
            <a:r>
              <a:rPr lang="zh-CN" altLang="en-US" dirty="0"/>
              <a:t>一个新的</a:t>
            </a:r>
            <a:r>
              <a:rPr lang="en-AU" altLang="zh-CN" dirty="0"/>
              <a:t>tape symbol</a:t>
            </a:r>
          </a:p>
          <a:p>
            <a:pPr marL="228600" indent="-228600">
              <a:buAutoNum type="arabicPeriod"/>
            </a:pPr>
            <a:r>
              <a:rPr lang="zh-CN" altLang="en-US" dirty="0"/>
              <a:t>向左或者向右移动</a:t>
            </a:r>
            <a:endParaRPr lang="en-AU" dirty="0"/>
          </a:p>
          <a:p>
            <a:endParaRPr lang="en-AU" dirty="0"/>
          </a:p>
          <a:p>
            <a:r>
              <a:rPr lang="en-AU" dirty="0"/>
              <a:t>B</a:t>
            </a:r>
            <a:r>
              <a:rPr lang="zh-CN" altLang="en-US" dirty="0"/>
              <a:t>是在有穷带符号集中</a:t>
            </a:r>
            <a:r>
              <a:rPr lang="en-US" altLang="zh-CN" dirty="0"/>
              <a:t>gamma</a:t>
            </a:r>
            <a:r>
              <a:rPr lang="zh-CN" altLang="en-US" dirty="0"/>
              <a:t>中，不在输入符号集</a:t>
            </a:r>
            <a:r>
              <a:rPr lang="en-US" altLang="zh-CN" dirty="0"/>
              <a:t>sigma</a:t>
            </a:r>
            <a:r>
              <a:rPr lang="zh-CN" altLang="en-US" dirty="0"/>
              <a:t>中的一个特殊符号，我们称为空格符号。</a:t>
            </a:r>
            <a:endParaRPr lang="en-AU" altLang="zh-CN" dirty="0"/>
          </a:p>
          <a:p>
            <a:endParaRPr lang="en-AU" dirty="0"/>
          </a:p>
          <a:p>
            <a:r>
              <a:rPr lang="zh-CN" altLang="en-US" dirty="0"/>
              <a:t>最初的时候，输入带上，除了输入的符号外，其他的无穷多个单元格放置的都是空格符号，用来指示输入数据的边界，因为输入带是无穷的。</a:t>
            </a:r>
            <a:endParaRPr lang="en-AU" altLang="zh-CN" dirty="0"/>
          </a:p>
          <a:p>
            <a:endParaRPr lang="en-AU" dirty="0"/>
          </a:p>
          <a:p>
            <a:r>
              <a:rPr lang="en-AU" dirty="0"/>
              <a:t>Tape</a:t>
            </a:r>
            <a:r>
              <a:rPr lang="zh-CN" altLang="en-US" dirty="0"/>
              <a:t>相当于内存，有穷控制器相当于</a:t>
            </a:r>
            <a:r>
              <a:rPr lang="en-AU" altLang="zh-CN" dirty="0"/>
              <a:t>CPU</a:t>
            </a:r>
            <a:r>
              <a:rPr lang="zh-CN" altLang="en-US" dirty="0"/>
              <a:t>和程序计数器。</a:t>
            </a:r>
            <a:endParaRPr lang="en-AU" altLang="zh-CN" dirty="0"/>
          </a:p>
          <a:p>
            <a:endParaRPr lang="en-AU" dirty="0"/>
          </a:p>
          <a:p>
            <a:endParaRPr lang="en-AU" dirty="0"/>
          </a:p>
          <a:p>
            <a:endParaRPr lang="en-AU" dirty="0"/>
          </a:p>
          <a:p>
            <a:r>
              <a:rPr lang="zh-CN" altLang="en-US" dirty="0"/>
              <a:t>初始的时候，</a:t>
            </a:r>
            <a:r>
              <a:rPr lang="en-AU" altLang="zh-CN" dirty="0"/>
              <a:t>tape head</a:t>
            </a:r>
            <a:r>
              <a:rPr lang="zh-CN" altLang="en-US" dirty="0"/>
              <a:t>指向最左边的第一个输入符号，</a:t>
            </a:r>
            <a:r>
              <a:rPr lang="en-AU" altLang="zh-CN" dirty="0"/>
              <a:t>leftmost input symbol</a:t>
            </a:r>
            <a:r>
              <a:rPr lang="zh-CN" altLang="en-US" dirty="0"/>
              <a:t>。</a:t>
            </a:r>
            <a:endParaRPr lang="en-AU" dirty="0"/>
          </a:p>
        </p:txBody>
      </p:sp>
      <p:sp>
        <p:nvSpPr>
          <p:cNvPr id="4" name="Slide Number Placeholder 3"/>
          <p:cNvSpPr>
            <a:spLocks noGrp="1"/>
          </p:cNvSpPr>
          <p:nvPr>
            <p:ph type="sldNum" sz="quarter" idx="5"/>
          </p:nvPr>
        </p:nvSpPr>
        <p:spPr/>
        <p:txBody>
          <a:bodyPr/>
          <a:lstStyle/>
          <a:p>
            <a:fld id="{FA67A903-3A42-486D-A3BC-854A05CABB63}" type="slidenum">
              <a:rPr lang="en-AU" smtClean="0"/>
              <a:t>42</a:t>
            </a:fld>
            <a:endParaRPr lang="en-AU"/>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AD0B409A-9510-4679-9C86-74CCD54373DF}" type="slidenum">
              <a:rPr lang="en-US" altLang="zh-CN" smtClean="0"/>
              <a:t>153</a:t>
            </a:fld>
            <a:endParaRPr lang="en-US" altLang="zh-CN"/>
          </a:p>
        </p:txBody>
      </p:sp>
    </p:spTree>
    <p:extLst>
      <p:ext uri="{BB962C8B-B14F-4D97-AF65-F5344CB8AC3E}">
        <p14:creationId xmlns:p14="http://schemas.microsoft.com/office/powerpoint/2010/main" val="2988979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AD0B409A-9510-4679-9C86-74CCD54373DF}" type="slidenum">
              <a:rPr lang="en-US" altLang="zh-CN" smtClean="0"/>
              <a:t>155</a:t>
            </a:fld>
            <a:endParaRPr lang="en-US" altLang="zh-CN"/>
          </a:p>
        </p:txBody>
      </p:sp>
    </p:spTree>
    <p:extLst>
      <p:ext uri="{BB962C8B-B14F-4D97-AF65-F5344CB8AC3E}">
        <p14:creationId xmlns:p14="http://schemas.microsoft.com/office/powerpoint/2010/main" val="2313195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AD0B409A-9510-4679-9C86-74CCD54373DF}" type="slidenum">
              <a:rPr lang="en-US" altLang="zh-CN" smtClean="0"/>
              <a:t>158</a:t>
            </a:fld>
            <a:endParaRPr lang="en-US" altLang="zh-CN"/>
          </a:p>
        </p:txBody>
      </p:sp>
    </p:spTree>
    <p:extLst>
      <p:ext uri="{BB962C8B-B14F-4D97-AF65-F5344CB8AC3E}">
        <p14:creationId xmlns:p14="http://schemas.microsoft.com/office/powerpoint/2010/main" val="749955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0B409A-9510-4679-9C86-74CCD54373DF}" type="slidenum">
              <a:rPr lang="en-US" altLang="zh-CN" smtClean="0"/>
              <a:t>4</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AD0B409A-9510-4679-9C86-74CCD54373DF}" type="slidenum">
              <a:rPr lang="en-US" altLang="zh-CN" smtClean="0"/>
              <a:t>161</a:t>
            </a:fld>
            <a:endParaRPr lang="en-US" altLang="zh-CN"/>
          </a:p>
        </p:txBody>
      </p:sp>
    </p:spTree>
    <p:extLst>
      <p:ext uri="{BB962C8B-B14F-4D97-AF65-F5344CB8AC3E}">
        <p14:creationId xmlns:p14="http://schemas.microsoft.com/office/powerpoint/2010/main" val="3846550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0B409A-9510-4679-9C86-74CCD54373DF}" type="slidenum">
              <a:rPr lang="en-US" altLang="zh-CN" smtClean="0"/>
              <a:t>7</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接下来我们给出</a:t>
            </a:r>
            <a:r>
              <a:rPr lang="en-AU" altLang="zh-CN" dirty="0"/>
              <a:t>DFA</a:t>
            </a:r>
            <a:r>
              <a:rPr lang="zh-CN" altLang="en-US" dirty="0"/>
              <a:t>和</a:t>
            </a:r>
            <a:r>
              <a:rPr lang="en-AU" altLang="zh-CN" dirty="0"/>
              <a:t>NFA</a:t>
            </a:r>
            <a:r>
              <a:rPr lang="zh-CN" altLang="en-US" dirty="0"/>
              <a:t>的等价性证明。</a:t>
            </a:r>
            <a:endParaRPr lang="en-AU" altLang="zh-CN" dirty="0"/>
          </a:p>
          <a:p>
            <a:endParaRPr lang="en-AU" dirty="0"/>
          </a:p>
          <a:p>
            <a:r>
              <a:rPr lang="zh-CN" altLang="en-US" dirty="0"/>
              <a:t>那么大家想，一个</a:t>
            </a:r>
            <a:r>
              <a:rPr lang="en-AU" altLang="zh-CN" dirty="0"/>
              <a:t>DFA</a:t>
            </a:r>
            <a:r>
              <a:rPr lang="zh-CN" altLang="en-US" dirty="0"/>
              <a:t>，显然，肯定能被一个</a:t>
            </a:r>
            <a:r>
              <a:rPr lang="en-AU" altLang="zh-CN" dirty="0"/>
              <a:t>NFA</a:t>
            </a:r>
            <a:r>
              <a:rPr lang="zh-CN" altLang="en-US" dirty="0"/>
              <a:t>表示。</a:t>
            </a:r>
            <a:endParaRPr lang="en-AU" altLang="zh-CN" dirty="0"/>
          </a:p>
          <a:p>
            <a:endParaRPr lang="en-AU" dirty="0"/>
          </a:p>
          <a:p>
            <a:r>
              <a:rPr lang="zh-CN" altLang="en-US" dirty="0"/>
              <a:t>一个</a:t>
            </a:r>
            <a:r>
              <a:rPr lang="en-AU" altLang="zh-CN" dirty="0"/>
              <a:t>DFA</a:t>
            </a:r>
            <a:r>
              <a:rPr lang="zh-CN" altLang="en-US" dirty="0"/>
              <a:t>识别的语言，可以由一个</a:t>
            </a:r>
            <a:r>
              <a:rPr lang="en-AU" altLang="zh-CN" dirty="0"/>
              <a:t>NFA</a:t>
            </a:r>
            <a:r>
              <a:rPr lang="zh-CN" altLang="en-US" dirty="0"/>
              <a:t>识别。</a:t>
            </a:r>
            <a:endParaRPr lang="en-AU" altLang="zh-CN" dirty="0"/>
          </a:p>
          <a:p>
            <a:endParaRPr lang="en-AU" dirty="0"/>
          </a:p>
          <a:p>
            <a:r>
              <a:rPr lang="zh-CN" altLang="en-US" dirty="0"/>
              <a:t>但是，如果一个</a:t>
            </a:r>
            <a:r>
              <a:rPr lang="en-AU" altLang="zh-CN" dirty="0"/>
              <a:t>NFA</a:t>
            </a:r>
            <a:r>
              <a:rPr lang="zh-CN" altLang="en-US" dirty="0"/>
              <a:t>所能识别的语言，是否能被一个</a:t>
            </a:r>
            <a:r>
              <a:rPr lang="en-AU" altLang="zh-CN" dirty="0"/>
              <a:t>DFA</a:t>
            </a:r>
            <a:r>
              <a:rPr lang="zh-CN" altLang="en-US" dirty="0"/>
              <a:t>识别。我们由如下定理：</a:t>
            </a:r>
            <a:endParaRPr lang="en-AU" altLang="zh-CN" dirty="0"/>
          </a:p>
          <a:p>
            <a:endParaRPr lang="en-AU" dirty="0"/>
          </a:p>
          <a:p>
            <a:r>
              <a:rPr lang="zh-CN" altLang="en-US" dirty="0"/>
              <a:t>也就是，通过</a:t>
            </a:r>
            <a:r>
              <a:rPr lang="en-AU" altLang="zh-CN" dirty="0"/>
              <a:t>NFA</a:t>
            </a:r>
            <a:r>
              <a:rPr lang="zh-CN" altLang="en-US" dirty="0"/>
              <a:t>五元组的形式，来构造一个</a:t>
            </a:r>
            <a:r>
              <a:rPr lang="en-AU" altLang="zh-CN" dirty="0"/>
              <a:t>DFA</a:t>
            </a:r>
            <a:r>
              <a:rPr lang="zh-CN" altLang="en-US" dirty="0"/>
              <a:t>的五元组，最后证明它们是等价的。</a:t>
            </a:r>
            <a:endParaRPr lang="en-AU" altLang="zh-CN" dirty="0"/>
          </a:p>
          <a:p>
            <a:endParaRPr lang="en-AU" dirty="0"/>
          </a:p>
          <a:p>
            <a:r>
              <a:rPr lang="zh-CN" altLang="en-US" dirty="0"/>
              <a:t>这里我们使用子集构造法。</a:t>
            </a:r>
            <a:r>
              <a:rPr lang="en-AU" altLang="zh-CN" dirty="0"/>
              <a:t>DFA</a:t>
            </a:r>
            <a:r>
              <a:rPr lang="zh-CN" altLang="en-US" dirty="0"/>
              <a:t>的初始状态为</a:t>
            </a:r>
            <a:r>
              <a:rPr lang="en-AU" altLang="zh-CN" dirty="0"/>
              <a:t>{q0},q0</a:t>
            </a:r>
            <a:r>
              <a:rPr lang="zh-CN" altLang="en-US" dirty="0"/>
              <a:t>的集合。</a:t>
            </a:r>
            <a:endParaRPr lang="en-AU" altLang="zh-CN" dirty="0"/>
          </a:p>
          <a:p>
            <a:endParaRPr lang="en-AU" dirty="0"/>
          </a:p>
          <a:p>
            <a:endParaRPr lang="en-AU" dirty="0"/>
          </a:p>
          <a:p>
            <a:endParaRPr lang="en-AU" dirty="0"/>
          </a:p>
          <a:p>
            <a:r>
              <a:rPr lang="en-AU" dirty="0"/>
              <a:t>QD</a:t>
            </a:r>
            <a:r>
              <a:rPr lang="zh-CN" altLang="en-US" dirty="0"/>
              <a:t>也就是</a:t>
            </a:r>
            <a:r>
              <a:rPr lang="en-AU" altLang="zh-CN" dirty="0"/>
              <a:t>QN</a:t>
            </a:r>
            <a:r>
              <a:rPr lang="zh-CN" altLang="en-US" dirty="0"/>
              <a:t>的幂集，也就是</a:t>
            </a:r>
            <a:r>
              <a:rPr lang="en-AU" altLang="zh-CN" dirty="0"/>
              <a:t>QN</a:t>
            </a:r>
            <a:r>
              <a:rPr lang="zh-CN" altLang="en-US" dirty="0"/>
              <a:t>的子集。</a:t>
            </a:r>
            <a:endParaRPr lang="en-AU" altLang="zh-CN" dirty="0"/>
          </a:p>
          <a:p>
            <a:endParaRPr lang="en-AU" dirty="0"/>
          </a:p>
          <a:p>
            <a:endParaRPr lang="en-AU" dirty="0"/>
          </a:p>
          <a:p>
            <a:r>
              <a:rPr lang="en-AU" dirty="0"/>
              <a:t>DFA</a:t>
            </a:r>
            <a:r>
              <a:rPr lang="zh-CN" altLang="en-US" dirty="0"/>
              <a:t>的状态集为</a:t>
            </a:r>
            <a:r>
              <a:rPr lang="en-AU" altLang="zh-CN" dirty="0"/>
              <a:t>NFA</a:t>
            </a:r>
            <a:r>
              <a:rPr lang="zh-CN" altLang="en-US" dirty="0"/>
              <a:t>的状态集的所有子集。</a:t>
            </a:r>
            <a:endParaRPr lang="en-AU" altLang="zh-CN" dirty="0"/>
          </a:p>
          <a:p>
            <a:endParaRPr lang="en-AU" dirty="0"/>
          </a:p>
          <a:p>
            <a:r>
              <a:rPr lang="en-US" altLang="zh-CN" dirty="0"/>
              <a:t>DFA</a:t>
            </a:r>
            <a:r>
              <a:rPr lang="zh-CN" altLang="en-US" dirty="0"/>
              <a:t>里面每个状态用</a:t>
            </a:r>
            <a:r>
              <a:rPr lang="en-US" altLang="zh-CN" dirty="0"/>
              <a:t>{}</a:t>
            </a:r>
            <a:r>
              <a:rPr lang="zh-CN" altLang="en-US" dirty="0"/>
              <a:t>括号表示，因为</a:t>
            </a:r>
            <a:r>
              <a:rPr lang="en-US" altLang="zh-CN" dirty="0"/>
              <a:t>DFA</a:t>
            </a:r>
            <a:r>
              <a:rPr lang="zh-CN" altLang="en-US" dirty="0"/>
              <a:t>的每个状态可能是</a:t>
            </a:r>
            <a:r>
              <a:rPr lang="en-AU" altLang="zh-CN" dirty="0"/>
              <a:t>NFA</a:t>
            </a:r>
            <a:r>
              <a:rPr lang="zh-CN" altLang="en-US" dirty="0"/>
              <a:t>中多个状态的集合。</a:t>
            </a:r>
            <a:endParaRPr lang="en-AU" altLang="zh-CN" dirty="0"/>
          </a:p>
          <a:p>
            <a:endParaRPr lang="en-AU" dirty="0"/>
          </a:p>
          <a:p>
            <a:r>
              <a:rPr lang="zh-CN" altLang="en-US" dirty="0"/>
              <a:t>因为我们知道，在</a:t>
            </a:r>
            <a:r>
              <a:rPr lang="en-AU" altLang="zh-CN" dirty="0"/>
              <a:t>NFA</a:t>
            </a:r>
            <a:r>
              <a:rPr lang="zh-CN" altLang="en-US" dirty="0"/>
              <a:t>中，是可以同时存在多个状态的，我们通过以括号的方式，可以把</a:t>
            </a:r>
            <a:r>
              <a:rPr lang="en-AU" altLang="zh-CN" dirty="0"/>
              <a:t>NFA</a:t>
            </a:r>
            <a:r>
              <a:rPr lang="zh-CN" altLang="en-US" dirty="0"/>
              <a:t>的多个状态的信息囊括起来表示。</a:t>
            </a:r>
            <a:endParaRPr lang="en-AU" altLang="zh-CN" dirty="0"/>
          </a:p>
          <a:p>
            <a:endParaRPr lang="en-AU" dirty="0"/>
          </a:p>
          <a:p>
            <a:r>
              <a:rPr lang="zh-CN" altLang="en-US" dirty="0"/>
              <a:t>因此，</a:t>
            </a:r>
            <a:r>
              <a:rPr lang="en-AU" altLang="zh-CN" dirty="0"/>
              <a:t>DFA</a:t>
            </a:r>
            <a:r>
              <a:rPr lang="zh-CN" altLang="en-US" dirty="0"/>
              <a:t>中的每一个状态，对应于</a:t>
            </a:r>
            <a:r>
              <a:rPr lang="en-AU" altLang="zh-CN" dirty="0"/>
              <a:t>NFA</a:t>
            </a:r>
            <a:r>
              <a:rPr lang="zh-CN" altLang="en-US" dirty="0"/>
              <a:t>中状态集的某个子集。</a:t>
            </a:r>
            <a:endParaRPr lang="en-AU" altLang="zh-CN" dirty="0"/>
          </a:p>
          <a:p>
            <a:endParaRPr lang="en-AU" dirty="0"/>
          </a:p>
        </p:txBody>
      </p:sp>
      <p:sp>
        <p:nvSpPr>
          <p:cNvPr id="4" name="Slide Number Placeholder 3"/>
          <p:cNvSpPr>
            <a:spLocks noGrp="1"/>
          </p:cNvSpPr>
          <p:nvPr>
            <p:ph type="sldNum" sz="quarter" idx="5"/>
          </p:nvPr>
        </p:nvSpPr>
        <p:spPr/>
        <p:txBody>
          <a:bodyPr/>
          <a:lstStyle/>
          <a:p>
            <a:pPr>
              <a:defRPr/>
            </a:pPr>
            <a:fld id="{AD0B409A-9510-4679-9C86-74CCD54373DF}" type="slidenum">
              <a:rPr lang="en-US" altLang="zh-CN" smtClean="0"/>
              <a:t>16</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接下来我们给出</a:t>
            </a:r>
            <a:r>
              <a:rPr lang="en-AU" altLang="zh-CN" dirty="0"/>
              <a:t>DFA</a:t>
            </a:r>
            <a:r>
              <a:rPr lang="zh-CN" altLang="en-US" dirty="0"/>
              <a:t>和</a:t>
            </a:r>
            <a:r>
              <a:rPr lang="en-AU" altLang="zh-CN" dirty="0"/>
              <a:t>NFA</a:t>
            </a:r>
            <a:r>
              <a:rPr lang="zh-CN" altLang="en-US" dirty="0"/>
              <a:t>的等价性证明。</a:t>
            </a:r>
            <a:endParaRPr lang="en-AU" altLang="zh-CN" dirty="0"/>
          </a:p>
          <a:p>
            <a:endParaRPr lang="en-AU" dirty="0"/>
          </a:p>
          <a:p>
            <a:r>
              <a:rPr lang="zh-CN" altLang="en-US" dirty="0"/>
              <a:t>那么大家想，一个</a:t>
            </a:r>
            <a:r>
              <a:rPr lang="en-AU" altLang="zh-CN" dirty="0"/>
              <a:t>DFA</a:t>
            </a:r>
            <a:r>
              <a:rPr lang="zh-CN" altLang="en-US" dirty="0"/>
              <a:t>，显然，肯定能被一个</a:t>
            </a:r>
            <a:r>
              <a:rPr lang="en-AU" altLang="zh-CN" dirty="0"/>
              <a:t>NFA</a:t>
            </a:r>
            <a:r>
              <a:rPr lang="zh-CN" altLang="en-US" dirty="0"/>
              <a:t>表示。</a:t>
            </a:r>
            <a:endParaRPr lang="en-AU" altLang="zh-CN" dirty="0"/>
          </a:p>
          <a:p>
            <a:endParaRPr lang="en-AU" dirty="0"/>
          </a:p>
          <a:p>
            <a:r>
              <a:rPr lang="zh-CN" altLang="en-US" dirty="0"/>
              <a:t>一个</a:t>
            </a:r>
            <a:r>
              <a:rPr lang="en-AU" altLang="zh-CN" dirty="0"/>
              <a:t>DFA</a:t>
            </a:r>
            <a:r>
              <a:rPr lang="zh-CN" altLang="en-US" dirty="0"/>
              <a:t>识别的语言，可以由一个</a:t>
            </a:r>
            <a:r>
              <a:rPr lang="en-AU" altLang="zh-CN" dirty="0"/>
              <a:t>NFA</a:t>
            </a:r>
            <a:r>
              <a:rPr lang="zh-CN" altLang="en-US" dirty="0"/>
              <a:t>识别。</a:t>
            </a:r>
            <a:endParaRPr lang="en-AU" altLang="zh-CN" dirty="0"/>
          </a:p>
          <a:p>
            <a:endParaRPr lang="en-AU" dirty="0"/>
          </a:p>
          <a:p>
            <a:r>
              <a:rPr lang="zh-CN" altLang="en-US" dirty="0"/>
              <a:t>但是，如果一个</a:t>
            </a:r>
            <a:r>
              <a:rPr lang="en-AU" altLang="zh-CN" dirty="0"/>
              <a:t>NFA</a:t>
            </a:r>
            <a:r>
              <a:rPr lang="zh-CN" altLang="en-US" dirty="0"/>
              <a:t>所能识别的语言，是否能被一个</a:t>
            </a:r>
            <a:r>
              <a:rPr lang="en-AU" altLang="zh-CN" dirty="0"/>
              <a:t>DFA</a:t>
            </a:r>
            <a:r>
              <a:rPr lang="zh-CN" altLang="en-US" dirty="0"/>
              <a:t>识别。我们由如下定理：</a:t>
            </a:r>
            <a:endParaRPr lang="en-AU" altLang="zh-CN" dirty="0"/>
          </a:p>
          <a:p>
            <a:endParaRPr lang="en-AU" dirty="0"/>
          </a:p>
          <a:p>
            <a:r>
              <a:rPr lang="zh-CN" altLang="en-US" dirty="0"/>
              <a:t>也就是，通过</a:t>
            </a:r>
            <a:r>
              <a:rPr lang="en-AU" altLang="zh-CN" dirty="0"/>
              <a:t>NFA</a:t>
            </a:r>
            <a:r>
              <a:rPr lang="zh-CN" altLang="en-US" dirty="0"/>
              <a:t>五元组的形式，来构造一个</a:t>
            </a:r>
            <a:r>
              <a:rPr lang="en-AU" altLang="zh-CN" dirty="0"/>
              <a:t>DFA</a:t>
            </a:r>
            <a:r>
              <a:rPr lang="zh-CN" altLang="en-US" dirty="0"/>
              <a:t>的五元组，最后证明它们是等价的。</a:t>
            </a:r>
            <a:endParaRPr lang="en-AU" altLang="zh-CN" dirty="0"/>
          </a:p>
          <a:p>
            <a:endParaRPr lang="en-AU" dirty="0"/>
          </a:p>
          <a:p>
            <a:r>
              <a:rPr lang="zh-CN" altLang="en-US" dirty="0"/>
              <a:t>这里我们使用子集构造法。</a:t>
            </a:r>
            <a:r>
              <a:rPr lang="en-AU" altLang="zh-CN" dirty="0"/>
              <a:t>DFA</a:t>
            </a:r>
            <a:r>
              <a:rPr lang="zh-CN" altLang="en-US" dirty="0"/>
              <a:t>的初始状态为</a:t>
            </a:r>
            <a:r>
              <a:rPr lang="en-AU" altLang="zh-CN" dirty="0"/>
              <a:t>{q0},q0</a:t>
            </a:r>
            <a:r>
              <a:rPr lang="zh-CN" altLang="en-US" dirty="0"/>
              <a:t>的集合。</a:t>
            </a:r>
            <a:endParaRPr lang="en-AU" altLang="zh-CN" dirty="0"/>
          </a:p>
          <a:p>
            <a:endParaRPr lang="en-AU" dirty="0"/>
          </a:p>
          <a:p>
            <a:endParaRPr lang="en-AU" dirty="0"/>
          </a:p>
          <a:p>
            <a:endParaRPr lang="en-AU" dirty="0"/>
          </a:p>
          <a:p>
            <a:r>
              <a:rPr lang="en-AU" dirty="0"/>
              <a:t>QD</a:t>
            </a:r>
            <a:r>
              <a:rPr lang="zh-CN" altLang="en-US" dirty="0"/>
              <a:t>也就是</a:t>
            </a:r>
            <a:r>
              <a:rPr lang="en-AU" altLang="zh-CN" dirty="0"/>
              <a:t>QN</a:t>
            </a:r>
            <a:r>
              <a:rPr lang="zh-CN" altLang="en-US" dirty="0"/>
              <a:t>的幂集，也就是</a:t>
            </a:r>
            <a:r>
              <a:rPr lang="en-AU" altLang="zh-CN" dirty="0"/>
              <a:t>QN</a:t>
            </a:r>
            <a:r>
              <a:rPr lang="zh-CN" altLang="en-US" dirty="0"/>
              <a:t>的子集。</a:t>
            </a:r>
            <a:endParaRPr lang="en-AU" altLang="zh-CN" dirty="0"/>
          </a:p>
          <a:p>
            <a:endParaRPr lang="en-AU" dirty="0"/>
          </a:p>
          <a:p>
            <a:endParaRPr lang="en-AU" dirty="0"/>
          </a:p>
          <a:p>
            <a:r>
              <a:rPr lang="en-AU" dirty="0"/>
              <a:t>DFA</a:t>
            </a:r>
            <a:r>
              <a:rPr lang="zh-CN" altLang="en-US" dirty="0"/>
              <a:t>的状态集为</a:t>
            </a:r>
            <a:r>
              <a:rPr lang="en-AU" altLang="zh-CN" dirty="0"/>
              <a:t>NFA</a:t>
            </a:r>
            <a:r>
              <a:rPr lang="zh-CN" altLang="en-US" dirty="0"/>
              <a:t>的状态集的所有子集。</a:t>
            </a:r>
            <a:endParaRPr lang="en-AU" altLang="zh-CN" dirty="0"/>
          </a:p>
          <a:p>
            <a:endParaRPr lang="en-AU" dirty="0"/>
          </a:p>
          <a:p>
            <a:r>
              <a:rPr lang="en-US" altLang="zh-CN" dirty="0"/>
              <a:t>DFA</a:t>
            </a:r>
            <a:r>
              <a:rPr lang="zh-CN" altLang="en-US" dirty="0"/>
              <a:t>里面每个状态用</a:t>
            </a:r>
            <a:r>
              <a:rPr lang="en-US" altLang="zh-CN" dirty="0"/>
              <a:t>{}</a:t>
            </a:r>
            <a:r>
              <a:rPr lang="zh-CN" altLang="en-US" dirty="0"/>
              <a:t>括号表示，因为</a:t>
            </a:r>
            <a:r>
              <a:rPr lang="en-US" altLang="zh-CN" dirty="0"/>
              <a:t>DFA</a:t>
            </a:r>
            <a:r>
              <a:rPr lang="zh-CN" altLang="en-US" dirty="0"/>
              <a:t>的每个状态可能是</a:t>
            </a:r>
            <a:r>
              <a:rPr lang="en-AU" altLang="zh-CN" dirty="0"/>
              <a:t>NFA</a:t>
            </a:r>
            <a:r>
              <a:rPr lang="zh-CN" altLang="en-US" dirty="0"/>
              <a:t>中多个状态的集合。</a:t>
            </a:r>
            <a:endParaRPr lang="en-AU" altLang="zh-CN" dirty="0"/>
          </a:p>
          <a:p>
            <a:endParaRPr lang="en-AU" dirty="0"/>
          </a:p>
          <a:p>
            <a:r>
              <a:rPr lang="zh-CN" altLang="en-US" dirty="0"/>
              <a:t>因为我们知道，在</a:t>
            </a:r>
            <a:r>
              <a:rPr lang="en-AU" altLang="zh-CN" dirty="0"/>
              <a:t>NFA</a:t>
            </a:r>
            <a:r>
              <a:rPr lang="zh-CN" altLang="en-US" dirty="0"/>
              <a:t>中，是可以同时存在多个状态的，我们通过以括号的方式，可以把</a:t>
            </a:r>
            <a:r>
              <a:rPr lang="en-AU" altLang="zh-CN" dirty="0"/>
              <a:t>NFA</a:t>
            </a:r>
            <a:r>
              <a:rPr lang="zh-CN" altLang="en-US" dirty="0"/>
              <a:t>的多个状态的信息囊括起来表示。</a:t>
            </a:r>
            <a:endParaRPr lang="en-AU" altLang="zh-CN" dirty="0"/>
          </a:p>
          <a:p>
            <a:endParaRPr lang="en-AU" dirty="0"/>
          </a:p>
          <a:p>
            <a:r>
              <a:rPr lang="zh-CN" altLang="en-US" dirty="0"/>
              <a:t>因此，</a:t>
            </a:r>
            <a:r>
              <a:rPr lang="en-AU" altLang="zh-CN" dirty="0"/>
              <a:t>DFA</a:t>
            </a:r>
            <a:r>
              <a:rPr lang="zh-CN" altLang="en-US" dirty="0"/>
              <a:t>中的每一个状态，对应于</a:t>
            </a:r>
            <a:r>
              <a:rPr lang="en-AU" altLang="zh-CN" dirty="0"/>
              <a:t>NFA</a:t>
            </a:r>
            <a:r>
              <a:rPr lang="zh-CN" altLang="en-US" dirty="0"/>
              <a:t>中状态集的某个子集。</a:t>
            </a:r>
            <a:endParaRPr lang="en-AU" altLang="zh-CN" dirty="0"/>
          </a:p>
          <a:p>
            <a:endParaRPr lang="en-AU" dirty="0"/>
          </a:p>
        </p:txBody>
      </p:sp>
      <p:sp>
        <p:nvSpPr>
          <p:cNvPr id="4" name="Slide Number Placeholder 3"/>
          <p:cNvSpPr>
            <a:spLocks noGrp="1"/>
          </p:cNvSpPr>
          <p:nvPr>
            <p:ph type="sldNum" sz="quarter" idx="5"/>
          </p:nvPr>
        </p:nvSpPr>
        <p:spPr/>
        <p:txBody>
          <a:bodyPr/>
          <a:lstStyle/>
          <a:p>
            <a:pPr>
              <a:defRPr/>
            </a:pPr>
            <a:fld id="{AD0B409A-9510-4679-9C86-74CCD54373DF}" type="slidenum">
              <a:rPr lang="en-US" altLang="zh-CN" smtClean="0"/>
              <a:t>17</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delta</a:t>
            </a:r>
          </a:p>
        </p:txBody>
      </p:sp>
      <p:sp>
        <p:nvSpPr>
          <p:cNvPr id="4" name="Slide Number Placeholder 3"/>
          <p:cNvSpPr>
            <a:spLocks noGrp="1"/>
          </p:cNvSpPr>
          <p:nvPr>
            <p:ph type="sldNum" sz="quarter" idx="5"/>
          </p:nvPr>
        </p:nvSpPr>
        <p:spPr/>
        <p:txBody>
          <a:bodyPr/>
          <a:lstStyle/>
          <a:p>
            <a:pPr>
              <a:defRPr/>
            </a:pPr>
            <a:fld id="{B1753CD8-C123-4A94-885F-23A3E3911552}" type="slidenum">
              <a:rPr lang="en-US" altLang="zh-CN" smtClean="0"/>
              <a:t>18</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i</a:t>
            </a:r>
            <a:r>
              <a:rPr lang="zh-CN" altLang="en-US" dirty="0"/>
              <a:t>等于</a:t>
            </a:r>
            <a:r>
              <a:rPr lang="en-US" altLang="zh-CN" dirty="0"/>
              <a:t>j</a:t>
            </a:r>
            <a:r>
              <a:rPr lang="zh-CN" altLang="en-US" dirty="0"/>
              <a:t>时，如果状态</a:t>
            </a:r>
            <a:r>
              <a:rPr lang="en-AU" altLang="zh-CN" dirty="0" err="1"/>
              <a:t>i</a:t>
            </a:r>
            <a:r>
              <a:rPr lang="zh-CN" altLang="en-US" dirty="0"/>
              <a:t>有到自身的转移，则正则表达式</a:t>
            </a:r>
            <a:r>
              <a:rPr lang="en-AU" altLang="zh-CN" dirty="0"/>
              <a:t>R</a:t>
            </a:r>
            <a:r>
              <a:rPr lang="zh-CN" altLang="en-US" dirty="0"/>
              <a:t>为由符号</a:t>
            </a:r>
            <a:r>
              <a:rPr lang="en-AU" altLang="zh-CN" dirty="0"/>
              <a:t>a</a:t>
            </a:r>
            <a:r>
              <a:rPr lang="zh-CN" altLang="en-US" dirty="0"/>
              <a:t>构成</a:t>
            </a:r>
            <a:endParaRPr lang="en-AU" altLang="zh-CN" dirty="0"/>
          </a:p>
          <a:p>
            <a:endParaRPr lang="en-AU" dirty="0"/>
          </a:p>
          <a:p>
            <a:r>
              <a:rPr lang="zh-CN" altLang="en-US" dirty="0"/>
              <a:t>如果没有到时自身的状态转移，则是个空串。</a:t>
            </a:r>
            <a:endParaRPr lang="en-AU" altLang="zh-CN" dirty="0"/>
          </a:p>
          <a:p>
            <a:endParaRPr lang="en-AU" dirty="0"/>
          </a:p>
          <a:p>
            <a:r>
              <a:rPr lang="zh-CN" altLang="en-US" dirty="0"/>
              <a:t>这里的</a:t>
            </a:r>
            <a:r>
              <a:rPr lang="en-AU" altLang="zh-CN" dirty="0" err="1"/>
              <a:t>epsilo</a:t>
            </a:r>
            <a:r>
              <a:rPr lang="en-US" altLang="zh-CN" dirty="0"/>
              <a:t>n</a:t>
            </a:r>
            <a:r>
              <a:rPr lang="zh-CN" altLang="en-US" dirty="0"/>
              <a:t>是表示正则表达式。</a:t>
            </a:r>
            <a:endParaRPr lang="en-AU" dirty="0"/>
          </a:p>
        </p:txBody>
      </p:sp>
      <p:sp>
        <p:nvSpPr>
          <p:cNvPr id="4" name="Slide Number Placeholder 3"/>
          <p:cNvSpPr>
            <a:spLocks noGrp="1"/>
          </p:cNvSpPr>
          <p:nvPr>
            <p:ph type="sldNum" sz="quarter" idx="5"/>
          </p:nvPr>
        </p:nvSpPr>
        <p:spPr/>
        <p:txBody>
          <a:bodyPr/>
          <a:lstStyle/>
          <a:p>
            <a:pPr>
              <a:defRPr/>
            </a:pPr>
            <a:fld id="{B1753CD8-C123-4A94-885F-23A3E3911552}" type="slidenum">
              <a:rPr lang="en-US" altLang="zh-CN" smtClean="0"/>
              <a:t>19</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i</a:t>
            </a:r>
            <a:r>
              <a:rPr lang="zh-CN" altLang="en-US" dirty="0"/>
              <a:t>等于</a:t>
            </a:r>
            <a:r>
              <a:rPr lang="en-US" altLang="zh-CN" dirty="0"/>
              <a:t>j</a:t>
            </a:r>
            <a:r>
              <a:rPr lang="zh-CN" altLang="en-US" dirty="0"/>
              <a:t>时，如果状态</a:t>
            </a:r>
            <a:r>
              <a:rPr lang="en-AU" altLang="zh-CN" dirty="0" err="1"/>
              <a:t>i</a:t>
            </a:r>
            <a:r>
              <a:rPr lang="zh-CN" altLang="en-US" dirty="0"/>
              <a:t>有到自身的转移，则正则表达式</a:t>
            </a:r>
            <a:r>
              <a:rPr lang="en-AU" altLang="zh-CN" dirty="0"/>
              <a:t>R</a:t>
            </a:r>
            <a:r>
              <a:rPr lang="zh-CN" altLang="en-US" dirty="0"/>
              <a:t>为由符号</a:t>
            </a:r>
            <a:r>
              <a:rPr lang="en-AU" altLang="zh-CN" dirty="0"/>
              <a:t>a</a:t>
            </a:r>
            <a:r>
              <a:rPr lang="zh-CN" altLang="en-US" dirty="0"/>
              <a:t>构成</a:t>
            </a:r>
            <a:r>
              <a:rPr lang="en-AU" altLang="zh-CN" dirty="0"/>
              <a:t>, </a:t>
            </a:r>
            <a:r>
              <a:rPr lang="zh-CN" altLang="en-US"/>
              <a:t>加上空串。</a:t>
            </a:r>
            <a:endParaRPr lang="en-AU" altLang="zh-CN" dirty="0"/>
          </a:p>
          <a:p>
            <a:endParaRPr lang="en-AU" dirty="0"/>
          </a:p>
          <a:p>
            <a:r>
              <a:rPr lang="zh-CN" altLang="en-US" dirty="0"/>
              <a:t>如果没有到时自身的状态转移，则是个空串。</a:t>
            </a:r>
            <a:endParaRPr lang="en-AU" altLang="zh-CN" dirty="0"/>
          </a:p>
          <a:p>
            <a:endParaRPr lang="en-AU" dirty="0"/>
          </a:p>
          <a:p>
            <a:r>
              <a:rPr lang="zh-CN" altLang="en-US" dirty="0"/>
              <a:t>这里的</a:t>
            </a:r>
            <a:r>
              <a:rPr lang="en-AU" altLang="zh-CN" dirty="0" err="1"/>
              <a:t>epsilo</a:t>
            </a:r>
            <a:r>
              <a:rPr lang="en-US" altLang="zh-CN" dirty="0"/>
              <a:t>n</a:t>
            </a:r>
            <a:r>
              <a:rPr lang="zh-CN" altLang="en-US" dirty="0"/>
              <a:t>是表示正则表达式。</a:t>
            </a:r>
            <a:endParaRPr lang="en-AU" dirty="0"/>
          </a:p>
        </p:txBody>
      </p:sp>
      <p:sp>
        <p:nvSpPr>
          <p:cNvPr id="4" name="Slide Number Placeholder 3"/>
          <p:cNvSpPr>
            <a:spLocks noGrp="1"/>
          </p:cNvSpPr>
          <p:nvPr>
            <p:ph type="sldNum" sz="quarter" idx="5"/>
          </p:nvPr>
        </p:nvSpPr>
        <p:spPr/>
        <p:txBody>
          <a:bodyPr/>
          <a:lstStyle/>
          <a:p>
            <a:pPr>
              <a:defRPr/>
            </a:pPr>
            <a:fld id="{B1753CD8-C123-4A94-885F-23A3E3911552}" type="slidenum">
              <a:rPr lang="en-US" altLang="zh-CN" smtClean="0"/>
              <a:t>20</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p:sp>
      <p:sp>
        <p:nvSpPr>
          <p:cNvPr id="26627" name="备注占位符 2"/>
          <p:cNvSpPr>
            <a:spLocks noGrp="1"/>
          </p:cNvSpPr>
          <p:nvPr>
            <p:ph type="body" idx="1"/>
          </p:nvPr>
        </p:nvSpPr>
        <p:spPr>
          <a:noFill/>
        </p:spPr>
        <p:txBody>
          <a:bodyPr/>
          <a:lstStyle/>
          <a:p>
            <a:r>
              <a:rPr lang="en-US" altLang="en-US"/>
              <a:t>“=&gt;”</a:t>
            </a:r>
            <a:r>
              <a:rPr lang="zh-CN" altLang="en-US"/>
              <a:t>表示转换成</a:t>
            </a:r>
            <a:endParaRPr lang="en-US" altLang="en-US"/>
          </a:p>
        </p:txBody>
      </p:sp>
      <p:sp>
        <p:nvSpPr>
          <p:cNvPr id="26628" name="灯片编号占位符 3"/>
          <p:cNvSpPr>
            <a:spLocks noGrp="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5843A86A-B04A-48C8-B750-E8D50FA21A44}" type="slidenum">
              <a:rPr kumimoji="0" lang="en-US" altLang="zh-CN" smtClean="0"/>
              <a:t>23</a:t>
            </a:fld>
            <a:endParaRPr kumimoji="0"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auto"/>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auto"/>
            <a:fld id="{530820CF-B880-4189-942D-D702A7CBA730}" type="datetimeFigureOut">
              <a:rPr lang="zh-CN" altLang="en-US" strike="noStrike" noProof="1" smtClean="0">
                <a:latin typeface="+mn-lt"/>
                <a:ea typeface="+mn-ea"/>
                <a:cs typeface="+mn-cs"/>
              </a:rPr>
              <a:t>2022/4/15</a:t>
            </a:fld>
            <a:endParaRPr lang="zh-CN" altLang="en-US" strike="noStrike" noProof="1"/>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60C455B-B212-44F5-BDE5-4E865130930B}" type="slidenum">
              <a:rPr lang="en-US" altLang="zh-CN" smtClean="0"/>
              <a:t>‹#›</a:t>
            </a:fld>
            <a:endParaRPr lang="en-US" altLang="zh-CN"/>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a:defRPr/>
            </a:pPr>
            <a:fld id="{78D7EF7E-B2EB-447F-B03C-8795FC4C954A}" type="datetime1">
              <a:rPr lang="zh-CN" altLang="en-US" smtClean="0"/>
              <a:t>2022/4/15</a:t>
            </a:fld>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60C455B-B212-44F5-BDE5-4E865130930B}" type="slidenum">
              <a:rPr lang="en-US" altLang="zh-CN" smtClean="0"/>
              <a:t>‹#›</a:t>
            </a:fld>
            <a:endParaRPr lang="en-US" altLang="zh-CN"/>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a:defRPr/>
            </a:pPr>
            <a:fld id="{FC685964-C6AF-40EC-BE1A-7FA689D160D4}" type="datetime1">
              <a:rPr lang="zh-CN" altLang="en-US" smtClean="0"/>
              <a:t>2022/4/15</a:t>
            </a:fld>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60C455B-B212-44F5-BDE5-4E865130930B}" type="slidenum">
              <a:rPr lang="en-US" altLang="zh-CN" smtClean="0"/>
              <a:t>‹#›</a:t>
            </a:fld>
            <a:endParaRPr lang="en-US" altLang="zh-CN"/>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smGrid">
          <a:fgClr>
            <a:srgbClr val="F2F2F2"/>
          </a:fgClr>
          <a:bgClr>
            <a:schemeClr val="bg1"/>
          </a:bgClr>
        </a:pattFill>
        <a:effectLst/>
      </p:bgPr>
    </p:bg>
    <p:spTree>
      <p:nvGrpSpPr>
        <p:cNvPr id="1" name=""/>
        <p:cNvGrpSpPr/>
        <p:nvPr/>
      </p:nvGrpSpPr>
      <p:grpSpPr>
        <a:xfrm>
          <a:off x="0" y="0"/>
          <a:ext cx="0" cy="0"/>
          <a:chOff x="0" y="0"/>
          <a:chExt cx="0" cy="0"/>
        </a:xfrm>
      </p:grpSpPr>
      <p:sp>
        <p:nvSpPr>
          <p:cNvPr id="7" name="矩形 6"/>
          <p:cNvSpPr/>
          <p:nvPr/>
        </p:nvSpPr>
        <p:spPr>
          <a:xfrm>
            <a:off x="0" y="0"/>
            <a:ext cx="9144000" cy="692696"/>
          </a:xfrm>
          <a:prstGeom prst="rect">
            <a:avLst/>
          </a:prstGeom>
          <a:gradFill>
            <a:gsLst>
              <a:gs pos="0">
                <a:schemeClr val="bg1">
                  <a:lumMod val="50000"/>
                </a:schemeClr>
              </a:gs>
              <a:gs pos="100000">
                <a:schemeClr val="bg1">
                  <a:lumMod val="75000"/>
                </a:schemeClr>
              </a:gs>
            </a:gsLst>
            <a:path path="circle">
              <a:fillToRect l="100000" t="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fontAlgn="auto"/>
            <a:endParaRPr lang="zh-CN" altLang="en-US" strike="noStrike" noProof="1"/>
          </a:p>
        </p:txBody>
      </p:sp>
      <p:sp>
        <p:nvSpPr>
          <p:cNvPr id="8" name="平行四边形 49"/>
          <p:cNvSpPr/>
          <p:nvPr/>
        </p:nvSpPr>
        <p:spPr>
          <a:xfrm>
            <a:off x="-30162" y="-14287"/>
            <a:ext cx="2536825" cy="706438"/>
          </a:xfrm>
          <a:custGeom>
            <a:avLst/>
            <a:gdLst>
              <a:gd name="connsiteX0" fmla="*/ 0 w 1547664"/>
              <a:gd name="connsiteY0" fmla="*/ 692696 h 692696"/>
              <a:gd name="connsiteX1" fmla="*/ 173174 w 1547664"/>
              <a:gd name="connsiteY1" fmla="*/ 0 h 692696"/>
              <a:gd name="connsiteX2" fmla="*/ 1547664 w 1547664"/>
              <a:gd name="connsiteY2" fmla="*/ 0 h 692696"/>
              <a:gd name="connsiteX3" fmla="*/ 1374490 w 1547664"/>
              <a:gd name="connsiteY3" fmla="*/ 692696 h 692696"/>
              <a:gd name="connsiteX4" fmla="*/ 0 w 1547664"/>
              <a:gd name="connsiteY4" fmla="*/ 692696 h 692696"/>
              <a:gd name="connsiteX0-1" fmla="*/ 61228 w 1608892"/>
              <a:gd name="connsiteY0-2" fmla="*/ 722676 h 722676"/>
              <a:gd name="connsiteX1-3" fmla="*/ 234402 w 1608892"/>
              <a:gd name="connsiteY1-4" fmla="*/ 29980 h 722676"/>
              <a:gd name="connsiteX2-5" fmla="*/ 1267 w 1608892"/>
              <a:gd name="connsiteY2-6" fmla="*/ 0 h 722676"/>
              <a:gd name="connsiteX3-7" fmla="*/ 1608892 w 1608892"/>
              <a:gd name="connsiteY3-8" fmla="*/ 29980 h 722676"/>
              <a:gd name="connsiteX4-9" fmla="*/ 1435718 w 1608892"/>
              <a:gd name="connsiteY4-10" fmla="*/ 722676 h 722676"/>
              <a:gd name="connsiteX5" fmla="*/ 61228 w 1608892"/>
              <a:gd name="connsiteY5" fmla="*/ 722676 h 722676"/>
              <a:gd name="connsiteX0-11" fmla="*/ 63273 w 1610937"/>
              <a:gd name="connsiteY0-12" fmla="*/ 722676 h 722676"/>
              <a:gd name="connsiteX1-13" fmla="*/ 56565 w 1610937"/>
              <a:gd name="connsiteY1-14" fmla="*/ 44970 h 722676"/>
              <a:gd name="connsiteX2-15" fmla="*/ 3312 w 1610937"/>
              <a:gd name="connsiteY2-16" fmla="*/ 0 h 722676"/>
              <a:gd name="connsiteX3-17" fmla="*/ 1610937 w 1610937"/>
              <a:gd name="connsiteY3-18" fmla="*/ 29980 h 722676"/>
              <a:gd name="connsiteX4-19" fmla="*/ 1437763 w 1610937"/>
              <a:gd name="connsiteY4-20" fmla="*/ 722676 h 722676"/>
              <a:gd name="connsiteX5-21" fmla="*/ 63273 w 1610937"/>
              <a:gd name="connsiteY5-22" fmla="*/ 722676 h 722676"/>
              <a:gd name="connsiteX0-23" fmla="*/ 63273 w 2075632"/>
              <a:gd name="connsiteY0-24" fmla="*/ 722676 h 722676"/>
              <a:gd name="connsiteX1-25" fmla="*/ 56565 w 2075632"/>
              <a:gd name="connsiteY1-26" fmla="*/ 44970 h 722676"/>
              <a:gd name="connsiteX2-27" fmla="*/ 3312 w 2075632"/>
              <a:gd name="connsiteY2-28" fmla="*/ 0 h 722676"/>
              <a:gd name="connsiteX3-29" fmla="*/ 2075632 w 2075632"/>
              <a:gd name="connsiteY3-30" fmla="*/ 29980 h 722676"/>
              <a:gd name="connsiteX4-31" fmla="*/ 1437763 w 2075632"/>
              <a:gd name="connsiteY4-32" fmla="*/ 722676 h 722676"/>
              <a:gd name="connsiteX5-33" fmla="*/ 63273 w 2075632"/>
              <a:gd name="connsiteY5-34" fmla="*/ 722676 h 722676"/>
              <a:gd name="connsiteX0-35" fmla="*/ 6708 w 2019067"/>
              <a:gd name="connsiteY0-36" fmla="*/ 771160 h 771160"/>
              <a:gd name="connsiteX1-37" fmla="*/ 0 w 2019067"/>
              <a:gd name="connsiteY1-38" fmla="*/ 93454 h 771160"/>
              <a:gd name="connsiteX2-39" fmla="*/ 2019067 w 2019067"/>
              <a:gd name="connsiteY2-40" fmla="*/ 78464 h 771160"/>
              <a:gd name="connsiteX3-41" fmla="*/ 1381198 w 2019067"/>
              <a:gd name="connsiteY3-42" fmla="*/ 771160 h 771160"/>
              <a:gd name="connsiteX4-43" fmla="*/ 6708 w 2019067"/>
              <a:gd name="connsiteY4-44" fmla="*/ 771160 h 771160"/>
              <a:gd name="connsiteX0-45" fmla="*/ 6708 w 2019067"/>
              <a:gd name="connsiteY0-46" fmla="*/ 740785 h 740785"/>
              <a:gd name="connsiteX1-47" fmla="*/ 0 w 2019067"/>
              <a:gd name="connsiteY1-48" fmla="*/ 63079 h 740785"/>
              <a:gd name="connsiteX2-49" fmla="*/ 2019067 w 2019067"/>
              <a:gd name="connsiteY2-50" fmla="*/ 48089 h 740785"/>
              <a:gd name="connsiteX3-51" fmla="*/ 1381198 w 2019067"/>
              <a:gd name="connsiteY3-52" fmla="*/ 740785 h 740785"/>
              <a:gd name="connsiteX4-53" fmla="*/ 6708 w 2019067"/>
              <a:gd name="connsiteY4-54" fmla="*/ 740785 h 740785"/>
              <a:gd name="connsiteX0-55" fmla="*/ 6708 w 2019067"/>
              <a:gd name="connsiteY0-56" fmla="*/ 692696 h 692696"/>
              <a:gd name="connsiteX1-57" fmla="*/ 0 w 2019067"/>
              <a:gd name="connsiteY1-58" fmla="*/ 14990 h 692696"/>
              <a:gd name="connsiteX2-59" fmla="*/ 2019067 w 2019067"/>
              <a:gd name="connsiteY2-60" fmla="*/ 0 h 692696"/>
              <a:gd name="connsiteX3-61" fmla="*/ 1381198 w 2019067"/>
              <a:gd name="connsiteY3-62" fmla="*/ 692696 h 692696"/>
              <a:gd name="connsiteX4-63" fmla="*/ 6708 w 2019067"/>
              <a:gd name="connsiteY4-64" fmla="*/ 692696 h 692696"/>
              <a:gd name="connsiteX0-65" fmla="*/ 21698 w 2034057"/>
              <a:gd name="connsiteY0-66" fmla="*/ 707686 h 707686"/>
              <a:gd name="connsiteX1-67" fmla="*/ 0 w 2034057"/>
              <a:gd name="connsiteY1-68" fmla="*/ 0 h 707686"/>
              <a:gd name="connsiteX2-69" fmla="*/ 2034057 w 2034057"/>
              <a:gd name="connsiteY2-70" fmla="*/ 14990 h 707686"/>
              <a:gd name="connsiteX3-71" fmla="*/ 1396188 w 2034057"/>
              <a:gd name="connsiteY3-72" fmla="*/ 707686 h 707686"/>
              <a:gd name="connsiteX4-73" fmla="*/ 21698 w 2034057"/>
              <a:gd name="connsiteY4-74" fmla="*/ 707686 h 707686"/>
              <a:gd name="connsiteX0-75" fmla="*/ 0 w 2042339"/>
              <a:gd name="connsiteY0-76" fmla="*/ 707686 h 707686"/>
              <a:gd name="connsiteX1-77" fmla="*/ 8282 w 2042339"/>
              <a:gd name="connsiteY1-78" fmla="*/ 0 h 707686"/>
              <a:gd name="connsiteX2-79" fmla="*/ 2042339 w 2042339"/>
              <a:gd name="connsiteY2-80" fmla="*/ 14990 h 707686"/>
              <a:gd name="connsiteX3-81" fmla="*/ 1404470 w 2042339"/>
              <a:gd name="connsiteY3-82" fmla="*/ 707686 h 707686"/>
              <a:gd name="connsiteX4-83" fmla="*/ 0 w 2042339"/>
              <a:gd name="connsiteY4-84" fmla="*/ 707686 h 707686"/>
              <a:gd name="connsiteX0-85" fmla="*/ 0 w 2042339"/>
              <a:gd name="connsiteY0-86" fmla="*/ 707686 h 707686"/>
              <a:gd name="connsiteX1-87" fmla="*/ 8282 w 2042339"/>
              <a:gd name="connsiteY1-88" fmla="*/ 0 h 707686"/>
              <a:gd name="connsiteX2-89" fmla="*/ 2042339 w 2042339"/>
              <a:gd name="connsiteY2-90" fmla="*/ 14990 h 707686"/>
              <a:gd name="connsiteX3-91" fmla="*/ 1659303 w 2042339"/>
              <a:gd name="connsiteY3-92" fmla="*/ 707686 h 707686"/>
              <a:gd name="connsiteX4-93" fmla="*/ 0 w 2042339"/>
              <a:gd name="connsiteY4-94" fmla="*/ 707686 h 707686"/>
              <a:gd name="connsiteX0-95" fmla="*/ 0 w 2297172"/>
              <a:gd name="connsiteY0-96" fmla="*/ 707686 h 707686"/>
              <a:gd name="connsiteX1-97" fmla="*/ 8282 w 2297172"/>
              <a:gd name="connsiteY1-98" fmla="*/ 0 h 707686"/>
              <a:gd name="connsiteX2-99" fmla="*/ 2297172 w 2297172"/>
              <a:gd name="connsiteY2-100" fmla="*/ 0 h 707686"/>
              <a:gd name="connsiteX3-101" fmla="*/ 1659303 w 2297172"/>
              <a:gd name="connsiteY3-102" fmla="*/ 707686 h 707686"/>
              <a:gd name="connsiteX4-103" fmla="*/ 0 w 2297172"/>
              <a:gd name="connsiteY4-104" fmla="*/ 707686 h 707686"/>
              <a:gd name="connsiteX0-105" fmla="*/ 0 w 2537015"/>
              <a:gd name="connsiteY0-106" fmla="*/ 707686 h 707686"/>
              <a:gd name="connsiteX1-107" fmla="*/ 8282 w 2537015"/>
              <a:gd name="connsiteY1-108" fmla="*/ 0 h 707686"/>
              <a:gd name="connsiteX2-109" fmla="*/ 2537015 w 2537015"/>
              <a:gd name="connsiteY2-110" fmla="*/ 0 h 707686"/>
              <a:gd name="connsiteX3-111" fmla="*/ 1659303 w 2537015"/>
              <a:gd name="connsiteY3-112" fmla="*/ 707686 h 707686"/>
              <a:gd name="connsiteX4-113" fmla="*/ 0 w 2537015"/>
              <a:gd name="connsiteY4-114" fmla="*/ 707686 h 707686"/>
              <a:gd name="connsiteX0-115" fmla="*/ 0 w 2537015"/>
              <a:gd name="connsiteY0-116" fmla="*/ 707686 h 707686"/>
              <a:gd name="connsiteX1-117" fmla="*/ 8282 w 2537015"/>
              <a:gd name="connsiteY1-118" fmla="*/ 0 h 707686"/>
              <a:gd name="connsiteX2-119" fmla="*/ 2537015 w 2537015"/>
              <a:gd name="connsiteY2-120" fmla="*/ 0 h 707686"/>
              <a:gd name="connsiteX3-121" fmla="*/ 1869165 w 2537015"/>
              <a:gd name="connsiteY3-122" fmla="*/ 707686 h 707686"/>
              <a:gd name="connsiteX4-123" fmla="*/ 0 w 2537015"/>
              <a:gd name="connsiteY4-124" fmla="*/ 707686 h 7076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37015" h="707686">
                <a:moveTo>
                  <a:pt x="0" y="707686"/>
                </a:moveTo>
                <a:cubicBezTo>
                  <a:pt x="2761" y="471791"/>
                  <a:pt x="5521" y="235895"/>
                  <a:pt x="8282" y="0"/>
                </a:cubicBezTo>
                <a:lnTo>
                  <a:pt x="2537015" y="0"/>
                </a:lnTo>
                <a:lnTo>
                  <a:pt x="1869165" y="707686"/>
                </a:lnTo>
                <a:lnTo>
                  <a:pt x="0" y="707686"/>
                </a:lnTo>
                <a:close/>
              </a:path>
            </a:pathLst>
          </a:custGeom>
          <a:solidFill>
            <a:srgbClr val="F6941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fontAlgn="auto"/>
            <a:endParaRPr lang="zh-CN" altLang="en-US" strike="noStrike" noProof="1"/>
          </a:p>
        </p:txBody>
      </p:sp>
      <p:cxnSp>
        <p:nvCxnSpPr>
          <p:cNvPr id="9" name="直接连接符 8"/>
          <p:cNvCxnSpPr/>
          <p:nvPr/>
        </p:nvCxnSpPr>
        <p:spPr>
          <a:xfrm flipH="1">
            <a:off x="7864321" y="5431711"/>
            <a:ext cx="1019148" cy="1145940"/>
          </a:xfrm>
          <a:prstGeom prst="line">
            <a:avLst/>
          </a:prstGeom>
          <a:ln w="12700">
            <a:gradFill>
              <a:gsLst>
                <a:gs pos="1250">
                  <a:schemeClr val="bg1">
                    <a:lumMod val="65000"/>
                    <a:alpha val="0"/>
                  </a:schemeClr>
                </a:gs>
                <a:gs pos="100000">
                  <a:schemeClr val="bg1">
                    <a:lumMod val="65000"/>
                    <a:alpha val="0"/>
                  </a:schemeClr>
                </a:gs>
                <a:gs pos="50000">
                  <a:schemeClr val="tx1">
                    <a:lumMod val="95000"/>
                    <a:lumOff val="5000"/>
                  </a:schemeClr>
                </a:gs>
                <a:gs pos="100000">
                  <a:schemeClr val="bg1">
                    <a:lumMod val="65000"/>
                    <a:alpha val="0"/>
                  </a:schemeClr>
                </a:gs>
              </a:gsLst>
              <a:lin ang="0" scaled="0"/>
            </a:gradFill>
          </a:ln>
          <a:effectLst>
            <a:outerShdw blurRad="63500" dist="25400" dir="5400000" sx="170000" sy="170000" algn="ctr" rotWithShape="0">
              <a:schemeClr val="tx1">
                <a:alpha val="92000"/>
              </a:schemeClr>
            </a:outerShdw>
          </a:effectLst>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lvl1pPr>
              <a:defRPr b="1">
                <a:latin typeface="黑体" panose="02010609060101010101" pitchFamily="49" charset="-122"/>
                <a:ea typeface="黑体" panose="02010609060101010101" pitchFamily="49" charset="-122"/>
              </a:defRPr>
            </a:lvl1p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lvl1pPr>
              <a:defRPr sz="2800" b="1">
                <a:latin typeface="黑体" panose="02010609060101010101" pitchFamily="49" charset="-122"/>
                <a:ea typeface="黑体" panose="02010609060101010101" pitchFamily="49" charset="-122"/>
              </a:defRPr>
            </a:lvl1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a:xfrm>
            <a:off x="457200" y="6356350"/>
            <a:ext cx="2133600" cy="365125"/>
          </a:xfrm>
          <a:prstGeom prst="rect">
            <a:avLst/>
          </a:prstGeom>
        </p:spPr>
        <p:txBody>
          <a:bodyPr vert="horz" lIns="91440" tIns="45720" rIns="91440" bIns="45720" rtlCol="0" anchor="ctr"/>
          <a:lstStyle/>
          <a:p>
            <a:pPr>
              <a:defRPr/>
            </a:pPr>
            <a:fld id="{E03C2985-DA0A-423A-A02E-2E38F06C445F}" type="datetime1">
              <a:rPr lang="zh-CN" altLang="en-US" smtClean="0"/>
              <a:t>2022/4/15</a:t>
            </a:fld>
            <a:endParaRPr lang="en-US" altLang="zh-CN"/>
          </a:p>
        </p:txBody>
      </p:sp>
      <p:sp>
        <p:nvSpPr>
          <p:cNvPr id="5" name="页脚占位符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p>
            <a:pPr>
              <a:defRPr/>
            </a:pPr>
            <a:endParaRPr lang="en-US" altLang="zh-CN"/>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p>
            <a:pPr>
              <a:defRPr/>
            </a:pPr>
            <a:fld id="{A60C455B-B212-44F5-BDE5-4E865130930B}" type="slidenum">
              <a:rPr lang="en-US" altLang="zh-CN" smtClean="0"/>
              <a:t>‹#›</a:t>
            </a:fld>
            <a:endParaRPr lang="en-US" altLang="zh-CN"/>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auto"/>
            <a:r>
              <a:rPr lang="zh-CN" altLang="en-US" strike="noStrike" noProof="1"/>
              <a:t>单击此处编辑母版文本样式</a:t>
            </a:r>
          </a:p>
        </p:txBody>
      </p:sp>
      <p:sp>
        <p:nvSpPr>
          <p:cNvPr id="4" name="日期占位符 3"/>
          <p:cNvSpPr>
            <a:spLocks noGrp="1"/>
          </p:cNvSpPr>
          <p:nvPr>
            <p:ph type="dt" sz="half" idx="10"/>
          </p:nvPr>
        </p:nvSpPr>
        <p:spPr/>
        <p:txBody>
          <a:bodyPr/>
          <a:lstStyle/>
          <a:p>
            <a:pPr>
              <a:defRPr/>
            </a:pPr>
            <a:fld id="{6FB7352C-3D72-49DD-AA22-11A40F7EDD3F}" type="datetime1">
              <a:rPr lang="zh-CN" altLang="en-US" smtClean="0"/>
              <a:t>2022/4/15</a:t>
            </a:fld>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60C455B-B212-44F5-BDE5-4E865130930B}" type="slidenum">
              <a:rPr lang="en-US" altLang="zh-CN" smtClean="0"/>
              <a:t>‹#›</a:t>
            </a:fld>
            <a:endParaRPr lang="en-US" altLang="zh-CN"/>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nvPr>
        </p:nvSpPr>
        <p:spPr/>
        <p:txBody>
          <a:bodyPr/>
          <a:lstStyle/>
          <a:p>
            <a:pPr>
              <a:defRPr/>
            </a:pPr>
            <a:fld id="{D41953FA-5DB8-4030-80BD-DF448571A828}" type="datetime1">
              <a:rPr lang="zh-CN" altLang="en-US" smtClean="0"/>
              <a:t>2022/4/15</a:t>
            </a:fld>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A60C455B-B212-44F5-BDE5-4E865130930B}" type="slidenum">
              <a:rPr lang="en-US" altLang="zh-CN" smtClean="0"/>
              <a:t>‹#›</a:t>
            </a:fld>
            <a:endParaRPr lang="en-US" altLang="zh-CN"/>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7" name="日期占位符 6"/>
          <p:cNvSpPr>
            <a:spLocks noGrp="1"/>
          </p:cNvSpPr>
          <p:nvPr>
            <p:ph type="dt" sz="half" idx="10"/>
          </p:nvPr>
        </p:nvSpPr>
        <p:spPr/>
        <p:txBody>
          <a:bodyPr/>
          <a:lstStyle/>
          <a:p>
            <a:pPr>
              <a:defRPr/>
            </a:pPr>
            <a:fld id="{B7D03E33-E1A8-40A9-B401-87A197CE39D6}" type="datetime1">
              <a:rPr lang="zh-CN" altLang="en-US" smtClean="0"/>
              <a:t>2022/4/15</a:t>
            </a:fld>
            <a:endParaRPr lang="en-US" altLang="zh-CN"/>
          </a:p>
        </p:txBody>
      </p:sp>
      <p:sp>
        <p:nvSpPr>
          <p:cNvPr id="8" name="页脚占位符 7"/>
          <p:cNvSpPr>
            <a:spLocks noGrp="1"/>
          </p:cNvSpPr>
          <p:nvPr>
            <p:ph type="ftr" sz="quarter" idx="11"/>
          </p:nvPr>
        </p:nvSpPr>
        <p:spPr/>
        <p:txBody>
          <a:bodyPr/>
          <a:lstStyle/>
          <a:p>
            <a:pPr>
              <a:defRPr/>
            </a:pPr>
            <a:endParaRPr lang="en-US" altLang="zh-CN"/>
          </a:p>
        </p:txBody>
      </p:sp>
      <p:sp>
        <p:nvSpPr>
          <p:cNvPr id="9" name="灯片编号占位符 8"/>
          <p:cNvSpPr>
            <a:spLocks noGrp="1"/>
          </p:cNvSpPr>
          <p:nvPr>
            <p:ph type="sldNum" sz="quarter" idx="12"/>
          </p:nvPr>
        </p:nvSpPr>
        <p:spPr/>
        <p:txBody>
          <a:bodyPr/>
          <a:lstStyle/>
          <a:p>
            <a:pPr>
              <a:defRPr/>
            </a:pPr>
            <a:fld id="{A60C455B-B212-44F5-BDE5-4E865130930B}" type="slidenum">
              <a:rPr lang="en-US" altLang="zh-CN" smtClean="0"/>
              <a:t>‹#›</a:t>
            </a:fld>
            <a:endParaRPr lang="en-US" altLang="zh-CN"/>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pattFill prst="smGrid">
          <a:fgClr>
            <a:srgbClr val="F2F2F2"/>
          </a:fgClr>
          <a:bgClr>
            <a:schemeClr val="bg1"/>
          </a:bgClr>
        </a:pattFill>
        <a:effectLst/>
      </p:bgPr>
    </p:bg>
    <p:spTree>
      <p:nvGrpSpPr>
        <p:cNvPr id="1" name=""/>
        <p:cNvGrpSpPr/>
        <p:nvPr/>
      </p:nvGrpSpPr>
      <p:grpSpPr>
        <a:xfrm>
          <a:off x="0" y="0"/>
          <a:ext cx="0" cy="0"/>
          <a:chOff x="0" y="0"/>
          <a:chExt cx="0" cy="0"/>
        </a:xfrm>
      </p:grpSpPr>
      <p:sp>
        <p:nvSpPr>
          <p:cNvPr id="7" name="矩形 6"/>
          <p:cNvSpPr/>
          <p:nvPr/>
        </p:nvSpPr>
        <p:spPr>
          <a:xfrm>
            <a:off x="0" y="0"/>
            <a:ext cx="9144000" cy="692696"/>
          </a:xfrm>
          <a:prstGeom prst="rect">
            <a:avLst/>
          </a:prstGeom>
          <a:gradFill>
            <a:gsLst>
              <a:gs pos="0">
                <a:schemeClr val="bg1">
                  <a:lumMod val="50000"/>
                </a:schemeClr>
              </a:gs>
              <a:gs pos="100000">
                <a:schemeClr val="bg1">
                  <a:lumMod val="75000"/>
                </a:schemeClr>
              </a:gs>
            </a:gsLst>
            <a:path path="circle">
              <a:fillToRect l="100000" t="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fontAlgn="auto"/>
            <a:endParaRPr lang="zh-CN" altLang="en-US" strike="noStrike" noProof="1"/>
          </a:p>
        </p:txBody>
      </p:sp>
      <p:sp>
        <p:nvSpPr>
          <p:cNvPr id="6" name="平行四边形 49"/>
          <p:cNvSpPr/>
          <p:nvPr/>
        </p:nvSpPr>
        <p:spPr>
          <a:xfrm>
            <a:off x="-30162" y="-14287"/>
            <a:ext cx="2536825" cy="706438"/>
          </a:xfrm>
          <a:custGeom>
            <a:avLst/>
            <a:gdLst>
              <a:gd name="connsiteX0" fmla="*/ 0 w 1547664"/>
              <a:gd name="connsiteY0" fmla="*/ 692696 h 692696"/>
              <a:gd name="connsiteX1" fmla="*/ 173174 w 1547664"/>
              <a:gd name="connsiteY1" fmla="*/ 0 h 692696"/>
              <a:gd name="connsiteX2" fmla="*/ 1547664 w 1547664"/>
              <a:gd name="connsiteY2" fmla="*/ 0 h 692696"/>
              <a:gd name="connsiteX3" fmla="*/ 1374490 w 1547664"/>
              <a:gd name="connsiteY3" fmla="*/ 692696 h 692696"/>
              <a:gd name="connsiteX4" fmla="*/ 0 w 1547664"/>
              <a:gd name="connsiteY4" fmla="*/ 692696 h 692696"/>
              <a:gd name="connsiteX0-1" fmla="*/ 61228 w 1608892"/>
              <a:gd name="connsiteY0-2" fmla="*/ 722676 h 722676"/>
              <a:gd name="connsiteX1-3" fmla="*/ 234402 w 1608892"/>
              <a:gd name="connsiteY1-4" fmla="*/ 29980 h 722676"/>
              <a:gd name="connsiteX2-5" fmla="*/ 1267 w 1608892"/>
              <a:gd name="connsiteY2-6" fmla="*/ 0 h 722676"/>
              <a:gd name="connsiteX3-7" fmla="*/ 1608892 w 1608892"/>
              <a:gd name="connsiteY3-8" fmla="*/ 29980 h 722676"/>
              <a:gd name="connsiteX4-9" fmla="*/ 1435718 w 1608892"/>
              <a:gd name="connsiteY4-10" fmla="*/ 722676 h 722676"/>
              <a:gd name="connsiteX5" fmla="*/ 61228 w 1608892"/>
              <a:gd name="connsiteY5" fmla="*/ 722676 h 722676"/>
              <a:gd name="connsiteX0-11" fmla="*/ 63273 w 1610937"/>
              <a:gd name="connsiteY0-12" fmla="*/ 722676 h 722676"/>
              <a:gd name="connsiteX1-13" fmla="*/ 56565 w 1610937"/>
              <a:gd name="connsiteY1-14" fmla="*/ 44970 h 722676"/>
              <a:gd name="connsiteX2-15" fmla="*/ 3312 w 1610937"/>
              <a:gd name="connsiteY2-16" fmla="*/ 0 h 722676"/>
              <a:gd name="connsiteX3-17" fmla="*/ 1610937 w 1610937"/>
              <a:gd name="connsiteY3-18" fmla="*/ 29980 h 722676"/>
              <a:gd name="connsiteX4-19" fmla="*/ 1437763 w 1610937"/>
              <a:gd name="connsiteY4-20" fmla="*/ 722676 h 722676"/>
              <a:gd name="connsiteX5-21" fmla="*/ 63273 w 1610937"/>
              <a:gd name="connsiteY5-22" fmla="*/ 722676 h 722676"/>
              <a:gd name="connsiteX0-23" fmla="*/ 63273 w 2075632"/>
              <a:gd name="connsiteY0-24" fmla="*/ 722676 h 722676"/>
              <a:gd name="connsiteX1-25" fmla="*/ 56565 w 2075632"/>
              <a:gd name="connsiteY1-26" fmla="*/ 44970 h 722676"/>
              <a:gd name="connsiteX2-27" fmla="*/ 3312 w 2075632"/>
              <a:gd name="connsiteY2-28" fmla="*/ 0 h 722676"/>
              <a:gd name="connsiteX3-29" fmla="*/ 2075632 w 2075632"/>
              <a:gd name="connsiteY3-30" fmla="*/ 29980 h 722676"/>
              <a:gd name="connsiteX4-31" fmla="*/ 1437763 w 2075632"/>
              <a:gd name="connsiteY4-32" fmla="*/ 722676 h 722676"/>
              <a:gd name="connsiteX5-33" fmla="*/ 63273 w 2075632"/>
              <a:gd name="connsiteY5-34" fmla="*/ 722676 h 722676"/>
              <a:gd name="connsiteX0-35" fmla="*/ 6708 w 2019067"/>
              <a:gd name="connsiteY0-36" fmla="*/ 771160 h 771160"/>
              <a:gd name="connsiteX1-37" fmla="*/ 0 w 2019067"/>
              <a:gd name="connsiteY1-38" fmla="*/ 93454 h 771160"/>
              <a:gd name="connsiteX2-39" fmla="*/ 2019067 w 2019067"/>
              <a:gd name="connsiteY2-40" fmla="*/ 78464 h 771160"/>
              <a:gd name="connsiteX3-41" fmla="*/ 1381198 w 2019067"/>
              <a:gd name="connsiteY3-42" fmla="*/ 771160 h 771160"/>
              <a:gd name="connsiteX4-43" fmla="*/ 6708 w 2019067"/>
              <a:gd name="connsiteY4-44" fmla="*/ 771160 h 771160"/>
              <a:gd name="connsiteX0-45" fmla="*/ 6708 w 2019067"/>
              <a:gd name="connsiteY0-46" fmla="*/ 740785 h 740785"/>
              <a:gd name="connsiteX1-47" fmla="*/ 0 w 2019067"/>
              <a:gd name="connsiteY1-48" fmla="*/ 63079 h 740785"/>
              <a:gd name="connsiteX2-49" fmla="*/ 2019067 w 2019067"/>
              <a:gd name="connsiteY2-50" fmla="*/ 48089 h 740785"/>
              <a:gd name="connsiteX3-51" fmla="*/ 1381198 w 2019067"/>
              <a:gd name="connsiteY3-52" fmla="*/ 740785 h 740785"/>
              <a:gd name="connsiteX4-53" fmla="*/ 6708 w 2019067"/>
              <a:gd name="connsiteY4-54" fmla="*/ 740785 h 740785"/>
              <a:gd name="connsiteX0-55" fmla="*/ 6708 w 2019067"/>
              <a:gd name="connsiteY0-56" fmla="*/ 692696 h 692696"/>
              <a:gd name="connsiteX1-57" fmla="*/ 0 w 2019067"/>
              <a:gd name="connsiteY1-58" fmla="*/ 14990 h 692696"/>
              <a:gd name="connsiteX2-59" fmla="*/ 2019067 w 2019067"/>
              <a:gd name="connsiteY2-60" fmla="*/ 0 h 692696"/>
              <a:gd name="connsiteX3-61" fmla="*/ 1381198 w 2019067"/>
              <a:gd name="connsiteY3-62" fmla="*/ 692696 h 692696"/>
              <a:gd name="connsiteX4-63" fmla="*/ 6708 w 2019067"/>
              <a:gd name="connsiteY4-64" fmla="*/ 692696 h 692696"/>
              <a:gd name="connsiteX0-65" fmla="*/ 21698 w 2034057"/>
              <a:gd name="connsiteY0-66" fmla="*/ 707686 h 707686"/>
              <a:gd name="connsiteX1-67" fmla="*/ 0 w 2034057"/>
              <a:gd name="connsiteY1-68" fmla="*/ 0 h 707686"/>
              <a:gd name="connsiteX2-69" fmla="*/ 2034057 w 2034057"/>
              <a:gd name="connsiteY2-70" fmla="*/ 14990 h 707686"/>
              <a:gd name="connsiteX3-71" fmla="*/ 1396188 w 2034057"/>
              <a:gd name="connsiteY3-72" fmla="*/ 707686 h 707686"/>
              <a:gd name="connsiteX4-73" fmla="*/ 21698 w 2034057"/>
              <a:gd name="connsiteY4-74" fmla="*/ 707686 h 707686"/>
              <a:gd name="connsiteX0-75" fmla="*/ 0 w 2042339"/>
              <a:gd name="connsiteY0-76" fmla="*/ 707686 h 707686"/>
              <a:gd name="connsiteX1-77" fmla="*/ 8282 w 2042339"/>
              <a:gd name="connsiteY1-78" fmla="*/ 0 h 707686"/>
              <a:gd name="connsiteX2-79" fmla="*/ 2042339 w 2042339"/>
              <a:gd name="connsiteY2-80" fmla="*/ 14990 h 707686"/>
              <a:gd name="connsiteX3-81" fmla="*/ 1404470 w 2042339"/>
              <a:gd name="connsiteY3-82" fmla="*/ 707686 h 707686"/>
              <a:gd name="connsiteX4-83" fmla="*/ 0 w 2042339"/>
              <a:gd name="connsiteY4-84" fmla="*/ 707686 h 707686"/>
              <a:gd name="connsiteX0-85" fmla="*/ 0 w 2042339"/>
              <a:gd name="connsiteY0-86" fmla="*/ 707686 h 707686"/>
              <a:gd name="connsiteX1-87" fmla="*/ 8282 w 2042339"/>
              <a:gd name="connsiteY1-88" fmla="*/ 0 h 707686"/>
              <a:gd name="connsiteX2-89" fmla="*/ 2042339 w 2042339"/>
              <a:gd name="connsiteY2-90" fmla="*/ 14990 h 707686"/>
              <a:gd name="connsiteX3-91" fmla="*/ 1659303 w 2042339"/>
              <a:gd name="connsiteY3-92" fmla="*/ 707686 h 707686"/>
              <a:gd name="connsiteX4-93" fmla="*/ 0 w 2042339"/>
              <a:gd name="connsiteY4-94" fmla="*/ 707686 h 707686"/>
              <a:gd name="connsiteX0-95" fmla="*/ 0 w 2297172"/>
              <a:gd name="connsiteY0-96" fmla="*/ 707686 h 707686"/>
              <a:gd name="connsiteX1-97" fmla="*/ 8282 w 2297172"/>
              <a:gd name="connsiteY1-98" fmla="*/ 0 h 707686"/>
              <a:gd name="connsiteX2-99" fmla="*/ 2297172 w 2297172"/>
              <a:gd name="connsiteY2-100" fmla="*/ 0 h 707686"/>
              <a:gd name="connsiteX3-101" fmla="*/ 1659303 w 2297172"/>
              <a:gd name="connsiteY3-102" fmla="*/ 707686 h 707686"/>
              <a:gd name="connsiteX4-103" fmla="*/ 0 w 2297172"/>
              <a:gd name="connsiteY4-104" fmla="*/ 707686 h 707686"/>
              <a:gd name="connsiteX0-105" fmla="*/ 0 w 2537015"/>
              <a:gd name="connsiteY0-106" fmla="*/ 707686 h 707686"/>
              <a:gd name="connsiteX1-107" fmla="*/ 8282 w 2537015"/>
              <a:gd name="connsiteY1-108" fmla="*/ 0 h 707686"/>
              <a:gd name="connsiteX2-109" fmla="*/ 2537015 w 2537015"/>
              <a:gd name="connsiteY2-110" fmla="*/ 0 h 707686"/>
              <a:gd name="connsiteX3-111" fmla="*/ 1659303 w 2537015"/>
              <a:gd name="connsiteY3-112" fmla="*/ 707686 h 707686"/>
              <a:gd name="connsiteX4-113" fmla="*/ 0 w 2537015"/>
              <a:gd name="connsiteY4-114" fmla="*/ 707686 h 707686"/>
              <a:gd name="connsiteX0-115" fmla="*/ 0 w 2537015"/>
              <a:gd name="connsiteY0-116" fmla="*/ 707686 h 707686"/>
              <a:gd name="connsiteX1-117" fmla="*/ 8282 w 2537015"/>
              <a:gd name="connsiteY1-118" fmla="*/ 0 h 707686"/>
              <a:gd name="connsiteX2-119" fmla="*/ 2537015 w 2537015"/>
              <a:gd name="connsiteY2-120" fmla="*/ 0 h 707686"/>
              <a:gd name="connsiteX3-121" fmla="*/ 1869165 w 2537015"/>
              <a:gd name="connsiteY3-122" fmla="*/ 707686 h 707686"/>
              <a:gd name="connsiteX4-123" fmla="*/ 0 w 2537015"/>
              <a:gd name="connsiteY4-124" fmla="*/ 707686 h 7076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37015" h="707686">
                <a:moveTo>
                  <a:pt x="0" y="707686"/>
                </a:moveTo>
                <a:cubicBezTo>
                  <a:pt x="2761" y="471791"/>
                  <a:pt x="5521" y="235895"/>
                  <a:pt x="8282" y="0"/>
                </a:cubicBezTo>
                <a:lnTo>
                  <a:pt x="2537015" y="0"/>
                </a:lnTo>
                <a:lnTo>
                  <a:pt x="1869165" y="707686"/>
                </a:lnTo>
                <a:lnTo>
                  <a:pt x="0" y="707686"/>
                </a:lnTo>
                <a:close/>
              </a:path>
            </a:pathLst>
          </a:custGeom>
          <a:solidFill>
            <a:srgbClr val="F6941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fontAlgn="auto"/>
            <a:endParaRPr lang="zh-CN" altLang="en-US" strike="noStrike" noProof="1"/>
          </a:p>
        </p:txBody>
      </p:sp>
      <p:cxnSp>
        <p:nvCxnSpPr>
          <p:cNvPr id="8" name="直接连接符 7"/>
          <p:cNvCxnSpPr/>
          <p:nvPr/>
        </p:nvCxnSpPr>
        <p:spPr>
          <a:xfrm flipH="1">
            <a:off x="7864321" y="5431711"/>
            <a:ext cx="1019148" cy="1145940"/>
          </a:xfrm>
          <a:prstGeom prst="line">
            <a:avLst/>
          </a:prstGeom>
          <a:ln w="12700">
            <a:gradFill>
              <a:gsLst>
                <a:gs pos="1250">
                  <a:schemeClr val="bg1">
                    <a:lumMod val="65000"/>
                    <a:alpha val="0"/>
                  </a:schemeClr>
                </a:gs>
                <a:gs pos="100000">
                  <a:schemeClr val="bg1">
                    <a:lumMod val="65000"/>
                    <a:alpha val="0"/>
                  </a:schemeClr>
                </a:gs>
                <a:gs pos="50000">
                  <a:schemeClr val="tx1">
                    <a:lumMod val="95000"/>
                    <a:lumOff val="5000"/>
                  </a:schemeClr>
                </a:gs>
                <a:gs pos="100000">
                  <a:schemeClr val="bg1">
                    <a:lumMod val="65000"/>
                    <a:alpha val="0"/>
                  </a:schemeClr>
                </a:gs>
              </a:gsLst>
              <a:lin ang="0" scaled="0"/>
            </a:gradFill>
          </a:ln>
          <a:effectLst>
            <a:outerShdw blurRad="63500" dist="25400" dir="5400000" sx="170000" sy="170000" algn="ctr" rotWithShape="0">
              <a:schemeClr val="tx1">
                <a:alpha val="92000"/>
              </a:schemeClr>
            </a:outerShdw>
          </a:effectLst>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3589040" y="0"/>
            <a:ext cx="5554960" cy="692696"/>
          </a:xfrm>
        </p:spPr>
        <p:txBody>
          <a:bodyPr>
            <a:noAutofit/>
          </a:bodyPr>
          <a:lstStyle>
            <a:lvl1pPr algn="r">
              <a:defRPr sz="360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lvl1pPr>
          </a:lstStyle>
          <a:p>
            <a:pPr fontAlgn="auto"/>
            <a:r>
              <a:rPr lang="zh-CN" altLang="en-US" strike="noStrike" noProof="1"/>
              <a:t>单击此处编辑母版标题样式</a:t>
            </a:r>
          </a:p>
        </p:txBody>
      </p:sp>
      <p:sp>
        <p:nvSpPr>
          <p:cNvPr id="3" name="日期占位符 2"/>
          <p:cNvSpPr>
            <a:spLocks noGrp="1"/>
          </p:cNvSpPr>
          <p:nvPr>
            <p:ph type="dt" sz="half" idx="10"/>
          </p:nvPr>
        </p:nvSpPr>
        <p:spPr>
          <a:xfrm>
            <a:off x="457200" y="6356350"/>
            <a:ext cx="2133600" cy="365125"/>
          </a:xfrm>
          <a:prstGeom prst="rect">
            <a:avLst/>
          </a:prstGeom>
        </p:spPr>
        <p:txBody>
          <a:bodyPr vert="horz" lIns="91440" tIns="45720" rIns="91440" bIns="45720" rtlCol="0" anchor="ctr"/>
          <a:lstStyle/>
          <a:p>
            <a:pPr>
              <a:defRPr/>
            </a:pPr>
            <a:fld id="{702554A5-A581-4AB9-AEA0-FA3C5F0DF619}" type="datetime1">
              <a:rPr lang="zh-CN" altLang="en-US" smtClean="0"/>
              <a:t>2022/4/15</a:t>
            </a:fld>
            <a:endParaRPr lang="en-US" altLang="zh-CN"/>
          </a:p>
        </p:txBody>
      </p:sp>
      <p:sp>
        <p:nvSpPr>
          <p:cNvPr id="4" name="页脚占位符 3"/>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p>
            <a:pPr>
              <a:defRPr/>
            </a:pPr>
            <a:endParaRPr lang="en-US" altLang="zh-CN"/>
          </a:p>
        </p:txBody>
      </p:sp>
      <p:sp>
        <p:nvSpPr>
          <p:cNvPr id="5" name="灯片编号占位符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p>
            <a:pPr>
              <a:defRPr/>
            </a:pPr>
            <a:fld id="{A60C455B-B212-44F5-BDE5-4E865130930B}" type="slidenum">
              <a:rPr lang="en-US" altLang="zh-CN" smtClean="0"/>
              <a:t>‹#›</a:t>
            </a:fld>
            <a:endParaRPr lang="en-US" altLang="zh-CN"/>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pattFill prst="smGrid">
          <a:fgClr>
            <a:srgbClr val="F2F2F2"/>
          </a:fgClr>
          <a:bgClr>
            <a:schemeClr val="bg1"/>
          </a:bgClr>
        </a:pattFill>
        <a:effectLst/>
      </p:bgPr>
    </p:bg>
    <p:spTree>
      <p:nvGrpSpPr>
        <p:cNvPr id="1" name=""/>
        <p:cNvGrpSpPr/>
        <p:nvPr/>
      </p:nvGrpSpPr>
      <p:grpSpPr>
        <a:xfrm>
          <a:off x="0" y="0"/>
          <a:ext cx="0" cy="0"/>
          <a:chOff x="0" y="0"/>
          <a:chExt cx="0" cy="0"/>
        </a:xfrm>
      </p:grpSpPr>
      <p:cxnSp>
        <p:nvCxnSpPr>
          <p:cNvPr id="7" name="直接连接符 6"/>
          <p:cNvCxnSpPr/>
          <p:nvPr/>
        </p:nvCxnSpPr>
        <p:spPr>
          <a:xfrm flipH="1">
            <a:off x="7864321" y="5431711"/>
            <a:ext cx="1019148" cy="1145940"/>
          </a:xfrm>
          <a:prstGeom prst="line">
            <a:avLst/>
          </a:prstGeom>
          <a:ln w="12700">
            <a:gradFill>
              <a:gsLst>
                <a:gs pos="1250">
                  <a:schemeClr val="bg1">
                    <a:lumMod val="65000"/>
                    <a:alpha val="0"/>
                  </a:schemeClr>
                </a:gs>
                <a:gs pos="100000">
                  <a:schemeClr val="bg1">
                    <a:lumMod val="65000"/>
                    <a:alpha val="0"/>
                  </a:schemeClr>
                </a:gs>
                <a:gs pos="50000">
                  <a:schemeClr val="tx1">
                    <a:lumMod val="95000"/>
                    <a:lumOff val="5000"/>
                  </a:schemeClr>
                </a:gs>
                <a:gs pos="100000">
                  <a:schemeClr val="bg1">
                    <a:lumMod val="65000"/>
                    <a:alpha val="0"/>
                  </a:schemeClr>
                </a:gs>
              </a:gsLst>
              <a:lin ang="0" scaled="0"/>
            </a:gradFill>
          </a:ln>
          <a:effectLst>
            <a:outerShdw blurRad="63500" dist="25400" dir="5400000" sx="170000" sy="170000" algn="ctr" rotWithShape="0">
              <a:schemeClr val="tx1">
                <a:alpha val="92000"/>
              </a:schemeClr>
            </a:outerShdw>
          </a:effectLst>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a:xfrm>
            <a:off x="457200" y="6356350"/>
            <a:ext cx="2133600" cy="365125"/>
          </a:xfrm>
          <a:prstGeom prst="rect">
            <a:avLst/>
          </a:prstGeom>
        </p:spPr>
        <p:txBody>
          <a:bodyPr vert="horz" lIns="91440" tIns="45720" rIns="91440" bIns="45720" rtlCol="0" anchor="ctr"/>
          <a:lstStyle/>
          <a:p>
            <a:pPr>
              <a:defRPr/>
            </a:pPr>
            <a:fld id="{9891A0AF-8D07-42A7-B1EB-C2BD93C0D5E5}" type="datetime1">
              <a:rPr lang="zh-CN" altLang="en-US" smtClean="0"/>
              <a:t>2022/4/15</a:t>
            </a:fld>
            <a:endParaRPr lang="en-US" altLang="zh-CN"/>
          </a:p>
        </p:txBody>
      </p:sp>
      <p:sp>
        <p:nvSpPr>
          <p:cNvPr id="3" name="页脚占位符 2"/>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p>
            <a:pPr>
              <a:defRPr/>
            </a:pPr>
            <a:endParaRPr lang="en-US" altLang="zh-CN"/>
          </a:p>
        </p:txBody>
      </p:sp>
      <p:sp>
        <p:nvSpPr>
          <p:cNvPr id="4" name="灯片编号占位符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p>
            <a:pPr>
              <a:defRPr/>
            </a:pPr>
            <a:fld id="{A60C455B-B212-44F5-BDE5-4E865130930B}" type="slidenum">
              <a:rPr lang="en-US" altLang="zh-CN" smtClean="0"/>
              <a:t>‹#›</a:t>
            </a:fld>
            <a:endParaRPr lang="en-US" altLang="zh-CN"/>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auto"/>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auto"/>
            <a:r>
              <a:rPr lang="zh-CN" altLang="en-US" strike="noStrike" noProof="1"/>
              <a:t>单击此处编辑母版文本样式</a:t>
            </a:r>
          </a:p>
        </p:txBody>
      </p:sp>
      <p:sp>
        <p:nvSpPr>
          <p:cNvPr id="5" name="日期占位符 4"/>
          <p:cNvSpPr>
            <a:spLocks noGrp="1"/>
          </p:cNvSpPr>
          <p:nvPr>
            <p:ph type="dt" sz="half" idx="10"/>
          </p:nvPr>
        </p:nvSpPr>
        <p:spPr/>
        <p:txBody>
          <a:bodyPr/>
          <a:lstStyle/>
          <a:p>
            <a:pPr>
              <a:defRPr/>
            </a:pPr>
            <a:fld id="{89A53FDE-4960-4598-8A19-D798676052A7}" type="datetime1">
              <a:rPr lang="zh-CN" altLang="en-US" smtClean="0"/>
              <a:t>2022/4/15</a:t>
            </a:fld>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A60C455B-B212-44F5-BDE5-4E865130930B}" type="slidenum">
              <a:rPr lang="en-US" altLang="zh-CN" smtClean="0"/>
              <a:t>‹#›</a:t>
            </a:fld>
            <a:endParaRPr lang="en-US" altLang="zh-CN"/>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auto"/>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auto"/>
            <a:r>
              <a:rPr lang="zh-CN" altLang="en-US" strike="noStrike" noProof="1"/>
              <a:t>单击此处编辑母版文本样式</a:t>
            </a:r>
          </a:p>
        </p:txBody>
      </p:sp>
      <p:sp>
        <p:nvSpPr>
          <p:cNvPr id="5" name="日期占位符 4"/>
          <p:cNvSpPr>
            <a:spLocks noGrp="1"/>
          </p:cNvSpPr>
          <p:nvPr>
            <p:ph type="dt" sz="half" idx="10"/>
          </p:nvPr>
        </p:nvSpPr>
        <p:spPr/>
        <p:txBody>
          <a:bodyPr/>
          <a:lstStyle/>
          <a:p>
            <a:pPr>
              <a:defRPr/>
            </a:pPr>
            <a:fld id="{64EC92D9-5065-4D74-9A70-DE43FE41D507}" type="datetime1">
              <a:rPr lang="zh-CN" altLang="en-US" smtClean="0"/>
              <a:t>2022/4/15</a:t>
            </a:fld>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A60C455B-B212-44F5-BDE5-4E865130930B}" type="slidenum">
              <a:rPr lang="en-US" altLang="zh-CN" smtClean="0"/>
              <a:t>‹#›</a:t>
            </a:fld>
            <a:endParaRPr lang="en-US" altLang="zh-CN"/>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mGrid">
          <a:fgClr>
            <a:srgbClr val="F2F2F2"/>
          </a:fgClr>
          <a:bgClr>
            <a:schemeClr val="bg1"/>
          </a:bgClr>
        </a:patt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vert="horz" lIns="91440" tIns="45720" rIns="91440" bIns="45720" anchor="ctr" anchorCtr="0"/>
          <a:lstStyle/>
          <a:p>
            <a:pPr lvl="0"/>
            <a:r>
              <a:rPr lang="zh-CN" altLang="en-US" dirty="0"/>
              <a:t>单击此处编辑母版标题样式</a:t>
            </a:r>
          </a:p>
        </p:txBody>
      </p:sp>
      <p:sp>
        <p:nvSpPr>
          <p:cNvPr id="1027" name="文本占位符 2"/>
          <p:cNvSpPr>
            <a:spLocks noGrp="1"/>
          </p:cNvSpPr>
          <p:nvPr>
            <p:ph type="body"/>
          </p:nvPr>
        </p:nvSpPr>
        <p:spPr>
          <a:xfrm>
            <a:off x="457200" y="1600200"/>
            <a:ext cx="8229600" cy="4525963"/>
          </a:xfrm>
          <a:prstGeom prst="rect">
            <a:avLst/>
          </a:prstGeom>
          <a:noFill/>
          <a:ln w="9525">
            <a:noFill/>
          </a:ln>
        </p:spPr>
        <p:txBody>
          <a:bodyPr vert="horz" lIns="91440" tIns="45720" rIns="91440" bIns="4572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77332379-8504-4B52-80B8-13CE9A735353}" type="datetime1">
              <a:rPr lang="zh-CN" altLang="en-US" smtClean="0"/>
              <a:t>2022/4/15</a:t>
            </a:fld>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60C455B-B212-44F5-BDE5-4E865130930B}"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00.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11.emf"/><Relationship Id="rId1" Type="http://schemas.openxmlformats.org/officeDocument/2006/relationships/slideLayout" Target="../slideLayouts/slideLayout7.xml"/><Relationship Id="rId4" Type="http://schemas.openxmlformats.org/officeDocument/2006/relationships/image" Target="../media/image148.emf"/></Relationships>
</file>

<file path=ppt/slides/_rels/slide101.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image" Target="../media/image58.tmp"/><Relationship Id="rId3" Type="http://schemas.openxmlformats.org/officeDocument/2006/relationships/tags" Target="../tags/tag214.xml"/><Relationship Id="rId7" Type="http://schemas.openxmlformats.org/officeDocument/2006/relationships/tags" Target="../tags/tag218.xml"/><Relationship Id="rId12" Type="http://schemas.openxmlformats.org/officeDocument/2006/relationships/image" Target="../media/image149.emf"/><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image" Target="../media/image111.emf"/><Relationship Id="rId5" Type="http://schemas.openxmlformats.org/officeDocument/2006/relationships/tags" Target="../tags/tag216.xml"/><Relationship Id="rId10" Type="http://schemas.openxmlformats.org/officeDocument/2006/relationships/slideLayout" Target="../slideLayouts/slideLayout7.xml"/><Relationship Id="rId4" Type="http://schemas.openxmlformats.org/officeDocument/2006/relationships/tags" Target="../tags/tag215.xml"/><Relationship Id="rId9" Type="http://schemas.openxmlformats.org/officeDocument/2006/relationships/tags" Target="../tags/tag220.xml"/></Relationships>
</file>

<file path=ppt/slides/_rels/slide102.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image" Target="../media/image111.emf"/><Relationship Id="rId1" Type="http://schemas.openxmlformats.org/officeDocument/2006/relationships/slideLayout" Target="../slideLayouts/slideLayout7.xml"/><Relationship Id="rId4" Type="http://schemas.openxmlformats.org/officeDocument/2006/relationships/image" Target="../media/image150.emf"/></Relationships>
</file>

<file path=ppt/slides/_rels/slide103.xml.rels><?xml version="1.0" encoding="UTF-8" standalone="yes"?>
<Relationships xmlns="http://schemas.openxmlformats.org/package/2006/relationships"><Relationship Id="rId8" Type="http://schemas.openxmlformats.org/officeDocument/2006/relationships/tags" Target="../tags/tag228.xml"/><Relationship Id="rId13" Type="http://schemas.openxmlformats.org/officeDocument/2006/relationships/image" Target="../media/image152.emf"/><Relationship Id="rId3" Type="http://schemas.openxmlformats.org/officeDocument/2006/relationships/tags" Target="../tags/tag223.xml"/><Relationship Id="rId7" Type="http://schemas.openxmlformats.org/officeDocument/2006/relationships/tags" Target="../tags/tag227.xml"/><Relationship Id="rId12" Type="http://schemas.openxmlformats.org/officeDocument/2006/relationships/image" Target="../media/image151.emf"/><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image" Target="../media/image111.emf"/><Relationship Id="rId5" Type="http://schemas.openxmlformats.org/officeDocument/2006/relationships/tags" Target="../tags/tag225.xml"/><Relationship Id="rId10" Type="http://schemas.openxmlformats.org/officeDocument/2006/relationships/slideLayout" Target="../slideLayouts/slideLayout7.xml"/><Relationship Id="rId4" Type="http://schemas.openxmlformats.org/officeDocument/2006/relationships/tags" Target="../tags/tag224.xml"/><Relationship Id="rId9" Type="http://schemas.openxmlformats.org/officeDocument/2006/relationships/tags" Target="../tags/tag229.xml"/><Relationship Id="rId14" Type="http://schemas.openxmlformats.org/officeDocument/2006/relationships/image" Target="../media/image58.tmp"/></Relationships>
</file>

<file path=ppt/slides/_rels/slide104.xml.rels><?xml version="1.0" encoding="UTF-8" standalone="yes"?>
<Relationships xmlns="http://schemas.openxmlformats.org/package/2006/relationships"><Relationship Id="rId8" Type="http://schemas.openxmlformats.org/officeDocument/2006/relationships/image" Target="../media/image156.emf"/><Relationship Id="rId3" Type="http://schemas.openxmlformats.org/officeDocument/2006/relationships/image" Target="../media/image151.emf"/><Relationship Id="rId7" Type="http://schemas.openxmlformats.org/officeDocument/2006/relationships/image" Target="../media/image155.emf"/><Relationship Id="rId2" Type="http://schemas.openxmlformats.org/officeDocument/2006/relationships/image" Target="../media/image111.emf"/><Relationship Id="rId1" Type="http://schemas.openxmlformats.org/officeDocument/2006/relationships/slideLayout" Target="../slideLayouts/slideLayout7.xml"/><Relationship Id="rId6" Type="http://schemas.openxmlformats.org/officeDocument/2006/relationships/image" Target="../media/image154.emf"/><Relationship Id="rId11" Type="http://schemas.openxmlformats.org/officeDocument/2006/relationships/image" Target="../media/image159.emf"/><Relationship Id="rId5" Type="http://schemas.openxmlformats.org/officeDocument/2006/relationships/image" Target="../media/image153.emf"/><Relationship Id="rId10" Type="http://schemas.openxmlformats.org/officeDocument/2006/relationships/image" Target="../media/image158.emf"/><Relationship Id="rId4" Type="http://schemas.openxmlformats.org/officeDocument/2006/relationships/image" Target="../media/image152.emf"/><Relationship Id="rId9" Type="http://schemas.openxmlformats.org/officeDocument/2006/relationships/image" Target="../media/image157.emf"/></Relationships>
</file>

<file path=ppt/slides/_rels/slide105.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1.emf"/><Relationship Id="rId7" Type="http://schemas.openxmlformats.org/officeDocument/2006/relationships/image" Target="../media/image162.emf"/><Relationship Id="rId2" Type="http://schemas.openxmlformats.org/officeDocument/2006/relationships/image" Target="../media/image111.emf"/><Relationship Id="rId1" Type="http://schemas.openxmlformats.org/officeDocument/2006/relationships/slideLayout" Target="../slideLayouts/slideLayout7.xml"/><Relationship Id="rId6" Type="http://schemas.openxmlformats.org/officeDocument/2006/relationships/image" Target="../media/image161.emf"/><Relationship Id="rId5" Type="http://schemas.openxmlformats.org/officeDocument/2006/relationships/image" Target="../media/image160.emf"/><Relationship Id="rId4" Type="http://schemas.openxmlformats.org/officeDocument/2006/relationships/image" Target="../media/image152.emf"/><Relationship Id="rId9" Type="http://schemas.openxmlformats.org/officeDocument/2006/relationships/image" Target="../media/image163.emf"/></Relationships>
</file>

<file path=ppt/slides/_rels/slide106.xml.rels><?xml version="1.0" encoding="UTF-8" standalone="yes"?>
<Relationships xmlns="http://schemas.openxmlformats.org/package/2006/relationships"><Relationship Id="rId8" Type="http://schemas.openxmlformats.org/officeDocument/2006/relationships/tags" Target="../tags/tag237.xml"/><Relationship Id="rId13" Type="http://schemas.openxmlformats.org/officeDocument/2006/relationships/image" Target="../media/image58.tmp"/><Relationship Id="rId3" Type="http://schemas.openxmlformats.org/officeDocument/2006/relationships/tags" Target="../tags/tag232.xml"/><Relationship Id="rId7" Type="http://schemas.openxmlformats.org/officeDocument/2006/relationships/tags" Target="../tags/tag236.xml"/><Relationship Id="rId12" Type="http://schemas.openxmlformats.org/officeDocument/2006/relationships/image" Target="../media/image164.emf"/><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image" Target="../media/image111.emf"/><Relationship Id="rId5" Type="http://schemas.openxmlformats.org/officeDocument/2006/relationships/tags" Target="../tags/tag234.xml"/><Relationship Id="rId10" Type="http://schemas.openxmlformats.org/officeDocument/2006/relationships/slideLayout" Target="../slideLayouts/slideLayout7.xml"/><Relationship Id="rId4" Type="http://schemas.openxmlformats.org/officeDocument/2006/relationships/tags" Target="../tags/tag233.xml"/><Relationship Id="rId9" Type="http://schemas.openxmlformats.org/officeDocument/2006/relationships/tags" Target="../tags/tag238.xml"/></Relationships>
</file>

<file path=ppt/slides/_rels/slide107.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image" Target="../media/image111.emf"/><Relationship Id="rId1" Type="http://schemas.openxmlformats.org/officeDocument/2006/relationships/slideLayout" Target="../slideLayouts/slideLayout7.xml"/><Relationship Id="rId5" Type="http://schemas.openxmlformats.org/officeDocument/2006/relationships/image" Target="../media/image166.emf"/><Relationship Id="rId4" Type="http://schemas.openxmlformats.org/officeDocument/2006/relationships/image" Target="../media/image165.emf"/></Relationships>
</file>

<file path=ppt/slides/_rels/slide108.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image" Target="../media/image111.emf"/><Relationship Id="rId1" Type="http://schemas.openxmlformats.org/officeDocument/2006/relationships/slideLayout" Target="../slideLayouts/slideLayout7.xml"/><Relationship Id="rId5" Type="http://schemas.openxmlformats.org/officeDocument/2006/relationships/image" Target="../media/image168.emf"/><Relationship Id="rId4" Type="http://schemas.openxmlformats.org/officeDocument/2006/relationships/image" Target="../media/image167.emf"/></Relationships>
</file>

<file path=ppt/slides/_rels/slide109.xml.rels><?xml version="1.0" encoding="UTF-8" standalone="yes"?>
<Relationships xmlns="http://schemas.openxmlformats.org/package/2006/relationships"><Relationship Id="rId8" Type="http://schemas.openxmlformats.org/officeDocument/2006/relationships/tags" Target="../tags/tag246.xml"/><Relationship Id="rId13" Type="http://schemas.openxmlformats.org/officeDocument/2006/relationships/image" Target="../media/image58.tmp"/><Relationship Id="rId3" Type="http://schemas.openxmlformats.org/officeDocument/2006/relationships/tags" Target="../tags/tag241.xml"/><Relationship Id="rId7" Type="http://schemas.openxmlformats.org/officeDocument/2006/relationships/tags" Target="../tags/tag245.xml"/><Relationship Id="rId12" Type="http://schemas.openxmlformats.org/officeDocument/2006/relationships/image" Target="../media/image169.emf"/><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tags" Target="../tags/tag244.xml"/><Relationship Id="rId11" Type="http://schemas.openxmlformats.org/officeDocument/2006/relationships/image" Target="../media/image111.emf"/><Relationship Id="rId5" Type="http://schemas.openxmlformats.org/officeDocument/2006/relationships/tags" Target="../tags/tag243.xml"/><Relationship Id="rId10" Type="http://schemas.openxmlformats.org/officeDocument/2006/relationships/slideLayout" Target="../slideLayouts/slideLayout7.xml"/><Relationship Id="rId4" Type="http://schemas.openxmlformats.org/officeDocument/2006/relationships/tags" Target="../tags/tag242.xml"/><Relationship Id="rId9" Type="http://schemas.openxmlformats.org/officeDocument/2006/relationships/tags" Target="../tags/tag24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image" Target="../media/image111.emf"/><Relationship Id="rId1" Type="http://schemas.openxmlformats.org/officeDocument/2006/relationships/slideLayout" Target="../slideLayouts/slideLayout7.xml"/><Relationship Id="rId4" Type="http://schemas.openxmlformats.org/officeDocument/2006/relationships/image" Target="../media/image170.emf"/></Relationships>
</file>

<file path=ppt/slides/_rels/slide111.xml.rels><?xml version="1.0" encoding="UTF-8" standalone="yes"?>
<Relationships xmlns="http://schemas.openxmlformats.org/package/2006/relationships"><Relationship Id="rId8" Type="http://schemas.openxmlformats.org/officeDocument/2006/relationships/tags" Target="../tags/tag255.xml"/><Relationship Id="rId13" Type="http://schemas.openxmlformats.org/officeDocument/2006/relationships/image" Target="../media/image58.tmp"/><Relationship Id="rId3" Type="http://schemas.openxmlformats.org/officeDocument/2006/relationships/tags" Target="../tags/tag250.xml"/><Relationship Id="rId7" Type="http://schemas.openxmlformats.org/officeDocument/2006/relationships/tags" Target="../tags/tag254.xml"/><Relationship Id="rId12" Type="http://schemas.openxmlformats.org/officeDocument/2006/relationships/image" Target="../media/image171.emf"/><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tags" Target="../tags/tag253.xml"/><Relationship Id="rId11" Type="http://schemas.openxmlformats.org/officeDocument/2006/relationships/image" Target="../media/image111.emf"/><Relationship Id="rId5" Type="http://schemas.openxmlformats.org/officeDocument/2006/relationships/tags" Target="../tags/tag252.xml"/><Relationship Id="rId10" Type="http://schemas.openxmlformats.org/officeDocument/2006/relationships/slideLayout" Target="../slideLayouts/slideLayout7.xml"/><Relationship Id="rId4" Type="http://schemas.openxmlformats.org/officeDocument/2006/relationships/tags" Target="../tags/tag251.xml"/><Relationship Id="rId9" Type="http://schemas.openxmlformats.org/officeDocument/2006/relationships/tags" Target="../tags/tag256.xml"/></Relationships>
</file>

<file path=ppt/slides/_rels/slide112.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image" Target="../media/image111.emf"/><Relationship Id="rId1" Type="http://schemas.openxmlformats.org/officeDocument/2006/relationships/slideLayout" Target="../slideLayouts/slideLayout7.xml"/><Relationship Id="rId4" Type="http://schemas.openxmlformats.org/officeDocument/2006/relationships/image" Target="../media/image172.emf"/></Relationships>
</file>

<file path=ppt/slides/_rels/slide113.xml.rels><?xml version="1.0" encoding="UTF-8" standalone="yes"?>
<Relationships xmlns="http://schemas.openxmlformats.org/package/2006/relationships"><Relationship Id="rId8" Type="http://schemas.openxmlformats.org/officeDocument/2006/relationships/tags" Target="../tags/tag264.xml"/><Relationship Id="rId13" Type="http://schemas.openxmlformats.org/officeDocument/2006/relationships/image" Target="../media/image58.tmp"/><Relationship Id="rId3" Type="http://schemas.openxmlformats.org/officeDocument/2006/relationships/tags" Target="../tags/tag259.xml"/><Relationship Id="rId7" Type="http://schemas.openxmlformats.org/officeDocument/2006/relationships/tags" Target="../tags/tag263.xml"/><Relationship Id="rId12" Type="http://schemas.openxmlformats.org/officeDocument/2006/relationships/image" Target="../media/image173.emf"/><Relationship Id="rId2" Type="http://schemas.openxmlformats.org/officeDocument/2006/relationships/tags" Target="../tags/tag258.xml"/><Relationship Id="rId1" Type="http://schemas.openxmlformats.org/officeDocument/2006/relationships/tags" Target="../tags/tag257.xml"/><Relationship Id="rId6" Type="http://schemas.openxmlformats.org/officeDocument/2006/relationships/tags" Target="../tags/tag262.xml"/><Relationship Id="rId11" Type="http://schemas.openxmlformats.org/officeDocument/2006/relationships/image" Target="../media/image111.emf"/><Relationship Id="rId5" Type="http://schemas.openxmlformats.org/officeDocument/2006/relationships/tags" Target="../tags/tag261.xml"/><Relationship Id="rId10" Type="http://schemas.openxmlformats.org/officeDocument/2006/relationships/slideLayout" Target="../slideLayouts/slideLayout7.xml"/><Relationship Id="rId4" Type="http://schemas.openxmlformats.org/officeDocument/2006/relationships/tags" Target="../tags/tag260.xml"/><Relationship Id="rId9" Type="http://schemas.openxmlformats.org/officeDocument/2006/relationships/tags" Target="../tags/tag265.xml"/></Relationships>
</file>

<file path=ppt/slides/_rels/slide114.xml.rels><?xml version="1.0" encoding="UTF-8" standalone="yes"?>
<Relationships xmlns="http://schemas.openxmlformats.org/package/2006/relationships"><Relationship Id="rId8" Type="http://schemas.openxmlformats.org/officeDocument/2006/relationships/image" Target="../media/image178.emf"/><Relationship Id="rId3" Type="http://schemas.openxmlformats.org/officeDocument/2006/relationships/image" Target="../media/image173.emf"/><Relationship Id="rId7" Type="http://schemas.openxmlformats.org/officeDocument/2006/relationships/image" Target="../media/image177.emf"/><Relationship Id="rId2" Type="http://schemas.openxmlformats.org/officeDocument/2006/relationships/image" Target="../media/image111.emf"/><Relationship Id="rId1" Type="http://schemas.openxmlformats.org/officeDocument/2006/relationships/slideLayout" Target="../slideLayouts/slideLayout7.xml"/><Relationship Id="rId6" Type="http://schemas.openxmlformats.org/officeDocument/2006/relationships/image" Target="../media/image176.emf"/><Relationship Id="rId5" Type="http://schemas.openxmlformats.org/officeDocument/2006/relationships/image" Target="../media/image175.emf"/><Relationship Id="rId10" Type="http://schemas.openxmlformats.org/officeDocument/2006/relationships/image" Target="../media/image180.emf"/><Relationship Id="rId4" Type="http://schemas.openxmlformats.org/officeDocument/2006/relationships/image" Target="../media/image174.emf"/><Relationship Id="rId9" Type="http://schemas.openxmlformats.org/officeDocument/2006/relationships/image" Target="../media/image179.emf"/></Relationships>
</file>

<file path=ppt/slides/_rels/slide115.xml.rels><?xml version="1.0" encoding="UTF-8" standalone="yes"?>
<Relationships xmlns="http://schemas.openxmlformats.org/package/2006/relationships"><Relationship Id="rId8" Type="http://schemas.openxmlformats.org/officeDocument/2006/relationships/tags" Target="../tags/tag273.xml"/><Relationship Id="rId13" Type="http://schemas.openxmlformats.org/officeDocument/2006/relationships/image" Target="../media/image58.tmp"/><Relationship Id="rId3" Type="http://schemas.openxmlformats.org/officeDocument/2006/relationships/tags" Target="../tags/tag268.xml"/><Relationship Id="rId7" Type="http://schemas.openxmlformats.org/officeDocument/2006/relationships/tags" Target="../tags/tag272.xml"/><Relationship Id="rId12" Type="http://schemas.openxmlformats.org/officeDocument/2006/relationships/image" Target="../media/image181.emf"/><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tags" Target="../tags/tag271.xml"/><Relationship Id="rId11" Type="http://schemas.openxmlformats.org/officeDocument/2006/relationships/image" Target="../media/image111.emf"/><Relationship Id="rId5" Type="http://schemas.openxmlformats.org/officeDocument/2006/relationships/tags" Target="../tags/tag270.xml"/><Relationship Id="rId10" Type="http://schemas.openxmlformats.org/officeDocument/2006/relationships/slideLayout" Target="../slideLayouts/slideLayout7.xml"/><Relationship Id="rId4" Type="http://schemas.openxmlformats.org/officeDocument/2006/relationships/tags" Target="../tags/tag269.xml"/><Relationship Id="rId9" Type="http://schemas.openxmlformats.org/officeDocument/2006/relationships/tags" Target="../tags/tag274.xml"/></Relationships>
</file>

<file path=ppt/slides/_rels/slide116.x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image" Target="../media/image111.emf"/><Relationship Id="rId1" Type="http://schemas.openxmlformats.org/officeDocument/2006/relationships/slideLayout" Target="../slideLayouts/slideLayout7.xml"/><Relationship Id="rId6" Type="http://schemas.openxmlformats.org/officeDocument/2006/relationships/image" Target="../media/image184.emf"/><Relationship Id="rId5" Type="http://schemas.openxmlformats.org/officeDocument/2006/relationships/image" Target="../media/image183.emf"/><Relationship Id="rId4" Type="http://schemas.openxmlformats.org/officeDocument/2006/relationships/image" Target="../media/image182.emf"/></Relationships>
</file>

<file path=ppt/slides/_rels/slide117.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image" Target="../media/image58.tmp"/><Relationship Id="rId3" Type="http://schemas.openxmlformats.org/officeDocument/2006/relationships/tags" Target="../tags/tag277.xml"/><Relationship Id="rId7" Type="http://schemas.openxmlformats.org/officeDocument/2006/relationships/tags" Target="../tags/tag281.xml"/><Relationship Id="rId12" Type="http://schemas.openxmlformats.org/officeDocument/2006/relationships/image" Target="../media/image185.emf"/><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image" Target="../media/image111.emf"/><Relationship Id="rId5" Type="http://schemas.openxmlformats.org/officeDocument/2006/relationships/tags" Target="../tags/tag279.xml"/><Relationship Id="rId10" Type="http://schemas.openxmlformats.org/officeDocument/2006/relationships/slideLayout" Target="../slideLayouts/slideLayout7.xml"/><Relationship Id="rId4" Type="http://schemas.openxmlformats.org/officeDocument/2006/relationships/tags" Target="../tags/tag278.xml"/><Relationship Id="rId9" Type="http://schemas.openxmlformats.org/officeDocument/2006/relationships/tags" Target="../tags/tag283.xml"/></Relationships>
</file>

<file path=ppt/slides/_rels/slide118.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image" Target="../media/image111.emf"/><Relationship Id="rId1" Type="http://schemas.openxmlformats.org/officeDocument/2006/relationships/slideLayout" Target="../slideLayouts/slideLayout7.xml"/><Relationship Id="rId4" Type="http://schemas.openxmlformats.org/officeDocument/2006/relationships/image" Target="../media/image186.emf"/></Relationships>
</file>

<file path=ppt/slides/_rels/slide119.xml.rels><?xml version="1.0" encoding="UTF-8" standalone="yes"?>
<Relationships xmlns="http://schemas.openxmlformats.org/package/2006/relationships"><Relationship Id="rId8" Type="http://schemas.openxmlformats.org/officeDocument/2006/relationships/tags" Target="../tags/tag291.xml"/><Relationship Id="rId13" Type="http://schemas.openxmlformats.org/officeDocument/2006/relationships/image" Target="../media/image58.tmp"/><Relationship Id="rId3" Type="http://schemas.openxmlformats.org/officeDocument/2006/relationships/tags" Target="../tags/tag286.xml"/><Relationship Id="rId7" Type="http://schemas.openxmlformats.org/officeDocument/2006/relationships/tags" Target="../tags/tag290.xml"/><Relationship Id="rId12" Type="http://schemas.openxmlformats.org/officeDocument/2006/relationships/image" Target="../media/image187.emf"/><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tags" Target="../tags/tag289.xml"/><Relationship Id="rId11" Type="http://schemas.openxmlformats.org/officeDocument/2006/relationships/image" Target="../media/image111.emf"/><Relationship Id="rId5" Type="http://schemas.openxmlformats.org/officeDocument/2006/relationships/tags" Target="../tags/tag288.xml"/><Relationship Id="rId10" Type="http://schemas.openxmlformats.org/officeDocument/2006/relationships/slideLayout" Target="../slideLayouts/slideLayout7.xml"/><Relationship Id="rId4" Type="http://schemas.openxmlformats.org/officeDocument/2006/relationships/tags" Target="../tags/tag287.xml"/><Relationship Id="rId9" Type="http://schemas.openxmlformats.org/officeDocument/2006/relationships/tags" Target="../tags/tag29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image" Target="../media/image111.emf"/><Relationship Id="rId1" Type="http://schemas.openxmlformats.org/officeDocument/2006/relationships/slideLayout" Target="../slideLayouts/slideLayout7.xml"/><Relationship Id="rId4" Type="http://schemas.openxmlformats.org/officeDocument/2006/relationships/image" Target="../media/image187.emf"/></Relationships>
</file>

<file path=ppt/slides/_rels/slide121.xml.rels><?xml version="1.0" encoding="UTF-8" standalone="yes"?>
<Relationships xmlns="http://schemas.openxmlformats.org/package/2006/relationships"><Relationship Id="rId8" Type="http://schemas.openxmlformats.org/officeDocument/2006/relationships/tags" Target="../tags/tag300.xml"/><Relationship Id="rId13" Type="http://schemas.openxmlformats.org/officeDocument/2006/relationships/image" Target="../media/image58.tmp"/><Relationship Id="rId3" Type="http://schemas.openxmlformats.org/officeDocument/2006/relationships/tags" Target="../tags/tag295.xml"/><Relationship Id="rId7" Type="http://schemas.openxmlformats.org/officeDocument/2006/relationships/tags" Target="../tags/tag299.xml"/><Relationship Id="rId12" Type="http://schemas.openxmlformats.org/officeDocument/2006/relationships/image" Target="../media/image189.emf"/><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tags" Target="../tags/tag298.xml"/><Relationship Id="rId11" Type="http://schemas.openxmlformats.org/officeDocument/2006/relationships/image" Target="../media/image111.emf"/><Relationship Id="rId5" Type="http://schemas.openxmlformats.org/officeDocument/2006/relationships/tags" Target="../tags/tag297.xml"/><Relationship Id="rId10" Type="http://schemas.openxmlformats.org/officeDocument/2006/relationships/slideLayout" Target="../slideLayouts/slideLayout7.xml"/><Relationship Id="rId4" Type="http://schemas.openxmlformats.org/officeDocument/2006/relationships/tags" Target="../tags/tag296.xml"/><Relationship Id="rId9" Type="http://schemas.openxmlformats.org/officeDocument/2006/relationships/tags" Target="../tags/tag301.xml"/></Relationships>
</file>

<file path=ppt/slides/_rels/slide122.x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image" Target="../media/image111.emf"/><Relationship Id="rId1" Type="http://schemas.openxmlformats.org/officeDocument/2006/relationships/slideLayout" Target="../slideLayouts/slideLayout7.xml"/><Relationship Id="rId6" Type="http://schemas.openxmlformats.org/officeDocument/2006/relationships/image" Target="../media/image192.emf"/><Relationship Id="rId5" Type="http://schemas.openxmlformats.org/officeDocument/2006/relationships/image" Target="../media/image191.emf"/><Relationship Id="rId4" Type="http://schemas.openxmlformats.org/officeDocument/2006/relationships/image" Target="../media/image190.emf"/></Relationships>
</file>

<file path=ppt/slides/_rels/slide123.xml.rels><?xml version="1.0" encoding="UTF-8" standalone="yes"?>
<Relationships xmlns="http://schemas.openxmlformats.org/package/2006/relationships"><Relationship Id="rId8" Type="http://schemas.openxmlformats.org/officeDocument/2006/relationships/image" Target="../media/image192.emf"/><Relationship Id="rId3" Type="http://schemas.openxmlformats.org/officeDocument/2006/relationships/image" Target="../media/image189.emf"/><Relationship Id="rId7" Type="http://schemas.openxmlformats.org/officeDocument/2006/relationships/image" Target="../media/image191.emf"/><Relationship Id="rId2" Type="http://schemas.openxmlformats.org/officeDocument/2006/relationships/image" Target="../media/image111.emf"/><Relationship Id="rId1" Type="http://schemas.openxmlformats.org/officeDocument/2006/relationships/slideLayout" Target="../slideLayouts/slideLayout7.xml"/><Relationship Id="rId6" Type="http://schemas.openxmlformats.org/officeDocument/2006/relationships/image" Target="../media/image194.emf"/><Relationship Id="rId5" Type="http://schemas.openxmlformats.org/officeDocument/2006/relationships/image" Target="../media/image190.emf"/><Relationship Id="rId4" Type="http://schemas.openxmlformats.org/officeDocument/2006/relationships/image" Target="../media/image193.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tags" Target="../tags/tag309.xml"/><Relationship Id="rId3" Type="http://schemas.openxmlformats.org/officeDocument/2006/relationships/tags" Target="../tags/tag304.xml"/><Relationship Id="rId7" Type="http://schemas.openxmlformats.org/officeDocument/2006/relationships/tags" Target="../tags/tag308.xml"/><Relationship Id="rId12" Type="http://schemas.openxmlformats.org/officeDocument/2006/relationships/image" Target="../media/image58.tmp"/><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tags" Target="../tags/tag307.xml"/><Relationship Id="rId11" Type="http://schemas.openxmlformats.org/officeDocument/2006/relationships/image" Target="../media/image195.emf"/><Relationship Id="rId5" Type="http://schemas.openxmlformats.org/officeDocument/2006/relationships/tags" Target="../tags/tag306.xml"/><Relationship Id="rId10" Type="http://schemas.openxmlformats.org/officeDocument/2006/relationships/slideLayout" Target="../slideLayouts/slideLayout7.xml"/><Relationship Id="rId4" Type="http://schemas.openxmlformats.org/officeDocument/2006/relationships/tags" Target="../tags/tag305.xml"/><Relationship Id="rId9" Type="http://schemas.openxmlformats.org/officeDocument/2006/relationships/tags" Target="../tags/tag310.xml"/></Relationships>
</file>

<file path=ppt/slides/_rels/slide126.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image" Target="../media/image195.emf"/><Relationship Id="rId1" Type="http://schemas.openxmlformats.org/officeDocument/2006/relationships/slideLayout" Target="../slideLayouts/slideLayout7.xml"/><Relationship Id="rId5" Type="http://schemas.openxmlformats.org/officeDocument/2006/relationships/image" Target="../media/image198.emf"/><Relationship Id="rId4" Type="http://schemas.openxmlformats.org/officeDocument/2006/relationships/image" Target="../media/image197.emf"/></Relationships>
</file>

<file path=ppt/slides/_rels/slide127.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image" Target="../media/image195.emf"/><Relationship Id="rId1" Type="http://schemas.openxmlformats.org/officeDocument/2006/relationships/slideLayout" Target="../slideLayouts/slideLayout7.xml"/><Relationship Id="rId5" Type="http://schemas.openxmlformats.org/officeDocument/2006/relationships/image" Target="../media/image199.emf"/><Relationship Id="rId4" Type="http://schemas.openxmlformats.org/officeDocument/2006/relationships/image" Target="../media/image198.emf"/></Relationships>
</file>

<file path=ppt/slides/_rels/slide128.xml.rels><?xml version="1.0" encoding="UTF-8" standalone="yes"?>
<Relationships xmlns="http://schemas.openxmlformats.org/package/2006/relationships"><Relationship Id="rId8" Type="http://schemas.openxmlformats.org/officeDocument/2006/relationships/tags" Target="../tags/tag318.xml"/><Relationship Id="rId3" Type="http://schemas.openxmlformats.org/officeDocument/2006/relationships/tags" Target="../tags/tag313.xml"/><Relationship Id="rId7" Type="http://schemas.openxmlformats.org/officeDocument/2006/relationships/tags" Target="../tags/tag317.xml"/><Relationship Id="rId12" Type="http://schemas.openxmlformats.org/officeDocument/2006/relationships/image" Target="../media/image58.tmp"/><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tags" Target="../tags/tag316.xml"/><Relationship Id="rId11" Type="http://schemas.openxmlformats.org/officeDocument/2006/relationships/image" Target="../media/image200.emf"/><Relationship Id="rId5" Type="http://schemas.openxmlformats.org/officeDocument/2006/relationships/tags" Target="../tags/tag315.xml"/><Relationship Id="rId10" Type="http://schemas.openxmlformats.org/officeDocument/2006/relationships/slideLayout" Target="../slideLayouts/slideLayout7.xml"/><Relationship Id="rId4" Type="http://schemas.openxmlformats.org/officeDocument/2006/relationships/tags" Target="../tags/tag314.xml"/><Relationship Id="rId9" Type="http://schemas.openxmlformats.org/officeDocument/2006/relationships/tags" Target="../tags/tag319.xml"/></Relationships>
</file>

<file path=ppt/slides/_rels/slide129.x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image" Target="../media/image200.emf"/><Relationship Id="rId1" Type="http://schemas.openxmlformats.org/officeDocument/2006/relationships/slideLayout" Target="../slideLayouts/slideLayout7.xml"/><Relationship Id="rId5" Type="http://schemas.openxmlformats.org/officeDocument/2006/relationships/image" Target="../media/image203.emf"/><Relationship Id="rId4" Type="http://schemas.openxmlformats.org/officeDocument/2006/relationships/image" Target="../media/image202.emf"/></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04.emf"/><Relationship Id="rId7" Type="http://schemas.openxmlformats.org/officeDocument/2006/relationships/image" Target="../media/image202.emf"/><Relationship Id="rId2" Type="http://schemas.openxmlformats.org/officeDocument/2006/relationships/image" Target="../media/image200.emf"/><Relationship Id="rId1" Type="http://schemas.openxmlformats.org/officeDocument/2006/relationships/slideLayout" Target="../slideLayouts/slideLayout7.xml"/><Relationship Id="rId6" Type="http://schemas.openxmlformats.org/officeDocument/2006/relationships/image" Target="../media/image207.emf"/><Relationship Id="rId5" Type="http://schemas.openxmlformats.org/officeDocument/2006/relationships/image" Target="../media/image206.emf"/><Relationship Id="rId4" Type="http://schemas.openxmlformats.org/officeDocument/2006/relationships/image" Target="../media/image205.emf"/></Relationships>
</file>

<file path=ppt/slides/_rels/slide131.xml.rels><?xml version="1.0" encoding="UTF-8" standalone="yes"?>
<Relationships xmlns="http://schemas.openxmlformats.org/package/2006/relationships"><Relationship Id="rId3" Type="http://schemas.openxmlformats.org/officeDocument/2006/relationships/image" Target="../media/image208.emf"/><Relationship Id="rId2" Type="http://schemas.openxmlformats.org/officeDocument/2006/relationships/image" Target="../media/image200.emf"/><Relationship Id="rId1" Type="http://schemas.openxmlformats.org/officeDocument/2006/relationships/slideLayout" Target="../slideLayouts/slideLayout7.xml"/><Relationship Id="rId5" Type="http://schemas.openxmlformats.org/officeDocument/2006/relationships/image" Target="../media/image209.emf"/><Relationship Id="rId4" Type="http://schemas.openxmlformats.org/officeDocument/2006/relationships/image" Target="../media/image202.emf"/></Relationships>
</file>

<file path=ppt/slides/_rels/slide132.xml.rels><?xml version="1.0" encoding="UTF-8" standalone="yes"?>
<Relationships xmlns="http://schemas.openxmlformats.org/package/2006/relationships"><Relationship Id="rId8" Type="http://schemas.openxmlformats.org/officeDocument/2006/relationships/tags" Target="../tags/tag327.xml"/><Relationship Id="rId3" Type="http://schemas.openxmlformats.org/officeDocument/2006/relationships/tags" Target="../tags/tag322.xml"/><Relationship Id="rId7" Type="http://schemas.openxmlformats.org/officeDocument/2006/relationships/tags" Target="../tags/tag326.xml"/><Relationship Id="rId12" Type="http://schemas.openxmlformats.org/officeDocument/2006/relationships/image" Target="../media/image58.tmp"/><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tags" Target="../tags/tag325.xml"/><Relationship Id="rId11" Type="http://schemas.openxmlformats.org/officeDocument/2006/relationships/image" Target="../media/image210.emf"/><Relationship Id="rId5" Type="http://schemas.openxmlformats.org/officeDocument/2006/relationships/tags" Target="../tags/tag324.xml"/><Relationship Id="rId10" Type="http://schemas.openxmlformats.org/officeDocument/2006/relationships/slideLayout" Target="../slideLayouts/slideLayout7.xml"/><Relationship Id="rId4" Type="http://schemas.openxmlformats.org/officeDocument/2006/relationships/tags" Target="../tags/tag323.xml"/><Relationship Id="rId9" Type="http://schemas.openxmlformats.org/officeDocument/2006/relationships/tags" Target="../tags/tag328.xml"/></Relationships>
</file>

<file path=ppt/slides/_rels/slide133.x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image" Target="../media/image210.emf"/><Relationship Id="rId1" Type="http://schemas.openxmlformats.org/officeDocument/2006/relationships/slideLayout" Target="../slideLayouts/slideLayout7.xml"/><Relationship Id="rId6" Type="http://schemas.openxmlformats.org/officeDocument/2006/relationships/image" Target="../media/image214.emf"/><Relationship Id="rId5" Type="http://schemas.openxmlformats.org/officeDocument/2006/relationships/image" Target="../media/image213.emf"/><Relationship Id="rId4" Type="http://schemas.openxmlformats.org/officeDocument/2006/relationships/image" Target="../media/image212.emf"/></Relationships>
</file>

<file path=ppt/slides/_rels/slide134.xml.rels><?xml version="1.0" encoding="UTF-8" standalone="yes"?>
<Relationships xmlns="http://schemas.openxmlformats.org/package/2006/relationships"><Relationship Id="rId3" Type="http://schemas.openxmlformats.org/officeDocument/2006/relationships/image" Target="../media/image213.emf"/><Relationship Id="rId2" Type="http://schemas.openxmlformats.org/officeDocument/2006/relationships/image" Target="../media/image210.emf"/><Relationship Id="rId1" Type="http://schemas.openxmlformats.org/officeDocument/2006/relationships/slideLayout" Target="../slideLayouts/slideLayout7.xml"/><Relationship Id="rId6" Type="http://schemas.openxmlformats.org/officeDocument/2006/relationships/image" Target="../media/image217.emf"/><Relationship Id="rId5" Type="http://schemas.openxmlformats.org/officeDocument/2006/relationships/image" Target="../media/image216.emf"/><Relationship Id="rId4" Type="http://schemas.openxmlformats.org/officeDocument/2006/relationships/image" Target="../media/image215.emf"/></Relationships>
</file>

<file path=ppt/slides/_rels/slide135.xml.rels><?xml version="1.0" encoding="UTF-8" standalone="yes"?>
<Relationships xmlns="http://schemas.openxmlformats.org/package/2006/relationships"><Relationship Id="rId3" Type="http://schemas.openxmlformats.org/officeDocument/2006/relationships/image" Target="../media/image218.emf"/><Relationship Id="rId2" Type="http://schemas.openxmlformats.org/officeDocument/2006/relationships/image" Target="../media/image210.emf"/><Relationship Id="rId1" Type="http://schemas.openxmlformats.org/officeDocument/2006/relationships/slideLayout" Target="../slideLayouts/slideLayout7.xml"/><Relationship Id="rId6" Type="http://schemas.openxmlformats.org/officeDocument/2006/relationships/image" Target="../media/image221.emf"/><Relationship Id="rId5" Type="http://schemas.openxmlformats.org/officeDocument/2006/relationships/image" Target="../media/image220.emf"/><Relationship Id="rId4" Type="http://schemas.openxmlformats.org/officeDocument/2006/relationships/image" Target="../media/image219.emf"/></Relationships>
</file>

<file path=ppt/slides/_rels/slide136.xml.rels><?xml version="1.0" encoding="UTF-8" standalone="yes"?>
<Relationships xmlns="http://schemas.openxmlformats.org/package/2006/relationships"><Relationship Id="rId8" Type="http://schemas.openxmlformats.org/officeDocument/2006/relationships/tags" Target="../tags/tag336.xml"/><Relationship Id="rId3" Type="http://schemas.openxmlformats.org/officeDocument/2006/relationships/tags" Target="../tags/tag331.xml"/><Relationship Id="rId7" Type="http://schemas.openxmlformats.org/officeDocument/2006/relationships/tags" Target="../tags/tag335.xml"/><Relationship Id="rId12" Type="http://schemas.openxmlformats.org/officeDocument/2006/relationships/image" Target="../media/image58.tmp"/><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tags" Target="../tags/tag334.xml"/><Relationship Id="rId11" Type="http://schemas.openxmlformats.org/officeDocument/2006/relationships/image" Target="../media/image222.emf"/><Relationship Id="rId5" Type="http://schemas.openxmlformats.org/officeDocument/2006/relationships/tags" Target="../tags/tag333.xml"/><Relationship Id="rId10" Type="http://schemas.openxmlformats.org/officeDocument/2006/relationships/slideLayout" Target="../slideLayouts/slideLayout7.xml"/><Relationship Id="rId4" Type="http://schemas.openxmlformats.org/officeDocument/2006/relationships/tags" Target="../tags/tag332.xml"/><Relationship Id="rId9" Type="http://schemas.openxmlformats.org/officeDocument/2006/relationships/tags" Target="../tags/tag337.xml"/></Relationships>
</file>

<file path=ppt/slides/_rels/slide137.xml.rels><?xml version="1.0" encoding="UTF-8" standalone="yes"?>
<Relationships xmlns="http://schemas.openxmlformats.org/package/2006/relationships"><Relationship Id="rId8" Type="http://schemas.openxmlformats.org/officeDocument/2006/relationships/image" Target="../media/image227.emf"/><Relationship Id="rId3" Type="http://schemas.openxmlformats.org/officeDocument/2006/relationships/image" Target="../media/image202.emf"/><Relationship Id="rId7" Type="http://schemas.openxmlformats.org/officeDocument/2006/relationships/image" Target="../media/image226.emf"/><Relationship Id="rId2" Type="http://schemas.openxmlformats.org/officeDocument/2006/relationships/image" Target="../media/image201.emf"/><Relationship Id="rId1" Type="http://schemas.openxmlformats.org/officeDocument/2006/relationships/slideLayout" Target="../slideLayouts/slideLayout7.xml"/><Relationship Id="rId6" Type="http://schemas.openxmlformats.org/officeDocument/2006/relationships/image" Target="../media/image225.emf"/><Relationship Id="rId5" Type="http://schemas.openxmlformats.org/officeDocument/2006/relationships/image" Target="../media/image224.emf"/><Relationship Id="rId10" Type="http://schemas.openxmlformats.org/officeDocument/2006/relationships/image" Target="../media/image222.emf"/><Relationship Id="rId4" Type="http://schemas.openxmlformats.org/officeDocument/2006/relationships/image" Target="../media/image223.emf"/><Relationship Id="rId9" Type="http://schemas.openxmlformats.org/officeDocument/2006/relationships/image" Target="../media/image228.emf"/></Relationships>
</file>

<file path=ppt/slides/_rels/slide138.xml.rels><?xml version="1.0" encoding="UTF-8" standalone="yes"?>
<Relationships xmlns="http://schemas.openxmlformats.org/package/2006/relationships"><Relationship Id="rId8" Type="http://schemas.openxmlformats.org/officeDocument/2006/relationships/image" Target="../media/image226.emf"/><Relationship Id="rId3" Type="http://schemas.openxmlformats.org/officeDocument/2006/relationships/image" Target="../media/image201.emf"/><Relationship Id="rId7" Type="http://schemas.openxmlformats.org/officeDocument/2006/relationships/image" Target="../media/image225.emf"/><Relationship Id="rId2" Type="http://schemas.openxmlformats.org/officeDocument/2006/relationships/image" Target="../media/image222.emf"/><Relationship Id="rId1" Type="http://schemas.openxmlformats.org/officeDocument/2006/relationships/slideLayout" Target="../slideLayouts/slideLayout7.xml"/><Relationship Id="rId6" Type="http://schemas.openxmlformats.org/officeDocument/2006/relationships/image" Target="../media/image224.emf"/><Relationship Id="rId5" Type="http://schemas.openxmlformats.org/officeDocument/2006/relationships/image" Target="../media/image223.emf"/><Relationship Id="rId4" Type="http://schemas.openxmlformats.org/officeDocument/2006/relationships/image" Target="../media/image202.emf"/></Relationships>
</file>

<file path=ppt/slides/_rels/slide139.xml.rels><?xml version="1.0" encoding="UTF-8" standalone="yes"?>
<Relationships xmlns="http://schemas.openxmlformats.org/package/2006/relationships"><Relationship Id="rId3" Type="http://schemas.openxmlformats.org/officeDocument/2006/relationships/image" Target="../media/image201.emf"/><Relationship Id="rId7" Type="http://schemas.openxmlformats.org/officeDocument/2006/relationships/image" Target="../media/image231.emf"/><Relationship Id="rId2" Type="http://schemas.openxmlformats.org/officeDocument/2006/relationships/image" Target="../media/image222.emf"/><Relationship Id="rId1" Type="http://schemas.openxmlformats.org/officeDocument/2006/relationships/slideLayout" Target="../slideLayouts/slideLayout7.xml"/><Relationship Id="rId6" Type="http://schemas.openxmlformats.org/officeDocument/2006/relationships/image" Target="../media/image230.emf"/><Relationship Id="rId5" Type="http://schemas.openxmlformats.org/officeDocument/2006/relationships/image" Target="../media/image229.emf"/><Relationship Id="rId4" Type="http://schemas.openxmlformats.org/officeDocument/2006/relationships/image" Target="../media/image202.emf"/></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34.emf"/><Relationship Id="rId3" Type="http://schemas.openxmlformats.org/officeDocument/2006/relationships/image" Target="../media/image230.emf"/><Relationship Id="rId7" Type="http://schemas.openxmlformats.org/officeDocument/2006/relationships/image" Target="../media/image233.emf"/><Relationship Id="rId2" Type="http://schemas.openxmlformats.org/officeDocument/2006/relationships/image" Target="../media/image222.emf"/><Relationship Id="rId1" Type="http://schemas.openxmlformats.org/officeDocument/2006/relationships/slideLayout" Target="../slideLayouts/slideLayout7.xml"/><Relationship Id="rId6" Type="http://schemas.openxmlformats.org/officeDocument/2006/relationships/image" Target="../media/image232.emf"/><Relationship Id="rId5" Type="http://schemas.openxmlformats.org/officeDocument/2006/relationships/image" Target="../media/image229.emf"/><Relationship Id="rId4" Type="http://schemas.openxmlformats.org/officeDocument/2006/relationships/image" Target="../media/image231.emf"/></Relationships>
</file>

<file path=ppt/slides/_rels/slide141.xml.rels><?xml version="1.0" encoding="UTF-8" standalone="yes"?>
<Relationships xmlns="http://schemas.openxmlformats.org/package/2006/relationships"><Relationship Id="rId3" Type="http://schemas.openxmlformats.org/officeDocument/2006/relationships/image" Target="../media/image201.emf"/><Relationship Id="rId7" Type="http://schemas.openxmlformats.org/officeDocument/2006/relationships/image" Target="../media/image236.emf"/><Relationship Id="rId2" Type="http://schemas.openxmlformats.org/officeDocument/2006/relationships/image" Target="../media/image222.emf"/><Relationship Id="rId1" Type="http://schemas.openxmlformats.org/officeDocument/2006/relationships/slideLayout" Target="../slideLayouts/slideLayout7.xml"/><Relationship Id="rId6" Type="http://schemas.openxmlformats.org/officeDocument/2006/relationships/image" Target="../media/image235.emf"/><Relationship Id="rId5" Type="http://schemas.openxmlformats.org/officeDocument/2006/relationships/image" Target="../media/image226.emf"/><Relationship Id="rId4" Type="http://schemas.openxmlformats.org/officeDocument/2006/relationships/image" Target="../media/image202.emf"/></Relationships>
</file>

<file path=ppt/slides/_rels/slide142.xml.rels><?xml version="1.0" encoding="UTF-8" standalone="yes"?>
<Relationships xmlns="http://schemas.openxmlformats.org/package/2006/relationships"><Relationship Id="rId3" Type="http://schemas.openxmlformats.org/officeDocument/2006/relationships/image" Target="../media/image234.emf"/><Relationship Id="rId7" Type="http://schemas.openxmlformats.org/officeDocument/2006/relationships/image" Target="../media/image239.emf"/><Relationship Id="rId2" Type="http://schemas.openxmlformats.org/officeDocument/2006/relationships/image" Target="../media/image222.emf"/><Relationship Id="rId1" Type="http://schemas.openxmlformats.org/officeDocument/2006/relationships/slideLayout" Target="../slideLayouts/slideLayout7.xml"/><Relationship Id="rId6" Type="http://schemas.openxmlformats.org/officeDocument/2006/relationships/image" Target="../media/image236.emf"/><Relationship Id="rId5" Type="http://schemas.openxmlformats.org/officeDocument/2006/relationships/image" Target="../media/image238.emf"/><Relationship Id="rId4" Type="http://schemas.openxmlformats.org/officeDocument/2006/relationships/image" Target="../media/image237.emf"/></Relationships>
</file>

<file path=ppt/slides/_rels/slide143.xml.rels><?xml version="1.0" encoding="UTF-8" standalone="yes"?>
<Relationships xmlns="http://schemas.openxmlformats.org/package/2006/relationships"><Relationship Id="rId3" Type="http://schemas.openxmlformats.org/officeDocument/2006/relationships/image" Target="../media/image226.emf"/><Relationship Id="rId2" Type="http://schemas.openxmlformats.org/officeDocument/2006/relationships/image" Target="../media/image222.emf"/><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tags" Target="../tags/tag345.xml"/><Relationship Id="rId3" Type="http://schemas.openxmlformats.org/officeDocument/2006/relationships/tags" Target="../tags/tag340.xml"/><Relationship Id="rId7" Type="http://schemas.openxmlformats.org/officeDocument/2006/relationships/tags" Target="../tags/tag344.xml"/><Relationship Id="rId12" Type="http://schemas.openxmlformats.org/officeDocument/2006/relationships/image" Target="../media/image58.tmp"/><Relationship Id="rId2" Type="http://schemas.openxmlformats.org/officeDocument/2006/relationships/tags" Target="../tags/tag339.xml"/><Relationship Id="rId1" Type="http://schemas.openxmlformats.org/officeDocument/2006/relationships/tags" Target="../tags/tag338.xml"/><Relationship Id="rId6" Type="http://schemas.openxmlformats.org/officeDocument/2006/relationships/tags" Target="../tags/tag343.xml"/><Relationship Id="rId11" Type="http://schemas.openxmlformats.org/officeDocument/2006/relationships/image" Target="../media/image240.emf"/><Relationship Id="rId5" Type="http://schemas.openxmlformats.org/officeDocument/2006/relationships/tags" Target="../tags/tag342.xml"/><Relationship Id="rId10" Type="http://schemas.openxmlformats.org/officeDocument/2006/relationships/slideLayout" Target="../slideLayouts/slideLayout7.xml"/><Relationship Id="rId4" Type="http://schemas.openxmlformats.org/officeDocument/2006/relationships/tags" Target="../tags/tag341.xml"/><Relationship Id="rId9" Type="http://schemas.openxmlformats.org/officeDocument/2006/relationships/tags" Target="../tags/tag346.xml"/></Relationships>
</file>

<file path=ppt/slides/_rels/slide146.xml.rels><?xml version="1.0" encoding="UTF-8" standalone="yes"?>
<Relationships xmlns="http://schemas.openxmlformats.org/package/2006/relationships"><Relationship Id="rId8" Type="http://schemas.openxmlformats.org/officeDocument/2006/relationships/image" Target="../media/image246.emf"/><Relationship Id="rId3" Type="http://schemas.openxmlformats.org/officeDocument/2006/relationships/image" Target="../media/image241.emf"/><Relationship Id="rId7" Type="http://schemas.openxmlformats.org/officeDocument/2006/relationships/image" Target="../media/image245.emf"/><Relationship Id="rId2" Type="http://schemas.openxmlformats.org/officeDocument/2006/relationships/image" Target="../media/image240.emf"/><Relationship Id="rId1" Type="http://schemas.openxmlformats.org/officeDocument/2006/relationships/slideLayout" Target="../slideLayouts/slideLayout7.xml"/><Relationship Id="rId6" Type="http://schemas.openxmlformats.org/officeDocument/2006/relationships/image" Target="../media/image244.emf"/><Relationship Id="rId5" Type="http://schemas.openxmlformats.org/officeDocument/2006/relationships/image" Target="../media/image243.emf"/><Relationship Id="rId4" Type="http://schemas.openxmlformats.org/officeDocument/2006/relationships/image" Target="../media/image242.emf"/></Relationships>
</file>

<file path=ppt/slides/_rels/slide147.xml.rels><?xml version="1.0" encoding="UTF-8" standalone="yes"?>
<Relationships xmlns="http://schemas.openxmlformats.org/package/2006/relationships"><Relationship Id="rId8" Type="http://schemas.openxmlformats.org/officeDocument/2006/relationships/image" Target="../media/image246.emf"/><Relationship Id="rId3" Type="http://schemas.openxmlformats.org/officeDocument/2006/relationships/image" Target="../media/image241.emf"/><Relationship Id="rId7" Type="http://schemas.openxmlformats.org/officeDocument/2006/relationships/image" Target="../media/image245.emf"/><Relationship Id="rId2" Type="http://schemas.openxmlformats.org/officeDocument/2006/relationships/image" Target="../media/image240.emf"/><Relationship Id="rId1" Type="http://schemas.openxmlformats.org/officeDocument/2006/relationships/slideLayout" Target="../slideLayouts/slideLayout7.xml"/><Relationship Id="rId6" Type="http://schemas.openxmlformats.org/officeDocument/2006/relationships/image" Target="../media/image244.emf"/><Relationship Id="rId5" Type="http://schemas.openxmlformats.org/officeDocument/2006/relationships/image" Target="../media/image243.emf"/><Relationship Id="rId4" Type="http://schemas.openxmlformats.org/officeDocument/2006/relationships/image" Target="../media/image242.emf"/></Relationships>
</file>

<file path=ppt/slides/_rels/slide148.xml.rels><?xml version="1.0" encoding="UTF-8" standalone="yes"?>
<Relationships xmlns="http://schemas.openxmlformats.org/package/2006/relationships"><Relationship Id="rId8" Type="http://schemas.openxmlformats.org/officeDocument/2006/relationships/image" Target="../media/image251.emf"/><Relationship Id="rId3" Type="http://schemas.openxmlformats.org/officeDocument/2006/relationships/image" Target="../media/image247.emf"/><Relationship Id="rId7" Type="http://schemas.openxmlformats.org/officeDocument/2006/relationships/image" Target="../media/image250.emf"/><Relationship Id="rId12" Type="http://schemas.openxmlformats.org/officeDocument/2006/relationships/image" Target="../media/image255.emf"/><Relationship Id="rId2" Type="http://schemas.openxmlformats.org/officeDocument/2006/relationships/image" Target="../media/image240.emf"/><Relationship Id="rId1" Type="http://schemas.openxmlformats.org/officeDocument/2006/relationships/slideLayout" Target="../slideLayouts/slideLayout7.xml"/><Relationship Id="rId6" Type="http://schemas.openxmlformats.org/officeDocument/2006/relationships/image" Target="../media/image249.emf"/><Relationship Id="rId11" Type="http://schemas.openxmlformats.org/officeDocument/2006/relationships/image" Target="../media/image254.emf"/><Relationship Id="rId5" Type="http://schemas.openxmlformats.org/officeDocument/2006/relationships/image" Target="../media/image248.emf"/><Relationship Id="rId10" Type="http://schemas.openxmlformats.org/officeDocument/2006/relationships/image" Target="../media/image253.emf"/><Relationship Id="rId4" Type="http://schemas.openxmlformats.org/officeDocument/2006/relationships/image" Target="../media/image242.emf"/><Relationship Id="rId9" Type="http://schemas.openxmlformats.org/officeDocument/2006/relationships/image" Target="../media/image252.emf"/></Relationships>
</file>

<file path=ppt/slides/_rels/slide149.xml.rels><?xml version="1.0" encoding="UTF-8" standalone="yes"?>
<Relationships xmlns="http://schemas.openxmlformats.org/package/2006/relationships"><Relationship Id="rId8" Type="http://schemas.openxmlformats.org/officeDocument/2006/relationships/tags" Target="../tags/tag354.xml"/><Relationship Id="rId3" Type="http://schemas.openxmlformats.org/officeDocument/2006/relationships/tags" Target="../tags/tag349.xml"/><Relationship Id="rId7" Type="http://schemas.openxmlformats.org/officeDocument/2006/relationships/tags" Target="../tags/tag353.xml"/><Relationship Id="rId12" Type="http://schemas.openxmlformats.org/officeDocument/2006/relationships/image" Target="../media/image58.tmp"/><Relationship Id="rId2" Type="http://schemas.openxmlformats.org/officeDocument/2006/relationships/tags" Target="../tags/tag348.xml"/><Relationship Id="rId1" Type="http://schemas.openxmlformats.org/officeDocument/2006/relationships/tags" Target="../tags/tag347.xml"/><Relationship Id="rId6" Type="http://schemas.openxmlformats.org/officeDocument/2006/relationships/tags" Target="../tags/tag352.xml"/><Relationship Id="rId11" Type="http://schemas.openxmlformats.org/officeDocument/2006/relationships/image" Target="../media/image256.png"/><Relationship Id="rId5" Type="http://schemas.openxmlformats.org/officeDocument/2006/relationships/tags" Target="../tags/tag351.xml"/><Relationship Id="rId10" Type="http://schemas.openxmlformats.org/officeDocument/2006/relationships/slideLayout" Target="../slideLayouts/slideLayout7.xml"/><Relationship Id="rId4" Type="http://schemas.openxmlformats.org/officeDocument/2006/relationships/tags" Target="../tags/tag350.xml"/><Relationship Id="rId9" Type="http://schemas.openxmlformats.org/officeDocument/2006/relationships/tags" Target="../tags/tag35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56.emf"/><Relationship Id="rId2" Type="http://schemas.openxmlformats.org/officeDocument/2006/relationships/image" Target="../media/image256.png"/><Relationship Id="rId1" Type="http://schemas.openxmlformats.org/officeDocument/2006/relationships/slideLayout" Target="../slideLayouts/slideLayout7.xml"/><Relationship Id="rId5" Type="http://schemas.openxmlformats.org/officeDocument/2006/relationships/image" Target="../media/image259.png"/><Relationship Id="rId4" Type="http://schemas.openxmlformats.org/officeDocument/2006/relationships/image" Target="../media/image257.png"/></Relationships>
</file>

<file path=ppt/slides/_rels/slide151.xml.rels><?xml version="1.0" encoding="UTF-8" standalone="yes"?>
<Relationships xmlns="http://schemas.openxmlformats.org/package/2006/relationships"><Relationship Id="rId8" Type="http://schemas.openxmlformats.org/officeDocument/2006/relationships/tags" Target="../tags/tag363.xml"/><Relationship Id="rId3" Type="http://schemas.openxmlformats.org/officeDocument/2006/relationships/tags" Target="../tags/tag358.xml"/><Relationship Id="rId7" Type="http://schemas.openxmlformats.org/officeDocument/2006/relationships/tags" Target="../tags/tag362.xml"/><Relationship Id="rId2" Type="http://schemas.openxmlformats.org/officeDocument/2006/relationships/tags" Target="../tags/tag357.xml"/><Relationship Id="rId1" Type="http://schemas.openxmlformats.org/officeDocument/2006/relationships/tags" Target="../tags/tag356.xml"/><Relationship Id="rId6" Type="http://schemas.openxmlformats.org/officeDocument/2006/relationships/tags" Target="../tags/tag361.xml"/><Relationship Id="rId11" Type="http://schemas.openxmlformats.org/officeDocument/2006/relationships/image" Target="../media/image58.tmp"/><Relationship Id="rId5" Type="http://schemas.openxmlformats.org/officeDocument/2006/relationships/tags" Target="../tags/tag360.xml"/><Relationship Id="rId10" Type="http://schemas.openxmlformats.org/officeDocument/2006/relationships/slideLayout" Target="../slideLayouts/slideLayout7.xml"/><Relationship Id="rId4" Type="http://schemas.openxmlformats.org/officeDocument/2006/relationships/tags" Target="../tags/tag359.xml"/><Relationship Id="rId9" Type="http://schemas.openxmlformats.org/officeDocument/2006/relationships/tags" Target="../tags/tag364.xml"/></Relationships>
</file>

<file path=ppt/slides/_rels/slide152.xml.rels><?xml version="1.0" encoding="UTF-8" standalone="yes"?>
<Relationships xmlns="http://schemas.openxmlformats.org/package/2006/relationships"><Relationship Id="rId8" Type="http://schemas.openxmlformats.org/officeDocument/2006/relationships/image" Target="../media/image264.emf"/><Relationship Id="rId3" Type="http://schemas.openxmlformats.org/officeDocument/2006/relationships/image" Target="../media/image259.emf"/><Relationship Id="rId7" Type="http://schemas.openxmlformats.org/officeDocument/2006/relationships/image" Target="../media/image263.emf"/><Relationship Id="rId2" Type="http://schemas.openxmlformats.org/officeDocument/2006/relationships/image" Target="../media/image258.emf"/><Relationship Id="rId1" Type="http://schemas.openxmlformats.org/officeDocument/2006/relationships/slideLayout" Target="../slideLayouts/slideLayout7.xml"/><Relationship Id="rId6" Type="http://schemas.openxmlformats.org/officeDocument/2006/relationships/image" Target="../media/image262.emf"/><Relationship Id="rId5" Type="http://schemas.openxmlformats.org/officeDocument/2006/relationships/image" Target="../media/image261.emf"/><Relationship Id="rId10" Type="http://schemas.openxmlformats.org/officeDocument/2006/relationships/image" Target="../media/image266.emf"/><Relationship Id="rId4" Type="http://schemas.openxmlformats.org/officeDocument/2006/relationships/image" Target="../media/image260.emf"/><Relationship Id="rId9" Type="http://schemas.openxmlformats.org/officeDocument/2006/relationships/image" Target="../media/image265.emf"/></Relationships>
</file>

<file path=ppt/slides/_rels/slide153.xml.rels><?xml version="1.0" encoding="UTF-8" standalone="yes"?>
<Relationships xmlns="http://schemas.openxmlformats.org/package/2006/relationships"><Relationship Id="rId8" Type="http://schemas.openxmlformats.org/officeDocument/2006/relationships/tags" Target="../tags/tag372.xml"/><Relationship Id="rId13" Type="http://schemas.openxmlformats.org/officeDocument/2006/relationships/image" Target="../media/image58.tmp"/><Relationship Id="rId3" Type="http://schemas.openxmlformats.org/officeDocument/2006/relationships/tags" Target="../tags/tag367.xml"/><Relationship Id="rId7" Type="http://schemas.openxmlformats.org/officeDocument/2006/relationships/tags" Target="../tags/tag371.xml"/><Relationship Id="rId12" Type="http://schemas.openxmlformats.org/officeDocument/2006/relationships/image" Target="../media/image267.emf"/><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tags" Target="../tags/tag370.xml"/><Relationship Id="rId11" Type="http://schemas.openxmlformats.org/officeDocument/2006/relationships/notesSlide" Target="../notesSlides/notesSlide17.xml"/><Relationship Id="rId5" Type="http://schemas.openxmlformats.org/officeDocument/2006/relationships/tags" Target="../tags/tag369.xml"/><Relationship Id="rId10" Type="http://schemas.openxmlformats.org/officeDocument/2006/relationships/slideLayout" Target="../slideLayouts/slideLayout7.xml"/><Relationship Id="rId4" Type="http://schemas.openxmlformats.org/officeDocument/2006/relationships/tags" Target="../tags/tag368.xml"/><Relationship Id="rId9" Type="http://schemas.openxmlformats.org/officeDocument/2006/relationships/tags" Target="../tags/tag373.xml"/></Relationships>
</file>

<file path=ppt/slides/_rels/slide154.xml.rels><?xml version="1.0" encoding="UTF-8" standalone="yes"?>
<Relationships xmlns="http://schemas.openxmlformats.org/package/2006/relationships"><Relationship Id="rId8" Type="http://schemas.openxmlformats.org/officeDocument/2006/relationships/image" Target="../media/image272.emf"/><Relationship Id="rId13" Type="http://schemas.openxmlformats.org/officeDocument/2006/relationships/image" Target="../media/image250.emf"/><Relationship Id="rId3" Type="http://schemas.openxmlformats.org/officeDocument/2006/relationships/image" Target="../media/image268.emf"/><Relationship Id="rId7" Type="http://schemas.openxmlformats.org/officeDocument/2006/relationships/image" Target="../media/image271.emf"/><Relationship Id="rId12" Type="http://schemas.openxmlformats.org/officeDocument/2006/relationships/image" Target="../media/image249.emf"/><Relationship Id="rId2" Type="http://schemas.openxmlformats.org/officeDocument/2006/relationships/image" Target="../media/image267.emf"/><Relationship Id="rId1" Type="http://schemas.openxmlformats.org/officeDocument/2006/relationships/slideLayout" Target="../slideLayouts/slideLayout7.xml"/><Relationship Id="rId6" Type="http://schemas.openxmlformats.org/officeDocument/2006/relationships/image" Target="../media/image270.emf"/><Relationship Id="rId11" Type="http://schemas.openxmlformats.org/officeDocument/2006/relationships/image" Target="../media/image248.emf"/><Relationship Id="rId5" Type="http://schemas.openxmlformats.org/officeDocument/2006/relationships/image" Target="../media/image269.emf"/><Relationship Id="rId15" Type="http://schemas.openxmlformats.org/officeDocument/2006/relationships/image" Target="../media/image253.emf"/><Relationship Id="rId10" Type="http://schemas.openxmlformats.org/officeDocument/2006/relationships/image" Target="../media/image251.emf"/><Relationship Id="rId4" Type="http://schemas.openxmlformats.org/officeDocument/2006/relationships/image" Target="../media/image242.emf"/><Relationship Id="rId9" Type="http://schemas.openxmlformats.org/officeDocument/2006/relationships/image" Target="../media/image273.emf"/><Relationship Id="rId14" Type="http://schemas.openxmlformats.org/officeDocument/2006/relationships/image" Target="../media/image252.emf"/></Relationships>
</file>

<file path=ppt/slides/_rels/slide155.xml.rels><?xml version="1.0" encoding="UTF-8" standalone="yes"?>
<Relationships xmlns="http://schemas.openxmlformats.org/package/2006/relationships"><Relationship Id="rId8" Type="http://schemas.openxmlformats.org/officeDocument/2006/relationships/tags" Target="../tags/tag381.xml"/><Relationship Id="rId13" Type="http://schemas.openxmlformats.org/officeDocument/2006/relationships/image" Target="../media/image58.tmp"/><Relationship Id="rId3" Type="http://schemas.openxmlformats.org/officeDocument/2006/relationships/tags" Target="../tags/tag376.xml"/><Relationship Id="rId7" Type="http://schemas.openxmlformats.org/officeDocument/2006/relationships/tags" Target="../tags/tag380.xml"/><Relationship Id="rId12" Type="http://schemas.openxmlformats.org/officeDocument/2006/relationships/image" Target="../media/image274.emf"/><Relationship Id="rId2" Type="http://schemas.openxmlformats.org/officeDocument/2006/relationships/tags" Target="../tags/tag375.xml"/><Relationship Id="rId1" Type="http://schemas.openxmlformats.org/officeDocument/2006/relationships/tags" Target="../tags/tag374.xml"/><Relationship Id="rId6" Type="http://schemas.openxmlformats.org/officeDocument/2006/relationships/tags" Target="../tags/tag379.xml"/><Relationship Id="rId11" Type="http://schemas.openxmlformats.org/officeDocument/2006/relationships/notesSlide" Target="../notesSlides/notesSlide18.xml"/><Relationship Id="rId5" Type="http://schemas.openxmlformats.org/officeDocument/2006/relationships/tags" Target="../tags/tag378.xml"/><Relationship Id="rId10" Type="http://schemas.openxmlformats.org/officeDocument/2006/relationships/slideLayout" Target="../slideLayouts/slideLayout7.xml"/><Relationship Id="rId4" Type="http://schemas.openxmlformats.org/officeDocument/2006/relationships/tags" Target="../tags/tag377.xml"/><Relationship Id="rId9" Type="http://schemas.openxmlformats.org/officeDocument/2006/relationships/tags" Target="../tags/tag382.xml"/></Relationships>
</file>

<file path=ppt/slides/_rels/slide156.xml.rels><?xml version="1.0" encoding="UTF-8" standalone="yes"?>
<Relationships xmlns="http://schemas.openxmlformats.org/package/2006/relationships"><Relationship Id="rId8" Type="http://schemas.openxmlformats.org/officeDocument/2006/relationships/image" Target="../media/image279.emf"/><Relationship Id="rId3" Type="http://schemas.openxmlformats.org/officeDocument/2006/relationships/image" Target="../media/image275.emf"/><Relationship Id="rId7" Type="http://schemas.openxmlformats.org/officeDocument/2006/relationships/image" Target="../media/image278.emf"/><Relationship Id="rId12" Type="http://schemas.openxmlformats.org/officeDocument/2006/relationships/image" Target="../media/image283.emf"/><Relationship Id="rId2" Type="http://schemas.openxmlformats.org/officeDocument/2006/relationships/image" Target="../media/image274.emf"/><Relationship Id="rId1" Type="http://schemas.openxmlformats.org/officeDocument/2006/relationships/slideLayout" Target="../slideLayouts/slideLayout7.xml"/><Relationship Id="rId6" Type="http://schemas.openxmlformats.org/officeDocument/2006/relationships/image" Target="../media/image277.emf"/><Relationship Id="rId11" Type="http://schemas.openxmlformats.org/officeDocument/2006/relationships/image" Target="../media/image282.emf"/><Relationship Id="rId5" Type="http://schemas.openxmlformats.org/officeDocument/2006/relationships/image" Target="../media/image276.emf"/><Relationship Id="rId10" Type="http://schemas.openxmlformats.org/officeDocument/2006/relationships/image" Target="../media/image281.emf"/><Relationship Id="rId4" Type="http://schemas.openxmlformats.org/officeDocument/2006/relationships/image" Target="../media/image242.emf"/><Relationship Id="rId9" Type="http://schemas.openxmlformats.org/officeDocument/2006/relationships/image" Target="../media/image280.e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tags" Target="../tags/tag390.xml"/><Relationship Id="rId13" Type="http://schemas.openxmlformats.org/officeDocument/2006/relationships/image" Target="../media/image58.tmp"/><Relationship Id="rId3" Type="http://schemas.openxmlformats.org/officeDocument/2006/relationships/tags" Target="../tags/tag385.xml"/><Relationship Id="rId7" Type="http://schemas.openxmlformats.org/officeDocument/2006/relationships/tags" Target="../tags/tag389.xml"/><Relationship Id="rId12" Type="http://schemas.openxmlformats.org/officeDocument/2006/relationships/image" Target="../media/image284.emf"/><Relationship Id="rId2" Type="http://schemas.openxmlformats.org/officeDocument/2006/relationships/tags" Target="../tags/tag384.xml"/><Relationship Id="rId1" Type="http://schemas.openxmlformats.org/officeDocument/2006/relationships/tags" Target="../tags/tag383.xml"/><Relationship Id="rId6" Type="http://schemas.openxmlformats.org/officeDocument/2006/relationships/tags" Target="../tags/tag388.xml"/><Relationship Id="rId11" Type="http://schemas.openxmlformats.org/officeDocument/2006/relationships/notesSlide" Target="../notesSlides/notesSlide19.xml"/><Relationship Id="rId5" Type="http://schemas.openxmlformats.org/officeDocument/2006/relationships/tags" Target="../tags/tag387.xml"/><Relationship Id="rId10" Type="http://schemas.openxmlformats.org/officeDocument/2006/relationships/slideLayout" Target="../slideLayouts/slideLayout7.xml"/><Relationship Id="rId4" Type="http://schemas.openxmlformats.org/officeDocument/2006/relationships/tags" Target="../tags/tag386.xml"/><Relationship Id="rId9" Type="http://schemas.openxmlformats.org/officeDocument/2006/relationships/tags" Target="../tags/tag391.xml"/></Relationships>
</file>

<file path=ppt/slides/_rels/slide159.xml.rels><?xml version="1.0" encoding="UTF-8" standalone="yes"?>
<Relationships xmlns="http://schemas.openxmlformats.org/package/2006/relationships"><Relationship Id="rId2" Type="http://schemas.openxmlformats.org/officeDocument/2006/relationships/image" Target="../media/image284.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tags" Target="../tags/tag399.xml"/><Relationship Id="rId3" Type="http://schemas.openxmlformats.org/officeDocument/2006/relationships/tags" Target="../tags/tag394.xml"/><Relationship Id="rId7" Type="http://schemas.openxmlformats.org/officeDocument/2006/relationships/tags" Target="../tags/tag398.xml"/><Relationship Id="rId12" Type="http://schemas.openxmlformats.org/officeDocument/2006/relationships/image" Target="../media/image58.tmp"/><Relationship Id="rId2" Type="http://schemas.openxmlformats.org/officeDocument/2006/relationships/tags" Target="../tags/tag393.xml"/><Relationship Id="rId1" Type="http://schemas.openxmlformats.org/officeDocument/2006/relationships/tags" Target="../tags/tag392.xml"/><Relationship Id="rId6" Type="http://schemas.openxmlformats.org/officeDocument/2006/relationships/tags" Target="../tags/tag397.xml"/><Relationship Id="rId11" Type="http://schemas.openxmlformats.org/officeDocument/2006/relationships/notesSlide" Target="../notesSlides/notesSlide20.xml"/><Relationship Id="rId5" Type="http://schemas.openxmlformats.org/officeDocument/2006/relationships/tags" Target="../tags/tag396.xml"/><Relationship Id="rId10" Type="http://schemas.openxmlformats.org/officeDocument/2006/relationships/slideLayout" Target="../slideLayouts/slideLayout7.xml"/><Relationship Id="rId4" Type="http://schemas.openxmlformats.org/officeDocument/2006/relationships/tags" Target="../tags/tag395.xml"/><Relationship Id="rId9" Type="http://schemas.openxmlformats.org/officeDocument/2006/relationships/tags" Target="../tags/tag400.xml"/></Relationships>
</file>

<file path=ppt/slides/_rels/slide162.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tags" Target="../tags/tag10.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58.tmp"/><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slideLayout" Target="../slideLayouts/slideLayout7.xml"/><Relationship Id="rId5" Type="http://schemas.openxmlformats.org/officeDocument/2006/relationships/tags" Target="../tags/tag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s>
</file>

<file path=ppt/slides/_rels/slide4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7.xml"/><Relationship Id="rId4" Type="http://schemas.openxmlformats.org/officeDocument/2006/relationships/image" Target="../media/image61.emf"/></Relationships>
</file>

<file path=ppt/slides/_rels/slide48.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image" Target="../media/image59.emf"/><Relationship Id="rId1" Type="http://schemas.openxmlformats.org/officeDocument/2006/relationships/slideLayout" Target="../slideLayouts/slideLayout7.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49.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58.tmp"/><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65.emf"/><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slideLayout" Target="../slideLayouts/slideLayout7.xml"/><Relationship Id="rId5" Type="http://schemas.openxmlformats.org/officeDocument/2006/relationships/tags" Target="../tags/tag17.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7.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51.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58.tmp"/><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70.emf"/><Relationship Id="rId5" Type="http://schemas.openxmlformats.org/officeDocument/2006/relationships/tags" Target="../tags/tag27.xml"/><Relationship Id="rId10" Type="http://schemas.openxmlformats.org/officeDocument/2006/relationships/slideLayout" Target="../slideLayouts/slideLayout7.xml"/><Relationship Id="rId4" Type="http://schemas.openxmlformats.org/officeDocument/2006/relationships/tags" Target="../tags/tag26.xml"/><Relationship Id="rId9" Type="http://schemas.openxmlformats.org/officeDocument/2006/relationships/tags" Target="../tags/tag31.xml"/></Relationships>
</file>

<file path=ppt/slides/_rels/slide5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7.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53.xml.rels><?xml version="1.0" encoding="UTF-8" standalone="yes"?>
<Relationships xmlns="http://schemas.openxmlformats.org/package/2006/relationships"><Relationship Id="rId8" Type="http://schemas.openxmlformats.org/officeDocument/2006/relationships/tags" Target="../tags/tag39.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58.tmp"/><Relationship Id="rId5" Type="http://schemas.openxmlformats.org/officeDocument/2006/relationships/tags" Target="../tags/tag36.xml"/><Relationship Id="rId10" Type="http://schemas.openxmlformats.org/officeDocument/2006/relationships/slideLayout" Target="../slideLayouts/slideLayout7.xml"/><Relationship Id="rId4" Type="http://schemas.openxmlformats.org/officeDocument/2006/relationships/tags" Target="../tags/tag35.xml"/><Relationship Id="rId9" Type="http://schemas.openxmlformats.org/officeDocument/2006/relationships/tags" Target="../tags/tag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tags" Target="../tags/tag48.xml"/><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58.tmp"/><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71.emf"/><Relationship Id="rId5" Type="http://schemas.openxmlformats.org/officeDocument/2006/relationships/tags" Target="../tags/tag45.xml"/><Relationship Id="rId10" Type="http://schemas.openxmlformats.org/officeDocument/2006/relationships/slideLayout" Target="../slideLayouts/slideLayout7.xml"/><Relationship Id="rId4" Type="http://schemas.openxmlformats.org/officeDocument/2006/relationships/tags" Target="../tags/tag44.xml"/><Relationship Id="rId9" Type="http://schemas.openxmlformats.org/officeDocument/2006/relationships/tags" Target="../tags/tag49.xml"/></Relationships>
</file>

<file path=ppt/slides/_rels/slide56.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tags" Target="../tags/tag57.xml"/><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58.tmp"/><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image" Target="../media/image72.emf"/><Relationship Id="rId5" Type="http://schemas.openxmlformats.org/officeDocument/2006/relationships/tags" Target="../tags/tag54.xml"/><Relationship Id="rId10" Type="http://schemas.openxmlformats.org/officeDocument/2006/relationships/slideLayout" Target="../slideLayouts/slideLayout7.xml"/><Relationship Id="rId4" Type="http://schemas.openxmlformats.org/officeDocument/2006/relationships/tags" Target="../tags/tag53.xml"/><Relationship Id="rId9" Type="http://schemas.openxmlformats.org/officeDocument/2006/relationships/tags" Target="../tags/tag58.xml"/></Relationships>
</file>

<file path=ppt/slides/_rels/slide5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tags" Target="../tags/tag66.xml"/><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58.tmp"/><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73.emf"/><Relationship Id="rId5" Type="http://schemas.openxmlformats.org/officeDocument/2006/relationships/tags" Target="../tags/tag63.xml"/><Relationship Id="rId10" Type="http://schemas.openxmlformats.org/officeDocument/2006/relationships/slideLayout" Target="../slideLayouts/slideLayout7.xml"/><Relationship Id="rId4" Type="http://schemas.openxmlformats.org/officeDocument/2006/relationships/tags" Target="../tags/tag62.xml"/><Relationship Id="rId9" Type="http://schemas.openxmlformats.org/officeDocument/2006/relationships/tags" Target="../tags/tag6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58.tmp"/><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75.emf"/><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74.emf"/><Relationship Id="rId5" Type="http://schemas.openxmlformats.org/officeDocument/2006/relationships/tags" Target="../tags/tag72.xml"/><Relationship Id="rId10" Type="http://schemas.openxmlformats.org/officeDocument/2006/relationships/slideLayout" Target="../slideLayouts/slideLayout7.xml"/><Relationship Id="rId4" Type="http://schemas.openxmlformats.org/officeDocument/2006/relationships/tags" Target="../tags/tag71.xml"/><Relationship Id="rId9" Type="http://schemas.openxmlformats.org/officeDocument/2006/relationships/tags" Target="../tags/tag76.xml"/></Relationships>
</file>

<file path=ppt/slides/_rels/slide6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tags" Target="../tags/tag84.xml"/><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image" Target="../media/image58.tmp"/><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76.emf"/><Relationship Id="rId5" Type="http://schemas.openxmlformats.org/officeDocument/2006/relationships/tags" Target="../tags/tag81.xml"/><Relationship Id="rId10" Type="http://schemas.openxmlformats.org/officeDocument/2006/relationships/slideLayout" Target="../slideLayouts/slideLayout7.xml"/><Relationship Id="rId4" Type="http://schemas.openxmlformats.org/officeDocument/2006/relationships/tags" Target="../tags/tag80.xml"/><Relationship Id="rId9" Type="http://schemas.openxmlformats.org/officeDocument/2006/relationships/tags" Target="../tags/tag85.xml"/></Relationships>
</file>

<file path=ppt/slides/_rels/slide64.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tags" Target="../tags/tag93.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image" Target="../media/image58.tmp"/><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image" Target="../media/image77.emf"/><Relationship Id="rId5" Type="http://schemas.openxmlformats.org/officeDocument/2006/relationships/tags" Target="../tags/tag90.xml"/><Relationship Id="rId10" Type="http://schemas.openxmlformats.org/officeDocument/2006/relationships/slideLayout" Target="../slideLayouts/slideLayout7.xml"/><Relationship Id="rId4" Type="http://schemas.openxmlformats.org/officeDocument/2006/relationships/tags" Target="../tags/tag89.xml"/><Relationship Id="rId9" Type="http://schemas.openxmlformats.org/officeDocument/2006/relationships/tags" Target="../tags/tag94.xml"/></Relationships>
</file>

<file path=ppt/slides/_rels/slide67.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image" Target="../media/image58.tmp"/><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image" Target="../media/image79.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78.png"/><Relationship Id="rId5" Type="http://schemas.openxmlformats.org/officeDocument/2006/relationships/tags" Target="../tags/tag99.xml"/><Relationship Id="rId10" Type="http://schemas.openxmlformats.org/officeDocument/2006/relationships/slideLayout" Target="../slideLayouts/slideLayout7.xml"/><Relationship Id="rId4" Type="http://schemas.openxmlformats.org/officeDocument/2006/relationships/tags" Target="../tags/tag98.xml"/><Relationship Id="rId9" Type="http://schemas.openxmlformats.org/officeDocument/2006/relationships/tags" Target="../tags/tag103.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tags" Target="../tags/tag111.xml"/><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58.tmp"/><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image" Target="../media/image81.emf"/><Relationship Id="rId5" Type="http://schemas.openxmlformats.org/officeDocument/2006/relationships/tags" Target="../tags/tag108.xml"/><Relationship Id="rId10" Type="http://schemas.openxmlformats.org/officeDocument/2006/relationships/slideLayout" Target="../slideLayouts/slideLayout7.xml"/><Relationship Id="rId4" Type="http://schemas.openxmlformats.org/officeDocument/2006/relationships/tags" Target="../tags/tag107.xml"/><Relationship Id="rId9" Type="http://schemas.openxmlformats.org/officeDocument/2006/relationships/tags" Target="../tags/tag112.xml"/></Relationships>
</file>

<file path=ppt/slides/_rels/slide71.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7.xml"/><Relationship Id="rId5" Type="http://schemas.openxmlformats.org/officeDocument/2006/relationships/image" Target="../media/image81.emf"/><Relationship Id="rId4" Type="http://schemas.openxmlformats.org/officeDocument/2006/relationships/image" Target="../media/image84.emf"/></Relationships>
</file>

<file path=ppt/slides/_rels/slide72.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image" Target="../media/image58.tmp"/><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image" Target="../media/image85.emf"/><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image" Target="../media/image81.emf"/><Relationship Id="rId5" Type="http://schemas.openxmlformats.org/officeDocument/2006/relationships/tags" Target="../tags/tag117.xml"/><Relationship Id="rId10" Type="http://schemas.openxmlformats.org/officeDocument/2006/relationships/slideLayout" Target="../slideLayouts/slideLayout7.xml"/><Relationship Id="rId4" Type="http://schemas.openxmlformats.org/officeDocument/2006/relationships/tags" Target="../tags/tag116.xml"/><Relationship Id="rId9" Type="http://schemas.openxmlformats.org/officeDocument/2006/relationships/tags" Target="../tags/tag121.xml"/></Relationships>
</file>

<file path=ppt/slides/_rels/slide73.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1.emf"/><Relationship Id="rId1" Type="http://schemas.openxmlformats.org/officeDocument/2006/relationships/slideLayout" Target="../slideLayouts/slideLayout7.xml"/><Relationship Id="rId5" Type="http://schemas.openxmlformats.org/officeDocument/2006/relationships/image" Target="../media/image87.emf"/><Relationship Id="rId4" Type="http://schemas.openxmlformats.org/officeDocument/2006/relationships/image" Target="../media/image86.emf"/></Relationships>
</file>

<file path=ppt/slides/_rels/slide74.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image" Target="../media/image58.tmp"/><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image" Target="../media/image88.emf"/><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image" Target="../media/image81.emf"/><Relationship Id="rId5" Type="http://schemas.openxmlformats.org/officeDocument/2006/relationships/tags" Target="../tags/tag126.xml"/><Relationship Id="rId10" Type="http://schemas.openxmlformats.org/officeDocument/2006/relationships/slideLayout" Target="../slideLayouts/slideLayout7.xml"/><Relationship Id="rId4" Type="http://schemas.openxmlformats.org/officeDocument/2006/relationships/tags" Target="../tags/tag125.xml"/><Relationship Id="rId9" Type="http://schemas.openxmlformats.org/officeDocument/2006/relationships/tags" Target="../tags/tag130.xml"/></Relationships>
</file>

<file path=ppt/slides/_rels/slide75.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1.emf"/><Relationship Id="rId1" Type="http://schemas.openxmlformats.org/officeDocument/2006/relationships/slideLayout" Target="../slideLayouts/slideLayout7.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emf"/></Relationships>
</file>

<file path=ppt/slides/_rels/slide76.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image" Target="../media/image93.emf"/><Relationship Id="rId3" Type="http://schemas.openxmlformats.org/officeDocument/2006/relationships/tags" Target="../tags/tag133.xml"/><Relationship Id="rId7" Type="http://schemas.openxmlformats.org/officeDocument/2006/relationships/tags" Target="../tags/tag137.xml"/><Relationship Id="rId12" Type="http://schemas.openxmlformats.org/officeDocument/2006/relationships/image" Target="../media/image92.emf"/><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image" Target="../media/image81.emf"/><Relationship Id="rId5" Type="http://schemas.openxmlformats.org/officeDocument/2006/relationships/tags" Target="../tags/tag135.xml"/><Relationship Id="rId15" Type="http://schemas.openxmlformats.org/officeDocument/2006/relationships/image" Target="../media/image58.tmp"/><Relationship Id="rId10" Type="http://schemas.openxmlformats.org/officeDocument/2006/relationships/slideLayout" Target="../slideLayouts/slideLayout7.xml"/><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image" Target="../media/image94.emf"/></Relationships>
</file>

<file path=ppt/slides/_rels/slide77.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emf"/><Relationship Id="rId7" Type="http://schemas.openxmlformats.org/officeDocument/2006/relationships/image" Target="../media/image96.emf"/><Relationship Id="rId2" Type="http://schemas.openxmlformats.org/officeDocument/2006/relationships/image" Target="../media/image81.emf"/><Relationship Id="rId1" Type="http://schemas.openxmlformats.org/officeDocument/2006/relationships/slideLayout" Target="../slideLayouts/slideLayout7.xml"/><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s>
</file>

<file path=ppt/slides/_rels/slide78.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92.emf"/><Relationship Id="rId7" Type="http://schemas.openxmlformats.org/officeDocument/2006/relationships/image" Target="../media/image96.emf"/><Relationship Id="rId2" Type="http://schemas.openxmlformats.org/officeDocument/2006/relationships/image" Target="../media/image81.emf"/><Relationship Id="rId1" Type="http://schemas.openxmlformats.org/officeDocument/2006/relationships/slideLayout" Target="../slideLayouts/slideLayout7.xml"/><Relationship Id="rId6" Type="http://schemas.openxmlformats.org/officeDocument/2006/relationships/image" Target="../media/image95.emf"/><Relationship Id="rId11" Type="http://schemas.openxmlformats.org/officeDocument/2006/relationships/image" Target="../media/image101.png"/><Relationship Id="rId5" Type="http://schemas.openxmlformats.org/officeDocument/2006/relationships/image" Target="../media/image94.emf"/><Relationship Id="rId10" Type="http://schemas.openxmlformats.org/officeDocument/2006/relationships/image" Target="../media/image100.png"/><Relationship Id="rId4" Type="http://schemas.openxmlformats.org/officeDocument/2006/relationships/image" Target="../media/image93.emf"/><Relationship Id="rId9" Type="http://schemas.openxmlformats.org/officeDocument/2006/relationships/image" Target="../media/image99.emf"/></Relationships>
</file>

<file path=ppt/slides/_rels/slide79.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2.emf"/><Relationship Id="rId7" Type="http://schemas.openxmlformats.org/officeDocument/2006/relationships/image" Target="../media/image101.png"/><Relationship Id="rId2" Type="http://schemas.openxmlformats.org/officeDocument/2006/relationships/image" Target="../media/image81.emf"/><Relationship Id="rId1" Type="http://schemas.openxmlformats.org/officeDocument/2006/relationships/slideLayout" Target="../slideLayouts/slideLayout7.xml"/><Relationship Id="rId6" Type="http://schemas.openxmlformats.org/officeDocument/2006/relationships/image" Target="../media/image100.png"/><Relationship Id="rId11" Type="http://schemas.openxmlformats.org/officeDocument/2006/relationships/image" Target="../media/image103.emf"/><Relationship Id="rId5" Type="http://schemas.openxmlformats.org/officeDocument/2006/relationships/image" Target="../media/image94.emf"/><Relationship Id="rId10" Type="http://schemas.openxmlformats.org/officeDocument/2006/relationships/image" Target="../media/image96.emf"/><Relationship Id="rId4" Type="http://schemas.openxmlformats.org/officeDocument/2006/relationships/image" Target="../media/image93.emf"/><Relationship Id="rId9" Type="http://schemas.openxmlformats.org/officeDocument/2006/relationships/image" Target="../media/image9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image" Target="../media/image92.emf"/><Relationship Id="rId7" Type="http://schemas.openxmlformats.org/officeDocument/2006/relationships/image" Target="../media/image105.emf"/><Relationship Id="rId2" Type="http://schemas.openxmlformats.org/officeDocument/2006/relationships/image" Target="../media/image81.emf"/><Relationship Id="rId1" Type="http://schemas.openxmlformats.org/officeDocument/2006/relationships/slideLayout" Target="../slideLayouts/slideLayout7.xml"/><Relationship Id="rId6" Type="http://schemas.openxmlformats.org/officeDocument/2006/relationships/image" Target="../media/image104.emf"/><Relationship Id="rId11" Type="http://schemas.openxmlformats.org/officeDocument/2006/relationships/image" Target="../media/image109.emf"/><Relationship Id="rId5" Type="http://schemas.openxmlformats.org/officeDocument/2006/relationships/image" Target="../media/image94.emf"/><Relationship Id="rId10" Type="http://schemas.openxmlformats.org/officeDocument/2006/relationships/image" Target="../media/image108.emf"/><Relationship Id="rId4" Type="http://schemas.openxmlformats.org/officeDocument/2006/relationships/image" Target="../media/image93.emf"/><Relationship Id="rId9" Type="http://schemas.openxmlformats.org/officeDocument/2006/relationships/image" Target="../media/image107.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image" Target="../media/image58.tmp"/><Relationship Id="rId3" Type="http://schemas.openxmlformats.org/officeDocument/2006/relationships/tags" Target="../tags/tag142.xml"/><Relationship Id="rId7" Type="http://schemas.openxmlformats.org/officeDocument/2006/relationships/tags" Target="../tags/tag146.xml"/><Relationship Id="rId12" Type="http://schemas.openxmlformats.org/officeDocument/2006/relationships/image" Target="../media/image111.emf"/><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image" Target="../media/image110.emf"/><Relationship Id="rId5" Type="http://schemas.openxmlformats.org/officeDocument/2006/relationships/tags" Target="../tags/tag144.xml"/><Relationship Id="rId10" Type="http://schemas.openxmlformats.org/officeDocument/2006/relationships/slideLayout" Target="../slideLayouts/slideLayout7.xml"/><Relationship Id="rId4" Type="http://schemas.openxmlformats.org/officeDocument/2006/relationships/tags" Target="../tags/tag143.xml"/><Relationship Id="rId9" Type="http://schemas.openxmlformats.org/officeDocument/2006/relationships/tags" Target="../tags/tag148.xml"/></Relationships>
</file>

<file path=ppt/slides/_rels/slide83.xml.rels><?xml version="1.0" encoding="UTF-8" standalone="yes"?>
<Relationships xmlns="http://schemas.openxmlformats.org/package/2006/relationships"><Relationship Id="rId3" Type="http://schemas.openxmlformats.org/officeDocument/2006/relationships/image" Target="../media/image111.emf"/><Relationship Id="rId7" Type="http://schemas.openxmlformats.org/officeDocument/2006/relationships/image" Target="../media/image115.emf"/><Relationship Id="rId2" Type="http://schemas.openxmlformats.org/officeDocument/2006/relationships/image" Target="../media/image110.emf"/><Relationship Id="rId1" Type="http://schemas.openxmlformats.org/officeDocument/2006/relationships/slideLayout" Target="../slideLayouts/slideLayout7.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s>
</file>

<file path=ppt/slides/_rels/slide84.xml.rels><?xml version="1.0" encoding="UTF-8" standalone="yes"?>
<Relationships xmlns="http://schemas.openxmlformats.org/package/2006/relationships"><Relationship Id="rId8" Type="http://schemas.openxmlformats.org/officeDocument/2006/relationships/tags" Target="../tags/tag156.xml"/><Relationship Id="rId13" Type="http://schemas.openxmlformats.org/officeDocument/2006/relationships/image" Target="../media/image58.tmp"/><Relationship Id="rId3" Type="http://schemas.openxmlformats.org/officeDocument/2006/relationships/tags" Target="../tags/tag151.xml"/><Relationship Id="rId7" Type="http://schemas.openxmlformats.org/officeDocument/2006/relationships/tags" Target="../tags/tag155.xml"/><Relationship Id="rId12" Type="http://schemas.openxmlformats.org/officeDocument/2006/relationships/image" Target="../media/image116.emf"/><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image" Target="../media/image111.emf"/><Relationship Id="rId5" Type="http://schemas.openxmlformats.org/officeDocument/2006/relationships/tags" Target="../tags/tag153.xml"/><Relationship Id="rId10" Type="http://schemas.openxmlformats.org/officeDocument/2006/relationships/slideLayout" Target="../slideLayouts/slideLayout7.xml"/><Relationship Id="rId4" Type="http://schemas.openxmlformats.org/officeDocument/2006/relationships/tags" Target="../tags/tag152.xml"/><Relationship Id="rId9" Type="http://schemas.openxmlformats.org/officeDocument/2006/relationships/tags" Target="../tags/tag157.xml"/></Relationships>
</file>

<file path=ppt/slides/_rels/slide85.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1.emf"/><Relationship Id="rId1" Type="http://schemas.openxmlformats.org/officeDocument/2006/relationships/slideLayout" Target="../slideLayouts/slideLayout7.xml"/><Relationship Id="rId5" Type="http://schemas.openxmlformats.org/officeDocument/2006/relationships/image" Target="../media/image118.emf"/><Relationship Id="rId4" Type="http://schemas.openxmlformats.org/officeDocument/2006/relationships/image" Target="../media/image117.emf"/></Relationships>
</file>

<file path=ppt/slides/_rels/slide86.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image" Target="../media/image58.tmp"/><Relationship Id="rId3" Type="http://schemas.openxmlformats.org/officeDocument/2006/relationships/tags" Target="../tags/tag160.xml"/><Relationship Id="rId7" Type="http://schemas.openxmlformats.org/officeDocument/2006/relationships/tags" Target="../tags/tag164.xml"/><Relationship Id="rId12" Type="http://schemas.openxmlformats.org/officeDocument/2006/relationships/image" Target="../media/image119.emf"/><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image" Target="../media/image111.emf"/><Relationship Id="rId5" Type="http://schemas.openxmlformats.org/officeDocument/2006/relationships/tags" Target="../tags/tag162.xml"/><Relationship Id="rId10" Type="http://schemas.openxmlformats.org/officeDocument/2006/relationships/slideLayout" Target="../slideLayouts/slideLayout7.xml"/><Relationship Id="rId4" Type="http://schemas.openxmlformats.org/officeDocument/2006/relationships/tags" Target="../tags/tag161.xml"/><Relationship Id="rId9" Type="http://schemas.openxmlformats.org/officeDocument/2006/relationships/tags" Target="../tags/tag166.xml"/></Relationships>
</file>

<file path=ppt/slides/_rels/slide87.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1.emf"/><Relationship Id="rId1" Type="http://schemas.openxmlformats.org/officeDocument/2006/relationships/slideLayout" Target="../slideLayouts/slideLayout7.xml"/><Relationship Id="rId4" Type="http://schemas.openxmlformats.org/officeDocument/2006/relationships/image" Target="../media/image120.emf"/></Relationships>
</file>

<file path=ppt/slides/_rels/slide88.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image" Target="../media/image58.tmp"/><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image" Target="../media/image121.emf"/><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image" Target="../media/image111.emf"/><Relationship Id="rId5" Type="http://schemas.openxmlformats.org/officeDocument/2006/relationships/tags" Target="../tags/tag171.xml"/><Relationship Id="rId10" Type="http://schemas.openxmlformats.org/officeDocument/2006/relationships/slideLayout" Target="../slideLayouts/slideLayout7.xml"/><Relationship Id="rId4" Type="http://schemas.openxmlformats.org/officeDocument/2006/relationships/tags" Target="../tags/tag170.xml"/><Relationship Id="rId9" Type="http://schemas.openxmlformats.org/officeDocument/2006/relationships/tags" Target="../tags/tag175.xml"/></Relationships>
</file>

<file path=ppt/slides/_rels/slide89.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11.emf"/><Relationship Id="rId1" Type="http://schemas.openxmlformats.org/officeDocument/2006/relationships/slideLayout" Target="../slideLayouts/slideLayout7.xml"/><Relationship Id="rId4" Type="http://schemas.openxmlformats.org/officeDocument/2006/relationships/image" Target="../media/image12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image" Target="../media/image58.tmp"/><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image" Target="../media/image123.emf"/><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image" Target="../media/image111.emf"/><Relationship Id="rId5" Type="http://schemas.openxmlformats.org/officeDocument/2006/relationships/tags" Target="../tags/tag180.xml"/><Relationship Id="rId10" Type="http://schemas.openxmlformats.org/officeDocument/2006/relationships/slideLayout" Target="../slideLayouts/slideLayout7.xml"/><Relationship Id="rId4" Type="http://schemas.openxmlformats.org/officeDocument/2006/relationships/tags" Target="../tags/tag179.xml"/><Relationship Id="rId9" Type="http://schemas.openxmlformats.org/officeDocument/2006/relationships/tags" Target="../tags/tag184.xml"/></Relationships>
</file>

<file path=ppt/slides/_rels/slide91.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11.emf"/><Relationship Id="rId1" Type="http://schemas.openxmlformats.org/officeDocument/2006/relationships/slideLayout" Target="../slideLayouts/slideLayout7.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slides/_rels/slide92.xml.rels><?xml version="1.0" encoding="UTF-8" standalone="yes"?>
<Relationships xmlns="http://schemas.openxmlformats.org/package/2006/relationships"><Relationship Id="rId8" Type="http://schemas.openxmlformats.org/officeDocument/2006/relationships/tags" Target="../tags/tag192.xml"/><Relationship Id="rId13" Type="http://schemas.openxmlformats.org/officeDocument/2006/relationships/image" Target="../media/image58.tmp"/><Relationship Id="rId3" Type="http://schemas.openxmlformats.org/officeDocument/2006/relationships/tags" Target="../tags/tag187.xml"/><Relationship Id="rId7" Type="http://schemas.openxmlformats.org/officeDocument/2006/relationships/tags" Target="../tags/tag191.xml"/><Relationship Id="rId12" Type="http://schemas.openxmlformats.org/officeDocument/2006/relationships/image" Target="../media/image127.emf"/><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image" Target="../media/image111.emf"/><Relationship Id="rId5" Type="http://schemas.openxmlformats.org/officeDocument/2006/relationships/tags" Target="../tags/tag189.xml"/><Relationship Id="rId10" Type="http://schemas.openxmlformats.org/officeDocument/2006/relationships/slideLayout" Target="../slideLayouts/slideLayout7.xml"/><Relationship Id="rId4" Type="http://schemas.openxmlformats.org/officeDocument/2006/relationships/tags" Target="../tags/tag188.xml"/><Relationship Id="rId9" Type="http://schemas.openxmlformats.org/officeDocument/2006/relationships/tags" Target="../tags/tag193.xml"/></Relationships>
</file>

<file path=ppt/slides/_rels/slide93.xml.rels><?xml version="1.0" encoding="UTF-8" standalone="yes"?>
<Relationships xmlns="http://schemas.openxmlformats.org/package/2006/relationships"><Relationship Id="rId8" Type="http://schemas.openxmlformats.org/officeDocument/2006/relationships/image" Target="../media/image132.emf"/><Relationship Id="rId3" Type="http://schemas.openxmlformats.org/officeDocument/2006/relationships/image" Target="../media/image127.emf"/><Relationship Id="rId7" Type="http://schemas.openxmlformats.org/officeDocument/2006/relationships/image" Target="../media/image131.emf"/><Relationship Id="rId2" Type="http://schemas.openxmlformats.org/officeDocument/2006/relationships/image" Target="../media/image111.emf"/><Relationship Id="rId1" Type="http://schemas.openxmlformats.org/officeDocument/2006/relationships/slideLayout" Target="../slideLayouts/slideLayout7.xml"/><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s>
</file>

<file path=ppt/slides/_rels/slide94.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11.emf"/><Relationship Id="rId1" Type="http://schemas.openxmlformats.org/officeDocument/2006/relationships/slideLayout" Target="../slideLayouts/slideLayout7.xml"/><Relationship Id="rId4" Type="http://schemas.openxmlformats.org/officeDocument/2006/relationships/image" Target="../media/image133.emf"/></Relationships>
</file>

<file path=ppt/slides/_rels/slide95.xml.rels><?xml version="1.0" encoding="UTF-8" standalone="yes"?>
<Relationships xmlns="http://schemas.openxmlformats.org/package/2006/relationships"><Relationship Id="rId8" Type="http://schemas.openxmlformats.org/officeDocument/2006/relationships/image" Target="../media/image138.emf"/><Relationship Id="rId3" Type="http://schemas.openxmlformats.org/officeDocument/2006/relationships/image" Target="../media/image127.emf"/><Relationship Id="rId7" Type="http://schemas.openxmlformats.org/officeDocument/2006/relationships/image" Target="../media/image137.emf"/><Relationship Id="rId2" Type="http://schemas.openxmlformats.org/officeDocument/2006/relationships/image" Target="../media/image111.emf"/><Relationship Id="rId1" Type="http://schemas.openxmlformats.org/officeDocument/2006/relationships/slideLayout" Target="../slideLayouts/slideLayout7.xml"/><Relationship Id="rId6" Type="http://schemas.openxmlformats.org/officeDocument/2006/relationships/image" Target="../media/image136.emf"/><Relationship Id="rId5" Type="http://schemas.openxmlformats.org/officeDocument/2006/relationships/image" Target="../media/image135.emf"/><Relationship Id="rId4" Type="http://schemas.openxmlformats.org/officeDocument/2006/relationships/image" Target="../media/image134.emf"/><Relationship Id="rId9" Type="http://schemas.openxmlformats.org/officeDocument/2006/relationships/image" Target="../media/image139.emf"/></Relationships>
</file>

<file path=ppt/slides/_rels/slide96.xml.rels><?xml version="1.0" encoding="UTF-8" standalone="yes"?>
<Relationships xmlns="http://schemas.openxmlformats.org/package/2006/relationships"><Relationship Id="rId8" Type="http://schemas.openxmlformats.org/officeDocument/2006/relationships/image" Target="../media/image143.emf"/><Relationship Id="rId3" Type="http://schemas.openxmlformats.org/officeDocument/2006/relationships/image" Target="../media/image127.emf"/><Relationship Id="rId7" Type="http://schemas.openxmlformats.org/officeDocument/2006/relationships/image" Target="../media/image142.emf"/><Relationship Id="rId2" Type="http://schemas.openxmlformats.org/officeDocument/2006/relationships/image" Target="../media/image111.emf"/><Relationship Id="rId1" Type="http://schemas.openxmlformats.org/officeDocument/2006/relationships/slideLayout" Target="../slideLayouts/slideLayout7.xml"/><Relationship Id="rId6" Type="http://schemas.openxmlformats.org/officeDocument/2006/relationships/image" Target="../media/image141.emf"/><Relationship Id="rId5" Type="http://schemas.openxmlformats.org/officeDocument/2006/relationships/image" Target="../media/image140.emf"/><Relationship Id="rId4" Type="http://schemas.openxmlformats.org/officeDocument/2006/relationships/image" Target="../media/image139.emf"/><Relationship Id="rId9" Type="http://schemas.openxmlformats.org/officeDocument/2006/relationships/image" Target="../media/image144.emf"/></Relationships>
</file>

<file path=ppt/slides/_rels/slide97.xml.rels><?xml version="1.0" encoding="UTF-8" standalone="yes"?>
<Relationships xmlns="http://schemas.openxmlformats.org/package/2006/relationships"><Relationship Id="rId8" Type="http://schemas.openxmlformats.org/officeDocument/2006/relationships/tags" Target="../tags/tag201.xml"/><Relationship Id="rId13" Type="http://schemas.openxmlformats.org/officeDocument/2006/relationships/image" Target="../media/image58.tmp"/><Relationship Id="rId3" Type="http://schemas.openxmlformats.org/officeDocument/2006/relationships/tags" Target="../tags/tag196.xml"/><Relationship Id="rId7" Type="http://schemas.openxmlformats.org/officeDocument/2006/relationships/tags" Target="../tags/tag200.xml"/><Relationship Id="rId12" Type="http://schemas.openxmlformats.org/officeDocument/2006/relationships/image" Target="../media/image145.emf"/><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image" Target="../media/image111.emf"/><Relationship Id="rId5" Type="http://schemas.openxmlformats.org/officeDocument/2006/relationships/tags" Target="../tags/tag198.xml"/><Relationship Id="rId10" Type="http://schemas.openxmlformats.org/officeDocument/2006/relationships/slideLayout" Target="../slideLayouts/slideLayout7.xml"/><Relationship Id="rId4" Type="http://schemas.openxmlformats.org/officeDocument/2006/relationships/tags" Target="../tags/tag197.xml"/><Relationship Id="rId9" Type="http://schemas.openxmlformats.org/officeDocument/2006/relationships/tags" Target="../tags/tag202.xml"/></Relationships>
</file>

<file path=ppt/slides/_rels/slide98.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11.emf"/><Relationship Id="rId1" Type="http://schemas.openxmlformats.org/officeDocument/2006/relationships/slideLayout" Target="../slideLayouts/slideLayout7.xml"/><Relationship Id="rId4" Type="http://schemas.openxmlformats.org/officeDocument/2006/relationships/image" Target="../media/image146.emf"/></Relationships>
</file>

<file path=ppt/slides/_rels/slide99.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image" Target="../media/image58.tmp"/><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image" Target="../media/image147.emf"/><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image" Target="../media/image111.emf"/><Relationship Id="rId5" Type="http://schemas.openxmlformats.org/officeDocument/2006/relationships/tags" Target="../tags/tag207.xml"/><Relationship Id="rId10" Type="http://schemas.openxmlformats.org/officeDocument/2006/relationships/slideLayout" Target="../slideLayouts/slideLayout7.xml"/><Relationship Id="rId4" Type="http://schemas.openxmlformats.org/officeDocument/2006/relationships/tags" Target="../tags/tag206.xml"/><Relationship Id="rId9" Type="http://schemas.openxmlformats.org/officeDocument/2006/relationships/tags" Target="../tags/tag2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15950" y="2304415"/>
            <a:ext cx="7772400" cy="1470025"/>
          </a:xfrm>
          <a:ln>
            <a:miter lim="800000"/>
          </a:ln>
        </p:spPr>
        <p:txBody>
          <a:bodyPr vert="horz" wrap="square" lIns="91440" tIns="45720" rIns="91440" bIns="45720" numCol="1" rtlCol="0" anchor="ctr" anchorCtr="0" compatLnSpc="1">
            <a:no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4400" b="1" i="0" u="none" strike="noStrike" kern="1200" cap="none" spc="0" normalizeH="0" baseline="0" noProof="0" dirty="0" err="1">
                <a:ln>
                  <a:noFill/>
                </a:ln>
                <a:solidFill>
                  <a:srgbClr val="2C2C2C"/>
                </a:solidFill>
                <a:effectLst>
                  <a:outerShdw blurRad="38100" dist="38100" dir="2700000" algn="tl">
                    <a:srgbClr val="000000">
                      <a:alpha val="43137"/>
                    </a:srgbClr>
                  </a:outerShdw>
                </a:effectLst>
                <a:uLnTx/>
                <a:uFillTx/>
                <a:latin typeface="+mj-ea"/>
                <a:cs typeface="+mj-cs"/>
              </a:rPr>
              <a:t>课程</a:t>
            </a:r>
            <a:r>
              <a:rPr kumimoji="0" lang="zh-CN" altLang="en-US" sz="4400" b="1" i="0" u="none" strike="noStrike" kern="1200" cap="none" spc="0" normalizeH="0" baseline="0" noProof="0" dirty="0">
                <a:ln>
                  <a:noFill/>
                </a:ln>
                <a:solidFill>
                  <a:srgbClr val="2C2C2C"/>
                </a:solidFill>
                <a:effectLst>
                  <a:outerShdw blurRad="38100" dist="38100" dir="2700000" algn="tl">
                    <a:srgbClr val="000000">
                      <a:alpha val="43137"/>
                    </a:srgbClr>
                  </a:outerShdw>
                </a:effectLst>
                <a:uLnTx/>
                <a:uFillTx/>
                <a:latin typeface="+mj-ea"/>
                <a:cs typeface="+mj-cs"/>
              </a:rPr>
              <a:t>总结</a:t>
            </a:r>
            <a:endParaRPr kumimoji="0" lang="en-US" altLang="zh-CN" sz="4400" b="1" i="0" u="none" strike="noStrike" kern="1200" cap="none" spc="0" normalizeH="0" baseline="0" noProof="0" dirty="0">
              <a:ln>
                <a:noFill/>
              </a:ln>
              <a:solidFill>
                <a:srgbClr val="2C2C2C"/>
              </a:solidFill>
              <a:effectLst>
                <a:outerShdw blurRad="38100" dist="38100" dir="2700000" algn="tl">
                  <a:srgbClr val="000000">
                    <a:alpha val="43137"/>
                  </a:srgbClr>
                </a:outerShdw>
              </a:effectLst>
              <a:uLnTx/>
              <a:uFillTx/>
              <a:latin typeface="+mj-ea"/>
              <a:cs typeface="+mj-cs"/>
            </a:endParaRPr>
          </a:p>
        </p:txBody>
      </p:sp>
      <p:sp>
        <p:nvSpPr>
          <p:cNvPr id="8" name="圆角矩形 7"/>
          <p:cNvSpPr/>
          <p:nvPr/>
        </p:nvSpPr>
        <p:spPr>
          <a:xfrm>
            <a:off x="809624" y="974725"/>
            <a:ext cx="7473952" cy="1158875"/>
          </a:xfrm>
          <a:prstGeom prst="roundRect">
            <a:avLst>
              <a:gd name="adj" fmla="val 9948"/>
            </a:avLst>
          </a:prstGeom>
          <a:noFill/>
          <a:ln w="25400">
            <a:solidFill>
              <a:srgbClr val="F69418"/>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3200" b="1" dirty="0" err="1">
                <a:solidFill>
                  <a:srgbClr val="F69418"/>
                </a:solidFill>
                <a:latin typeface="Times New Roman" panose="02020603050405020304" pitchFamily="18" charset="0"/>
                <a:ea typeface="黑体" panose="02010609060101010101" pitchFamily="49" charset="-122"/>
                <a:cs typeface="Times New Roman" panose="02020603050405020304" pitchFamily="18" charset="0"/>
              </a:rPr>
              <a:t>形式语言与自动机</a:t>
            </a:r>
            <a:endParaRPr lang="en-US" altLang="zh-CN" sz="3200" b="1" dirty="0">
              <a:solidFill>
                <a:srgbClr val="F69418"/>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3200" b="1" dirty="0">
                <a:solidFill>
                  <a:srgbClr val="F69418"/>
                </a:solidFill>
                <a:latin typeface="Times New Roman" panose="02020603050405020304" pitchFamily="18" charset="0"/>
                <a:ea typeface="黑体" panose="02010609060101010101" pitchFamily="49" charset="-122"/>
                <a:cs typeface="Times New Roman" panose="02020603050405020304" pitchFamily="18" charset="0"/>
              </a:rPr>
              <a:t>Formal Languages and Automata Theory</a:t>
            </a:r>
          </a:p>
        </p:txBody>
      </p:sp>
      <p:grpSp>
        <p:nvGrpSpPr>
          <p:cNvPr id="5126" name="组合 9"/>
          <p:cNvGrpSpPr/>
          <p:nvPr/>
        </p:nvGrpSpPr>
        <p:grpSpPr>
          <a:xfrm>
            <a:off x="0" y="5030788"/>
            <a:ext cx="8699500" cy="1117600"/>
            <a:chOff x="0" y="5030681"/>
            <a:chExt cx="8700121" cy="1116947"/>
          </a:xfrm>
        </p:grpSpPr>
        <p:sp>
          <p:nvSpPr>
            <p:cNvPr id="11" name="矩形 10"/>
            <p:cNvSpPr/>
            <p:nvPr/>
          </p:nvSpPr>
          <p:spPr>
            <a:xfrm>
              <a:off x="0" y="5030681"/>
              <a:ext cx="8700121" cy="1116947"/>
            </a:xfrm>
            <a:prstGeom prst="rect">
              <a:avLst/>
            </a:prstGeom>
            <a:gradFill>
              <a:gsLst>
                <a:gs pos="0">
                  <a:schemeClr val="bg1">
                    <a:lumMod val="50000"/>
                  </a:schemeClr>
                </a:gs>
                <a:gs pos="99000">
                  <a:schemeClr val="bg1">
                    <a:lumMod val="75000"/>
                  </a:schemeClr>
                </a:gs>
              </a:gsLst>
              <a:path path="circle">
                <a:fillToRect l="100000" t="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2" name="TextBox 11"/>
            <p:cNvSpPr txBox="1"/>
            <p:nvPr/>
          </p:nvSpPr>
          <p:spPr>
            <a:xfrm>
              <a:off x="6647337" y="5345000"/>
              <a:ext cx="2040083" cy="461395"/>
            </a:xfrm>
            <a:prstGeom prst="rect">
              <a:avLst/>
            </a:prstGeom>
            <a:noFill/>
          </p:spPr>
          <p:txBody>
            <a:bodyPr>
              <a:spAutoFit/>
            </a:bodyPr>
            <a:lstStyle/>
            <a:p>
              <a:pPr marR="0" algn="ctr" defTabSz="914400">
                <a:buClrTx/>
                <a:buSzTx/>
                <a:buFontTx/>
                <a:defRPr/>
              </a:pPr>
              <a:r>
                <a:rPr kumimoji="0" lang="zh-CN" altLang="en-US" sz="2400" b="1" kern="1200" cap="none" spc="600" normalizeH="0" baseline="0" noProof="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汤步洲</a:t>
              </a:r>
              <a:r>
                <a:rPr kumimoji="0" lang="en-US" altLang="zh-CN" sz="2400" b="1" kern="1200" cap="none" spc="600" normalizeH="0" baseline="0" noProof="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kumimoji="0" lang="zh-CN" altLang="en-US" sz="2400" b="1" kern="1200" cap="none" spc="600" normalizeH="0" baseline="0" noProof="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3" name="组合 12"/>
            <p:cNvGrpSpPr/>
            <p:nvPr/>
          </p:nvGrpSpPr>
          <p:grpSpPr>
            <a:xfrm rot="10800000">
              <a:off x="149602" y="5139274"/>
              <a:ext cx="3166930" cy="810003"/>
              <a:chOff x="2077999" y="5178439"/>
              <a:chExt cx="2948941" cy="683692"/>
            </a:xfrm>
            <a:solidFill>
              <a:schemeClr val="bg1"/>
            </a:solidFill>
          </p:grpSpPr>
          <p:sp>
            <p:nvSpPr>
              <p:cNvPr id="14" name="矩形 13"/>
              <p:cNvSpPr/>
              <p:nvPr/>
            </p:nvSpPr>
            <p:spPr>
              <a:xfrm>
                <a:off x="4662430" y="5178441"/>
                <a:ext cx="364510" cy="683690"/>
              </a:xfrm>
              <a:prstGeom prst="rect">
                <a:avLst/>
              </a:prstGeom>
              <a:solidFill>
                <a:srgbClr val="78A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25"/>
              <p:cNvSpPr/>
              <p:nvPr/>
            </p:nvSpPr>
            <p:spPr>
              <a:xfrm>
                <a:off x="2077999" y="5178439"/>
                <a:ext cx="2520000" cy="683178"/>
              </a:xfrm>
              <a:custGeom>
                <a:avLst/>
                <a:gdLst/>
                <a:ahLst/>
                <a:cxnLst/>
                <a:rect l="l" t="t" r="r" b="b"/>
                <a:pathLst>
                  <a:path w="3995780" h="1199745">
                    <a:moveTo>
                      <a:pt x="3696727" y="760691"/>
                    </a:moveTo>
                    <a:lnTo>
                      <a:pt x="1033246" y="760691"/>
                    </a:lnTo>
                    <a:lnTo>
                      <a:pt x="1029703" y="940654"/>
                    </a:lnTo>
                    <a:lnTo>
                      <a:pt x="3696727" y="940654"/>
                    </a:lnTo>
                    <a:close/>
                    <a:moveTo>
                      <a:pt x="3700429" y="298400"/>
                    </a:moveTo>
                    <a:lnTo>
                      <a:pt x="1042348" y="298400"/>
                    </a:lnTo>
                    <a:lnTo>
                      <a:pt x="1038805" y="478363"/>
                    </a:lnTo>
                    <a:lnTo>
                      <a:pt x="3700429" y="478363"/>
                    </a:lnTo>
                    <a:close/>
                    <a:moveTo>
                      <a:pt x="3995780" y="2065"/>
                    </a:moveTo>
                    <a:lnTo>
                      <a:pt x="3995780" y="1198688"/>
                    </a:lnTo>
                    <a:lnTo>
                      <a:pt x="1024623" y="1198688"/>
                    </a:lnTo>
                    <a:lnTo>
                      <a:pt x="1024602" y="1199745"/>
                    </a:lnTo>
                    <a:lnTo>
                      <a:pt x="1022842" y="1198688"/>
                    </a:lnTo>
                    <a:lnTo>
                      <a:pt x="1014564" y="1198688"/>
                    </a:lnTo>
                    <a:lnTo>
                      <a:pt x="1014564" y="1193714"/>
                    </a:lnTo>
                    <a:lnTo>
                      <a:pt x="0" y="584102"/>
                    </a:lnTo>
                    <a:lnTo>
                      <a:pt x="1014564" y="18756"/>
                    </a:lnTo>
                    <a:lnTo>
                      <a:pt x="1014564" y="2065"/>
                    </a:lnTo>
                    <a:lnTo>
                      <a:pt x="1044517" y="2065"/>
                    </a:lnTo>
                    <a:lnTo>
                      <a:pt x="1048224" y="0"/>
                    </a:lnTo>
                    <a:lnTo>
                      <a:pt x="1048183" y="2065"/>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sp>
        <p:nvSpPr>
          <p:cNvPr id="3" name="文本框 2"/>
          <p:cNvSpPr txBox="1"/>
          <p:nvPr/>
        </p:nvSpPr>
        <p:spPr>
          <a:xfrm>
            <a:off x="3276600" y="3774440"/>
            <a:ext cx="2540000" cy="645160"/>
          </a:xfrm>
          <a:prstGeom prst="rect">
            <a:avLst/>
          </a:prstGeom>
          <a:noFill/>
        </p:spPr>
        <p:txBody>
          <a:bodyPr wrap="square" rtlCol="0" anchor="t">
            <a:spAutoFit/>
          </a:bodyPr>
          <a:lstStyle/>
          <a:p>
            <a:pPr eaLnBrk="1" hangingPunct="1"/>
            <a:r>
              <a:rPr lang="zh-CN" altLang="en-US" dirty="0">
                <a:latin typeface="楷体" panose="02010609060101010101" pitchFamily="49" charset="-122"/>
                <a:ea typeface="楷体" panose="02010609060101010101" pitchFamily="49" charset="-122"/>
                <a:sym typeface="+mn-ea"/>
              </a:rPr>
              <a:t>计算机科学与技术学院</a:t>
            </a:r>
            <a:endParaRPr lang="en-US" altLang="zh-CN" dirty="0">
              <a:latin typeface="楷体" panose="02010609060101010101" pitchFamily="49" charset="-122"/>
              <a:ea typeface="楷体" panose="02010609060101010101" pitchFamily="49" charset="-122"/>
            </a:endParaRPr>
          </a:p>
          <a:p>
            <a:pPr eaLnBrk="1" hangingPunct="1"/>
            <a:r>
              <a:rPr lang="zh-CN" altLang="en-US" dirty="0">
                <a:latin typeface="楷体" panose="02010609060101010101" pitchFamily="49" charset="-122"/>
                <a:ea typeface="楷体" panose="02010609060101010101" pitchFamily="49" charset="-122"/>
                <a:sym typeface="+mn-ea"/>
              </a:rPr>
              <a:t>哈尔滨工业大学（深圳）</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662E1F6-9BD6-474C-A82E-E07C3DB67AAE}" type="slidenum">
              <a:rPr lang="en-AU" smtClean="0"/>
              <a:t>10</a:t>
            </a:fld>
            <a:endParaRPr lang="en-AU"/>
          </a:p>
        </p:txBody>
      </p:sp>
      <p:sp>
        <p:nvSpPr>
          <p:cNvPr id="7" name="Title 1"/>
          <p:cNvSpPr>
            <a:spLocks noGrp="1"/>
          </p:cNvSpPr>
          <p:nvPr>
            <p:ph type="title"/>
          </p:nvPr>
        </p:nvSpPr>
        <p:spPr>
          <a:xfrm>
            <a:off x="457200" y="-107315"/>
            <a:ext cx="8229600" cy="915670"/>
          </a:xfrm>
        </p:spPr>
        <p:txBody>
          <a:bodyPr/>
          <a:lstStyle/>
          <a:p>
            <a:pPr algn="r">
              <a:buClrTx/>
              <a:buSzTx/>
              <a:buFontTx/>
            </a:pPr>
            <a:r>
              <a:rPr lang="zh-CN" altLang="en-US" sz="3600" dirty="0">
                <a:solidFill>
                  <a:schemeClr val="bg1"/>
                </a:solidFill>
                <a:effectLst>
                  <a:outerShdw blurRad="38100" dist="38100" dir="2700000" algn="tl">
                    <a:srgbClr val="000000">
                      <a:alpha val="43137"/>
                    </a:srgbClr>
                  </a:outerShdw>
                </a:effectLst>
              </a:rPr>
              <a:t>形式语言与自动机</a:t>
            </a:r>
            <a:endParaRPr lang="en-US" altLang="zh-CN" sz="3600" dirty="0">
              <a:solidFill>
                <a:schemeClr val="bg1"/>
              </a:solidFill>
              <a:effectLst>
                <a:outerShdw blurRad="38100" dist="38100" dir="2700000" algn="tl">
                  <a:srgbClr val="000000">
                    <a:alpha val="43137"/>
                  </a:srgbClr>
                </a:outerShdw>
              </a:effectLst>
            </a:endParaRPr>
          </a:p>
        </p:txBody>
      </p:sp>
      <p:sp>
        <p:nvSpPr>
          <p:cNvPr id="9" name="文本框 8"/>
          <p:cNvSpPr txBox="1"/>
          <p:nvPr/>
        </p:nvSpPr>
        <p:spPr>
          <a:xfrm>
            <a:off x="332740" y="762000"/>
            <a:ext cx="8582660" cy="4154170"/>
          </a:xfrm>
          <a:prstGeom prst="rect">
            <a:avLst/>
          </a:prstGeom>
          <a:noFill/>
        </p:spPr>
        <p:txBody>
          <a:bodyPr wrap="square">
            <a:spAutoFit/>
          </a:bodyPr>
          <a:lstStyle/>
          <a:p>
            <a:r>
              <a:rPr lang="zh-CN" altLang="en-US" sz="2400" b="1" dirty="0"/>
              <a:t>比较以下三个语言的文法</a:t>
            </a:r>
            <a:endParaRPr lang="en-US" altLang="zh-CN" sz="2400" b="1" dirty="0"/>
          </a:p>
          <a:p>
            <a:r>
              <a:rPr lang="en-US" altLang="zh-CN" sz="2400" b="1" i="1" dirty="0">
                <a:latin typeface="Times New Roman" panose="02020603050405020304" pitchFamily="18" charset="0"/>
                <a:cs typeface="Times New Roman" panose="02020603050405020304" pitchFamily="18" charset="0"/>
              </a:rPr>
              <a:t>L</a:t>
            </a:r>
            <a:r>
              <a:rPr lang="en-US" altLang="zh-CN" sz="2400" b="1" baseline="-25000" dirty="0">
                <a:latin typeface="Times New Roman" panose="02020603050405020304" pitchFamily="18" charset="0"/>
                <a:cs typeface="Times New Roman" panose="02020603050405020304" pitchFamily="18" charset="0"/>
              </a:rPr>
              <a:t>1</a:t>
            </a:r>
            <a:r>
              <a:rPr lang="en-US" altLang="zh-CN" sz="2400" b="1" i="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a</a:t>
            </a:r>
            <a:r>
              <a:rPr lang="en-US" altLang="zh-CN" sz="2400" b="1" i="1" baseline="30000" dirty="0" err="1">
                <a:latin typeface="Times New Roman" panose="02020603050405020304" pitchFamily="18" charset="0"/>
                <a:cs typeface="Times New Roman" panose="02020603050405020304" pitchFamily="18" charset="0"/>
              </a:rPr>
              <a:t>m</a:t>
            </a:r>
            <a:r>
              <a:rPr lang="en-US" altLang="zh-CN" sz="2400" b="1" i="1" dirty="0" err="1">
                <a:latin typeface="Times New Roman" panose="02020603050405020304" pitchFamily="18" charset="0"/>
                <a:cs typeface="Times New Roman" panose="02020603050405020304" pitchFamily="18" charset="0"/>
              </a:rPr>
              <a:t>b</a:t>
            </a:r>
            <a:r>
              <a:rPr lang="en-US" altLang="zh-CN" sz="2400" b="1" i="1" baseline="30000" dirty="0" err="1">
                <a:latin typeface="Times New Roman" panose="02020603050405020304" pitchFamily="18" charset="0"/>
                <a:cs typeface="Times New Roman" panose="02020603050405020304" pitchFamily="18" charset="0"/>
              </a:rPr>
              <a:t>n</a:t>
            </a:r>
            <a:r>
              <a:rPr lang="en-US" altLang="zh-CN" sz="2400" b="1" i="1" dirty="0" err="1">
                <a:latin typeface="Times New Roman" panose="02020603050405020304" pitchFamily="18" charset="0"/>
                <a:cs typeface="Times New Roman" panose="02020603050405020304" pitchFamily="18" charset="0"/>
              </a:rPr>
              <a:t>c</a:t>
            </a:r>
            <a:r>
              <a:rPr lang="en-US" altLang="zh-CN" sz="2400" b="1" i="1" baseline="30000" dirty="0" err="1">
                <a:latin typeface="Times New Roman" panose="02020603050405020304" pitchFamily="18" charset="0"/>
                <a:cs typeface="Times New Roman" panose="02020603050405020304" pitchFamily="18" charset="0"/>
              </a:rPr>
              <a:t>k</a:t>
            </a:r>
            <a:r>
              <a:rPr lang="en-US" altLang="zh-CN" sz="2400" b="1" i="1" dirty="0" err="1">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 n, k≥</a:t>
            </a:r>
            <a:r>
              <a:rPr lang="en-US" altLang="zh-CN" sz="2400" b="1" dirty="0">
                <a:latin typeface="Times New Roman" panose="02020603050405020304" pitchFamily="18" charset="0"/>
                <a:cs typeface="Times New Roman" panose="02020603050405020304" pitchFamily="18" charset="0"/>
              </a:rPr>
              <a:t>1}</a:t>
            </a:r>
            <a:r>
              <a:rPr lang="zh-CN" altLang="en-US" sz="24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dirty="0">
                <a:solidFill>
                  <a:srgbClr val="3333FF"/>
                </a:solidFill>
                <a:latin typeface="Times New Roman" panose="02020603050405020304" pitchFamily="18" charset="0"/>
                <a:cs typeface="Times New Roman" panose="02020603050405020304" pitchFamily="18" charset="0"/>
                <a:sym typeface="+mn-ea"/>
              </a:rPr>
              <a:t>a</a:t>
            </a:r>
            <a:r>
              <a:rPr lang="en-US" altLang="zh-CN" sz="2400" b="1" i="1" baseline="30000" dirty="0">
                <a:solidFill>
                  <a:srgbClr val="3333FF"/>
                </a:solidFill>
                <a:latin typeface="Times New Roman" panose="02020603050405020304" pitchFamily="18" charset="0"/>
                <a:cs typeface="Times New Roman" panose="02020603050405020304" pitchFamily="18" charset="0"/>
                <a:sym typeface="+mn-ea"/>
              </a:rPr>
              <a:t>+</a:t>
            </a:r>
            <a:r>
              <a:rPr lang="en-US" altLang="zh-CN" sz="2400" b="1" i="1" dirty="0">
                <a:solidFill>
                  <a:srgbClr val="3333FF"/>
                </a:solidFill>
                <a:latin typeface="Times New Roman" panose="02020603050405020304" pitchFamily="18" charset="0"/>
                <a:cs typeface="Times New Roman" panose="02020603050405020304" pitchFamily="18" charset="0"/>
                <a:sym typeface="+mn-ea"/>
              </a:rPr>
              <a:t>b</a:t>
            </a:r>
            <a:r>
              <a:rPr lang="en-US" altLang="zh-CN" sz="2400" b="1" i="1" baseline="30000" dirty="0">
                <a:solidFill>
                  <a:srgbClr val="3333FF"/>
                </a:solidFill>
                <a:latin typeface="Times New Roman" panose="02020603050405020304" pitchFamily="18" charset="0"/>
                <a:cs typeface="Times New Roman" panose="02020603050405020304" pitchFamily="18" charset="0"/>
                <a:sym typeface="+mn-ea"/>
              </a:rPr>
              <a:t>+</a:t>
            </a:r>
            <a:r>
              <a:rPr lang="en-US" altLang="zh-CN" sz="2400" b="1" i="1" dirty="0">
                <a:solidFill>
                  <a:srgbClr val="3333FF"/>
                </a:solidFill>
                <a:latin typeface="Times New Roman" panose="02020603050405020304" pitchFamily="18" charset="0"/>
                <a:cs typeface="Times New Roman" panose="02020603050405020304" pitchFamily="18" charset="0"/>
                <a:sym typeface="+mn-ea"/>
              </a:rPr>
              <a:t>c</a:t>
            </a:r>
            <a:r>
              <a:rPr lang="en-US" altLang="zh-CN" sz="2400" b="1" i="1" baseline="30000" dirty="0">
                <a:solidFill>
                  <a:srgbClr val="3333FF"/>
                </a:solidFill>
                <a:latin typeface="Times New Roman" panose="02020603050405020304" pitchFamily="18" charset="0"/>
                <a:cs typeface="Times New Roman" panose="02020603050405020304" pitchFamily="18" charset="0"/>
                <a:sym typeface="+mn-ea"/>
              </a:rPr>
              <a:t>+</a:t>
            </a:r>
            <a:r>
              <a:rPr lang="zh-CN" altLang="en-US" sz="24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endParaRPr lang="en-US" altLang="zh-CN" sz="24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endParaRPr>
          </a:p>
          <a:p>
            <a:r>
              <a:rPr lang="en-US" altLang="zh-CN" sz="2400" b="1" i="1" u="sng"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S</a:t>
            </a:r>
            <a:r>
              <a:rPr lang="en-US" altLang="zh-CN" sz="2400" b="1" u="sng"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u="sng"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aS|aB</a:t>
            </a:r>
            <a:r>
              <a:rPr lang="zh-CN" altLang="en-US" sz="2400" b="1" i="1" u="sng"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u="sng"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B</a:t>
            </a:r>
            <a:r>
              <a:rPr lang="en-US" altLang="zh-CN" sz="2400" b="1" i="1" u="sng"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bB|bC</a:t>
            </a:r>
            <a:r>
              <a:rPr lang="en-US" altLang="zh-CN" sz="2400" b="1" i="1" u="sng"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zh-CN" altLang="en-US" sz="2400" b="1" i="1" u="sng"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zh-CN" sz="2400" b="1" i="1" u="sng"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a:t>
            </a:r>
            <a:r>
              <a:rPr lang="en-US" altLang="zh-CN" sz="2400" b="1" i="1" u="sng"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cC</a:t>
            </a:r>
            <a:r>
              <a:rPr lang="en-US" altLang="zh-CN" sz="2400" b="1" i="1" u="sng"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a:t>
            </a:r>
            <a:endParaRPr lang="en-US" altLang="zh-CN" sz="2400" b="1" i="1" u="sng" dirty="0">
              <a:solidFill>
                <a:srgbClr val="FF0000"/>
              </a:solidFill>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endParaRPr>
          </a:p>
          <a:p>
            <a:r>
              <a:rPr lang="en-US" altLang="zh-CN" sz="2400" b="1" i="1" dirty="0">
                <a:latin typeface="Times New Roman" panose="02020603050405020304" pitchFamily="18" charset="0"/>
                <a:cs typeface="Times New Roman" panose="02020603050405020304" pitchFamily="18" charset="0"/>
              </a:rPr>
              <a:t>L</a:t>
            </a:r>
            <a:r>
              <a:rPr lang="en-US" altLang="zh-CN" sz="2400" b="1" baseline="-25000" dirty="0">
                <a:latin typeface="Times New Roman" panose="02020603050405020304" pitchFamily="18" charset="0"/>
                <a:cs typeface="Times New Roman" panose="02020603050405020304" pitchFamily="18" charset="0"/>
              </a:rPr>
              <a:t>2</a:t>
            </a:r>
            <a:r>
              <a:rPr lang="en-US" altLang="zh-CN" sz="2400" b="1" i="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a</a:t>
            </a:r>
            <a:r>
              <a:rPr lang="en-US" altLang="zh-CN" sz="2400" b="1" i="1" baseline="30000" dirty="0" err="1">
                <a:latin typeface="Times New Roman" panose="02020603050405020304" pitchFamily="18" charset="0"/>
                <a:cs typeface="Times New Roman" panose="02020603050405020304" pitchFamily="18" charset="0"/>
              </a:rPr>
              <a:t>m</a:t>
            </a:r>
            <a:r>
              <a:rPr lang="en-US" altLang="zh-CN" sz="2400" b="1" i="1" dirty="0" err="1">
                <a:latin typeface="Times New Roman" panose="02020603050405020304" pitchFamily="18" charset="0"/>
                <a:cs typeface="Times New Roman" panose="02020603050405020304" pitchFamily="18" charset="0"/>
              </a:rPr>
              <a:t>b</a:t>
            </a:r>
            <a:r>
              <a:rPr lang="en-US" altLang="zh-CN" sz="2400" b="1" i="1" baseline="30000" dirty="0" err="1">
                <a:latin typeface="Times New Roman" panose="02020603050405020304" pitchFamily="18" charset="0"/>
                <a:cs typeface="Times New Roman" panose="02020603050405020304" pitchFamily="18" charset="0"/>
              </a:rPr>
              <a:t>m</a:t>
            </a:r>
            <a:r>
              <a:rPr lang="en-US" altLang="zh-CN" sz="2400" b="1" i="1" dirty="0" err="1">
                <a:latin typeface="Times New Roman" panose="02020603050405020304" pitchFamily="18" charset="0"/>
                <a:cs typeface="Times New Roman" panose="02020603050405020304" pitchFamily="18" charset="0"/>
              </a:rPr>
              <a:t>c</a:t>
            </a:r>
            <a:r>
              <a:rPr lang="en-US" altLang="zh-CN" sz="2400" b="1" i="1" baseline="30000" dirty="0" err="1">
                <a:latin typeface="Times New Roman" panose="02020603050405020304" pitchFamily="18" charset="0"/>
                <a:cs typeface="Times New Roman" panose="02020603050405020304" pitchFamily="18" charset="0"/>
              </a:rPr>
              <a:t>k</a:t>
            </a:r>
            <a:r>
              <a:rPr lang="en-US" altLang="zh-CN" sz="2400" b="1" i="1" dirty="0" err="1">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 k≥1</a:t>
            </a:r>
            <a:r>
              <a:rPr lang="en-US" altLang="zh-CN" sz="2400" b="1" dirty="0">
                <a:latin typeface="Times New Roman" panose="02020603050405020304" pitchFamily="18" charset="0"/>
                <a:cs typeface="Times New Roman" panose="02020603050405020304" pitchFamily="18" charset="0"/>
              </a:rPr>
              <a:t>}</a:t>
            </a:r>
          </a:p>
          <a:p>
            <a:r>
              <a:rPr lang="en-US" altLang="zh-CN" sz="2400" b="1" i="1" dirty="0">
                <a:solidFill>
                  <a:srgbClr val="3333FF"/>
                </a:solidFill>
                <a:latin typeface="Times New Roman" panose="02020603050405020304" pitchFamily="18" charset="0"/>
                <a:cs typeface="Times New Roman" panose="02020603050405020304" pitchFamily="18" charset="0"/>
              </a:rPr>
              <a:t>S</a:t>
            </a:r>
            <a:r>
              <a:rPr lang="en-US" altLang="zh-CN" sz="24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AC</a:t>
            </a:r>
            <a:r>
              <a:rPr lang="zh-CN" altLang="en-US" sz="24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dirty="0" err="1">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a:t>
            </a:r>
            <a:r>
              <a:rPr lang="en-US" altLang="zh-CN" sz="2400" b="1" dirty="0" err="1">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dirty="0" err="1">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aAb</a:t>
            </a:r>
            <a:r>
              <a:rPr lang="en-US" altLang="zh-CN" sz="24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ab</a:t>
            </a:r>
            <a:r>
              <a:rPr lang="zh-CN" altLang="en-US" sz="24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dirty="0" err="1">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C</a:t>
            </a:r>
            <a:r>
              <a:rPr lang="en-US" altLang="zh-CN" sz="2400" b="1" dirty="0" err="1">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dirty="0" err="1">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cC</a:t>
            </a:r>
            <a:r>
              <a:rPr lang="en-US" altLang="zh-CN" sz="24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c</a:t>
            </a:r>
          </a:p>
          <a:p>
            <a:endParaRPr lang="en-US" altLang="zh-CN" sz="2400" b="1" i="1" dirty="0">
              <a:latin typeface="Times New Roman" panose="02020603050405020304" pitchFamily="18" charset="0"/>
              <a:cs typeface="Times New Roman" panose="02020603050405020304" pitchFamily="18" charset="0"/>
            </a:endParaRPr>
          </a:p>
          <a:p>
            <a:r>
              <a:rPr lang="en-US" altLang="zh-CN" sz="2400" b="1" i="1" dirty="0">
                <a:latin typeface="Times New Roman" panose="02020603050405020304" pitchFamily="18" charset="0"/>
                <a:cs typeface="Times New Roman" panose="02020603050405020304" pitchFamily="18" charset="0"/>
              </a:rPr>
              <a:t>L</a:t>
            </a:r>
            <a:r>
              <a:rPr lang="en-US" altLang="zh-CN" sz="2400" b="1" baseline="-25000" dirty="0">
                <a:latin typeface="Times New Roman" panose="02020603050405020304" pitchFamily="18" charset="0"/>
                <a:cs typeface="Times New Roman" panose="02020603050405020304" pitchFamily="18" charset="0"/>
              </a:rPr>
              <a:t>3</a:t>
            </a:r>
            <a:r>
              <a:rPr lang="en-US" altLang="zh-CN" sz="2400" b="1" i="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a</a:t>
            </a:r>
            <a:r>
              <a:rPr lang="en-US" altLang="zh-CN" sz="2400" b="1" i="1" baseline="30000" dirty="0">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b</a:t>
            </a:r>
            <a:r>
              <a:rPr lang="en-US" altLang="zh-CN" sz="2400" b="1" i="1" baseline="30000" dirty="0">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c</a:t>
            </a:r>
            <a:r>
              <a:rPr lang="en-US" altLang="zh-CN" sz="2400" b="1" i="1" baseline="30000" dirty="0">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|m≥</a:t>
            </a:r>
            <a:r>
              <a:rPr lang="en-US" altLang="zh-CN" sz="2400" b="1" dirty="0">
                <a:latin typeface="Times New Roman" panose="02020603050405020304" pitchFamily="18" charset="0"/>
                <a:cs typeface="Times New Roman" panose="02020603050405020304" pitchFamily="18" charset="0"/>
              </a:rPr>
              <a:t>1}</a:t>
            </a:r>
          </a:p>
          <a:p>
            <a:r>
              <a:rPr lang="en-US" altLang="zh-CN" sz="2400" b="1" i="1" u="sng"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S</a:t>
            </a:r>
            <a:r>
              <a:rPr lang="en-US" altLang="zh-CN" sz="2400" b="1" u="sng"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u="sng"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aSBC</a:t>
            </a:r>
            <a:r>
              <a:rPr lang="zh-CN" altLang="en-US" sz="2400" b="1" i="1" u="sng"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u="sng"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SaBC</a:t>
            </a:r>
            <a:r>
              <a:rPr lang="en-US" altLang="zh-CN" sz="2400" b="1" i="1" u="sng"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zh-CN" altLang="en-US" sz="2400" b="1" i="1" u="sng"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zh-CN" sz="2400" b="1" i="1" u="sng"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CB</a:t>
            </a:r>
            <a:r>
              <a:rPr lang="en-US" altLang="zh-CN" sz="2400" b="1" i="1" u="sng"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BC</a:t>
            </a:r>
            <a:r>
              <a:rPr lang="zh-CN" altLang="en-US" sz="2400" b="1" i="1" u="sng"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u="sng"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aB</a:t>
            </a:r>
            <a:r>
              <a:rPr lang="en-US" altLang="zh-CN" sz="2400" b="1" i="1" u="sng"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ab</a:t>
            </a:r>
            <a:r>
              <a:rPr lang="zh-CN" altLang="en-US" sz="2400" b="1" i="1" u="sng"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u="sng"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bBbb</a:t>
            </a:r>
            <a:r>
              <a:rPr lang="zh-CN" altLang="en-US" sz="2400" b="1" i="1" u="sng"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u="sng"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bCbc</a:t>
            </a:r>
            <a:r>
              <a:rPr lang="zh-CN" altLang="en-US" sz="2400" b="1" i="1" u="sng"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u="sng"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cCcc</a:t>
            </a:r>
            <a:endParaRPr lang="en-US" altLang="zh-CN" sz="2400" b="1" dirty="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custDataLst>
              <p:tags r:id="rId1"/>
            </p:custDataLst>
          </p:nvPr>
        </p:nvPicPr>
        <p:blipFill>
          <a:blip r:embed="rId3">
            <a:clrChange>
              <a:clrFrom>
                <a:srgbClr val="FFFFFF">
                  <a:alpha val="100000"/>
                </a:srgbClr>
              </a:clrFrom>
              <a:clrTo>
                <a:srgbClr val="FFFFFF">
                  <a:alpha val="100000"/>
                  <a:alpha val="0"/>
                </a:srgbClr>
              </a:clrTo>
            </a:clrChange>
          </a:blip>
          <a:srcRect t="17919"/>
          <a:stretch>
            <a:fillRect/>
          </a:stretch>
        </p:blipFill>
        <p:spPr>
          <a:xfrm>
            <a:off x="1859280" y="4419600"/>
            <a:ext cx="5426075" cy="219519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21" name="组合 20">
            <a:extLst>
              <a:ext uri="{FF2B5EF4-FFF2-40B4-BE49-F238E27FC236}">
                <a16:creationId xmlns:a16="http://schemas.microsoft.com/office/drawing/2014/main" id="{7190689F-F40A-4BDF-8245-FF9D4E22E5EE}"/>
              </a:ext>
            </a:extLst>
          </p:cNvPr>
          <p:cNvGrpSpPr/>
          <p:nvPr/>
        </p:nvGrpSpPr>
        <p:grpSpPr>
          <a:xfrm>
            <a:off x="1295400" y="1340769"/>
            <a:ext cx="4209991" cy="461665"/>
            <a:chOff x="1295400" y="1340769"/>
            <a:chExt cx="4209991" cy="461665"/>
          </a:xfrm>
        </p:grpSpPr>
        <p:sp>
          <p:nvSpPr>
            <p:cNvPr id="22" name="Text Box 40">
              <a:extLst>
                <a:ext uri="{FF2B5EF4-FFF2-40B4-BE49-F238E27FC236}">
                  <a16:creationId xmlns:a16="http://schemas.microsoft.com/office/drawing/2014/main" id="{3FF2704B-1E3B-4B59-B874-42F6AB0F6E8E}"/>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8</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3" name="Text Box 40">
              <a:extLst>
                <a:ext uri="{FF2B5EF4-FFF2-40B4-BE49-F238E27FC236}">
                  <a16:creationId xmlns:a16="http://schemas.microsoft.com/office/drawing/2014/main" id="{E813C4B0-DA32-4778-8171-2738C168A57C}"/>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4" name="图片 23">
              <a:extLst>
                <a:ext uri="{FF2B5EF4-FFF2-40B4-BE49-F238E27FC236}">
                  <a16:creationId xmlns:a16="http://schemas.microsoft.com/office/drawing/2014/main" id="{4AA8345D-0494-4996-892A-43E62C650452}"/>
                </a:ext>
              </a:extLst>
            </p:cNvPr>
            <p:cNvPicPr>
              <a:picLocks noChangeAspect="1"/>
            </p:cNvPicPr>
            <p:nvPr/>
          </p:nvPicPr>
          <p:blipFill>
            <a:blip r:embed="rId2"/>
            <a:stretch>
              <a:fillRect/>
            </a:stretch>
          </p:blipFill>
          <p:spPr>
            <a:xfrm>
              <a:off x="4392042" y="1453009"/>
              <a:ext cx="256158" cy="237183"/>
            </a:xfrm>
            <a:prstGeom prst="rect">
              <a:avLst/>
            </a:prstGeom>
          </p:spPr>
        </p:pic>
      </p:grpSp>
      <p:sp>
        <p:nvSpPr>
          <p:cNvPr id="26" name="Text Box 40">
            <a:extLst>
              <a:ext uri="{FF2B5EF4-FFF2-40B4-BE49-F238E27FC236}">
                <a16:creationId xmlns:a16="http://schemas.microsoft.com/office/drawing/2014/main" id="{2DCB6B40-59E2-4758-9C00-45D73D2731F4}"/>
              </a:ext>
            </a:extLst>
          </p:cNvPr>
          <p:cNvSpPr txBox="1">
            <a:spLocks noChangeArrowheads="1"/>
          </p:cNvSpPr>
          <p:nvPr/>
        </p:nvSpPr>
        <p:spPr bwMode="auto">
          <a:xfrm>
            <a:off x="1905000"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36" name="图片 35">
            <a:extLst>
              <a:ext uri="{FF2B5EF4-FFF2-40B4-BE49-F238E27FC236}">
                <a16:creationId xmlns:a16="http://schemas.microsoft.com/office/drawing/2014/main" id="{F90A9766-E335-40EF-8D08-B43745AF382A}"/>
              </a:ext>
            </a:extLst>
          </p:cNvPr>
          <p:cNvPicPr>
            <a:picLocks noChangeAspect="1"/>
          </p:cNvPicPr>
          <p:nvPr/>
        </p:nvPicPr>
        <p:blipFill>
          <a:blip r:embed="rId3"/>
          <a:stretch>
            <a:fillRect/>
          </a:stretch>
        </p:blipFill>
        <p:spPr>
          <a:xfrm>
            <a:off x="2284942" y="1975775"/>
            <a:ext cx="6439479" cy="350448"/>
          </a:xfrm>
          <a:prstGeom prst="rect">
            <a:avLst/>
          </a:prstGeom>
        </p:spPr>
      </p:pic>
      <p:sp>
        <p:nvSpPr>
          <p:cNvPr id="37" name="Text Box 40">
            <a:extLst>
              <a:ext uri="{FF2B5EF4-FFF2-40B4-BE49-F238E27FC236}">
                <a16:creationId xmlns:a16="http://schemas.microsoft.com/office/drawing/2014/main" id="{A5973B4B-61B4-4B49-9F97-4C1CFC34233D}"/>
              </a:ext>
            </a:extLst>
          </p:cNvPr>
          <p:cNvSpPr txBox="1">
            <a:spLocks noChangeArrowheads="1"/>
          </p:cNvSpPr>
          <p:nvPr/>
        </p:nvSpPr>
        <p:spPr bwMode="auto">
          <a:xfrm>
            <a:off x="683267" y="2996953"/>
            <a:ext cx="735637"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解：</a:t>
            </a:r>
          </a:p>
        </p:txBody>
      </p:sp>
      <p:sp>
        <p:nvSpPr>
          <p:cNvPr id="38" name="Text Box 40">
            <a:extLst>
              <a:ext uri="{FF2B5EF4-FFF2-40B4-BE49-F238E27FC236}">
                <a16:creationId xmlns:a16="http://schemas.microsoft.com/office/drawing/2014/main" id="{FF6694E0-9147-4C0E-8A3C-482EFE7B8761}"/>
              </a:ext>
            </a:extLst>
          </p:cNvPr>
          <p:cNvSpPr txBox="1">
            <a:spLocks noChangeArrowheads="1"/>
          </p:cNvSpPr>
          <p:nvPr/>
        </p:nvSpPr>
        <p:spPr bwMode="auto">
          <a:xfrm>
            <a:off x="1202160" y="2996952"/>
            <a:ext cx="7560840"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这道题的难点在于如何是实现前</a:t>
            </a:r>
            <a:r>
              <a:rPr lang="en-US" altLang="zh-CN" sz="2400" b="0" i="0" dirty="0">
                <a:solidFill>
                  <a:srgbClr val="000000"/>
                </a:solidFill>
                <a:latin typeface="SimSun" panose="02010600030101010101" pitchFamily="2" charset="-122"/>
                <a:ea typeface="SimSun" panose="02010600030101010101" pitchFamily="2" charset="-122"/>
              </a:rPr>
              <a:t>5</a:t>
            </a:r>
            <a:r>
              <a:rPr lang="zh-CN" altLang="en-US" sz="2400" b="0" i="0" dirty="0">
                <a:solidFill>
                  <a:srgbClr val="000000"/>
                </a:solidFill>
                <a:latin typeface="SimSun" panose="02010600030101010101" pitchFamily="2" charset="-122"/>
                <a:ea typeface="SimSun" panose="02010600030101010101" pitchFamily="2" charset="-122"/>
              </a:rPr>
              <a:t>位至少包含一个字符。</a:t>
            </a:r>
          </a:p>
        </p:txBody>
      </p:sp>
      <p:grpSp>
        <p:nvGrpSpPr>
          <p:cNvPr id="39" name="组合 38">
            <a:extLst>
              <a:ext uri="{FF2B5EF4-FFF2-40B4-BE49-F238E27FC236}">
                <a16:creationId xmlns:a16="http://schemas.microsoft.com/office/drawing/2014/main" id="{6D10DAF1-E266-468E-A4A3-AF9F45571922}"/>
              </a:ext>
            </a:extLst>
          </p:cNvPr>
          <p:cNvGrpSpPr/>
          <p:nvPr/>
        </p:nvGrpSpPr>
        <p:grpSpPr>
          <a:xfrm>
            <a:off x="1202160" y="3515101"/>
            <a:ext cx="7560840" cy="979814"/>
            <a:chOff x="1259632" y="3515101"/>
            <a:chExt cx="7560840" cy="979814"/>
          </a:xfrm>
        </p:grpSpPr>
        <p:sp>
          <p:nvSpPr>
            <p:cNvPr id="40" name="Text Box 40">
              <a:extLst>
                <a:ext uri="{FF2B5EF4-FFF2-40B4-BE49-F238E27FC236}">
                  <a16:creationId xmlns:a16="http://schemas.microsoft.com/office/drawing/2014/main" id="{7D358D8B-18C1-40FE-8E40-1D4E7447CE7D}"/>
                </a:ext>
              </a:extLst>
            </p:cNvPr>
            <p:cNvSpPr txBox="1">
              <a:spLocks noChangeArrowheads="1"/>
            </p:cNvSpPr>
            <p:nvPr/>
          </p:nvSpPr>
          <p:spPr bwMode="auto">
            <a:xfrm>
              <a:off x="1259632" y="3515101"/>
              <a:ext cx="7560840"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注意：字符串的长度并不一定超过</a:t>
              </a:r>
              <a:r>
                <a:rPr lang="en-US" altLang="zh-CN" sz="2400" b="0" i="0" dirty="0">
                  <a:solidFill>
                    <a:srgbClr val="000000"/>
                  </a:solidFill>
                  <a:latin typeface="SimSun" panose="02010600030101010101" pitchFamily="2" charset="-122"/>
                  <a:ea typeface="SimSun" panose="02010600030101010101" pitchFamily="2" charset="-122"/>
                </a:rPr>
                <a:t>5</a:t>
              </a:r>
              <a:r>
                <a:rPr lang="zh-CN" altLang="en-US" sz="2400" b="0" i="0" dirty="0">
                  <a:solidFill>
                    <a:srgbClr val="000000"/>
                  </a:solidFill>
                  <a:latin typeface="SimSun" panose="02010600030101010101" pitchFamily="2" charset="-122"/>
                  <a:ea typeface="SimSun" panose="02010600030101010101" pitchFamily="2" charset="-122"/>
                </a:rPr>
                <a:t>。此处的技巧是巧</a:t>
              </a:r>
            </a:p>
          </p:txBody>
        </p:sp>
        <p:sp>
          <p:nvSpPr>
            <p:cNvPr id="41" name="Text Box 40">
              <a:extLst>
                <a:ext uri="{FF2B5EF4-FFF2-40B4-BE49-F238E27FC236}">
                  <a16:creationId xmlns:a16="http://schemas.microsoft.com/office/drawing/2014/main" id="{45F7C30D-1ADA-4A6B-BCEA-50A6C2ED1F14}"/>
                </a:ext>
              </a:extLst>
            </p:cNvPr>
            <p:cNvSpPr txBox="1">
              <a:spLocks noChangeArrowheads="1"/>
            </p:cNvSpPr>
            <p:nvPr/>
          </p:nvSpPr>
          <p:spPr bwMode="auto">
            <a:xfrm>
              <a:off x="1259632" y="4033250"/>
              <a:ext cx="7560840"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妙地使用空串：</a:t>
              </a:r>
            </a:p>
          </p:txBody>
        </p:sp>
      </p:grpSp>
      <p:pic>
        <p:nvPicPr>
          <p:cNvPr id="42" name="图片 41">
            <a:extLst>
              <a:ext uri="{FF2B5EF4-FFF2-40B4-BE49-F238E27FC236}">
                <a16:creationId xmlns:a16="http://schemas.microsoft.com/office/drawing/2014/main" id="{3AD26EBF-3326-4260-BF05-DD402D81AF9C}"/>
              </a:ext>
            </a:extLst>
          </p:cNvPr>
          <p:cNvPicPr>
            <a:picLocks noChangeAspect="1"/>
          </p:cNvPicPr>
          <p:nvPr/>
        </p:nvPicPr>
        <p:blipFill>
          <a:blip r:embed="rId4"/>
          <a:stretch>
            <a:fillRect/>
          </a:stretch>
        </p:blipFill>
        <p:spPr>
          <a:xfrm>
            <a:off x="3019147" y="4698071"/>
            <a:ext cx="3799638" cy="371603"/>
          </a:xfrm>
          <a:prstGeom prst="rect">
            <a:avLst/>
          </a:prstGeom>
        </p:spPr>
      </p:pic>
    </p:spTree>
    <p:extLst>
      <p:ext uri="{BB962C8B-B14F-4D97-AF65-F5344CB8AC3E}">
        <p14:creationId xmlns:p14="http://schemas.microsoft.com/office/powerpoint/2010/main" val="74420200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101</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2" name="组合 1">
            <a:extLst>
              <a:ext uri="{FF2B5EF4-FFF2-40B4-BE49-F238E27FC236}">
                <a16:creationId xmlns:a16="http://schemas.microsoft.com/office/drawing/2014/main" id="{CD3A2B7D-E840-4A8D-84D1-CE51B649F1B8}"/>
              </a:ext>
            </a:extLst>
          </p:cNvPr>
          <p:cNvGrpSpPr/>
          <p:nvPr/>
        </p:nvGrpSpPr>
        <p:grpSpPr>
          <a:xfrm>
            <a:off x="1295400" y="1340769"/>
            <a:ext cx="4209991" cy="461665"/>
            <a:chOff x="1295400" y="1340769"/>
            <a:chExt cx="4209991" cy="461665"/>
          </a:xfrm>
        </p:grpSpPr>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9</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0" name="Text Box 40">
              <a:extLst>
                <a:ext uri="{FF2B5EF4-FFF2-40B4-BE49-F238E27FC236}">
                  <a16:creationId xmlns:a16="http://schemas.microsoft.com/office/drawing/2014/main" id="{975467AC-F4DE-4298-A066-A23BBCC66131}"/>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6" name="图片 25">
              <a:extLst>
                <a:ext uri="{FF2B5EF4-FFF2-40B4-BE49-F238E27FC236}">
                  <a16:creationId xmlns:a16="http://schemas.microsoft.com/office/drawing/2014/main" id="{F0F47ED9-E4B0-49E6-87A0-AA982694B2C0}"/>
                </a:ext>
              </a:extLst>
            </p:cNvPr>
            <p:cNvPicPr>
              <a:picLocks noChangeAspect="1"/>
            </p:cNvPicPr>
            <p:nvPr/>
          </p:nvPicPr>
          <p:blipFill>
            <a:blip r:embed="rId11"/>
            <a:stretch>
              <a:fillRect/>
            </a:stretch>
          </p:blipFill>
          <p:spPr>
            <a:xfrm>
              <a:off x="4392042" y="1453009"/>
              <a:ext cx="256158" cy="237183"/>
            </a:xfrm>
            <a:prstGeom prst="rect">
              <a:avLst/>
            </a:prstGeom>
          </p:spPr>
        </p:pic>
      </p:grpSp>
      <p:sp>
        <p:nvSpPr>
          <p:cNvPr id="21" name="Text Box 40">
            <a:extLst>
              <a:ext uri="{FF2B5EF4-FFF2-40B4-BE49-F238E27FC236}">
                <a16:creationId xmlns:a16="http://schemas.microsoft.com/office/drawing/2014/main" id="{F7F0FD29-EA3F-438D-8261-D3A20EC851CD}"/>
              </a:ext>
            </a:extLst>
          </p:cNvPr>
          <p:cNvSpPr txBox="1">
            <a:spLocks noChangeArrowheads="1"/>
          </p:cNvSpPr>
          <p:nvPr/>
        </p:nvSpPr>
        <p:spPr bwMode="auto">
          <a:xfrm>
            <a:off x="1752600"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22" name="图片 21">
            <a:extLst>
              <a:ext uri="{FF2B5EF4-FFF2-40B4-BE49-F238E27FC236}">
                <a16:creationId xmlns:a16="http://schemas.microsoft.com/office/drawing/2014/main" id="{81D59997-A242-42B4-8AB5-2231ADAEF861}"/>
              </a:ext>
            </a:extLst>
          </p:cNvPr>
          <p:cNvPicPr>
            <a:picLocks noChangeAspect="1"/>
          </p:cNvPicPr>
          <p:nvPr/>
        </p:nvPicPr>
        <p:blipFill>
          <a:blip r:embed="rId12"/>
          <a:stretch>
            <a:fillRect/>
          </a:stretch>
        </p:blipFill>
        <p:spPr>
          <a:xfrm>
            <a:off x="2101059" y="1956632"/>
            <a:ext cx="6430436" cy="349956"/>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85160520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16" name="组合 15">
            <a:extLst>
              <a:ext uri="{FF2B5EF4-FFF2-40B4-BE49-F238E27FC236}">
                <a16:creationId xmlns:a16="http://schemas.microsoft.com/office/drawing/2014/main" id="{DA1629BE-938F-462C-A024-AA63D059EB68}"/>
              </a:ext>
            </a:extLst>
          </p:cNvPr>
          <p:cNvGrpSpPr/>
          <p:nvPr/>
        </p:nvGrpSpPr>
        <p:grpSpPr>
          <a:xfrm>
            <a:off x="1295400" y="1340769"/>
            <a:ext cx="4209991" cy="461665"/>
            <a:chOff x="1295400" y="1340769"/>
            <a:chExt cx="4209991" cy="461665"/>
          </a:xfrm>
        </p:grpSpPr>
        <p:sp>
          <p:nvSpPr>
            <p:cNvPr id="17" name="Text Box 40">
              <a:extLst>
                <a:ext uri="{FF2B5EF4-FFF2-40B4-BE49-F238E27FC236}">
                  <a16:creationId xmlns:a16="http://schemas.microsoft.com/office/drawing/2014/main" id="{726D10F1-2F3E-4A86-AEEE-A0BB3CD1972B}"/>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9</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18" name="Text Box 40">
              <a:extLst>
                <a:ext uri="{FF2B5EF4-FFF2-40B4-BE49-F238E27FC236}">
                  <a16:creationId xmlns:a16="http://schemas.microsoft.com/office/drawing/2014/main" id="{0AED7FC7-AFC5-4F74-8834-C2EBD56FD618}"/>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19" name="图片 18">
              <a:extLst>
                <a:ext uri="{FF2B5EF4-FFF2-40B4-BE49-F238E27FC236}">
                  <a16:creationId xmlns:a16="http://schemas.microsoft.com/office/drawing/2014/main" id="{89ADAF4E-D09D-4485-A18F-12AB0B546AB6}"/>
                </a:ext>
              </a:extLst>
            </p:cNvPr>
            <p:cNvPicPr>
              <a:picLocks noChangeAspect="1"/>
            </p:cNvPicPr>
            <p:nvPr/>
          </p:nvPicPr>
          <p:blipFill>
            <a:blip r:embed="rId2"/>
            <a:stretch>
              <a:fillRect/>
            </a:stretch>
          </p:blipFill>
          <p:spPr>
            <a:xfrm>
              <a:off x="4392042" y="1453009"/>
              <a:ext cx="256158" cy="237183"/>
            </a:xfrm>
            <a:prstGeom prst="rect">
              <a:avLst/>
            </a:prstGeom>
          </p:spPr>
        </p:pic>
      </p:grpSp>
      <p:sp>
        <p:nvSpPr>
          <p:cNvPr id="20" name="Text Box 40">
            <a:extLst>
              <a:ext uri="{FF2B5EF4-FFF2-40B4-BE49-F238E27FC236}">
                <a16:creationId xmlns:a16="http://schemas.microsoft.com/office/drawing/2014/main" id="{D5D27C2C-3F57-45A2-8E8C-46DE65145389}"/>
              </a:ext>
            </a:extLst>
          </p:cNvPr>
          <p:cNvSpPr txBox="1">
            <a:spLocks noChangeArrowheads="1"/>
          </p:cNvSpPr>
          <p:nvPr/>
        </p:nvSpPr>
        <p:spPr bwMode="auto">
          <a:xfrm>
            <a:off x="1752600"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25" name="图片 24">
            <a:extLst>
              <a:ext uri="{FF2B5EF4-FFF2-40B4-BE49-F238E27FC236}">
                <a16:creationId xmlns:a16="http://schemas.microsoft.com/office/drawing/2014/main" id="{253615C5-AB6C-4CB7-945F-9235E7C0A216}"/>
              </a:ext>
            </a:extLst>
          </p:cNvPr>
          <p:cNvPicPr>
            <a:picLocks noChangeAspect="1"/>
          </p:cNvPicPr>
          <p:nvPr/>
        </p:nvPicPr>
        <p:blipFill>
          <a:blip r:embed="rId3"/>
          <a:stretch>
            <a:fillRect/>
          </a:stretch>
        </p:blipFill>
        <p:spPr>
          <a:xfrm>
            <a:off x="2101059" y="1956632"/>
            <a:ext cx="6430436" cy="349956"/>
          </a:xfrm>
          <a:prstGeom prst="rect">
            <a:avLst/>
          </a:prstGeom>
        </p:spPr>
      </p:pic>
      <p:sp>
        <p:nvSpPr>
          <p:cNvPr id="27" name="Text Box 40">
            <a:extLst>
              <a:ext uri="{FF2B5EF4-FFF2-40B4-BE49-F238E27FC236}">
                <a16:creationId xmlns:a16="http://schemas.microsoft.com/office/drawing/2014/main" id="{BC9E3F33-6D58-416E-A64D-4A3F86FD2587}"/>
              </a:ext>
            </a:extLst>
          </p:cNvPr>
          <p:cNvSpPr txBox="1">
            <a:spLocks noChangeArrowheads="1"/>
          </p:cNvSpPr>
          <p:nvPr/>
        </p:nvSpPr>
        <p:spPr bwMode="auto">
          <a:xfrm>
            <a:off x="1295400" y="2996953"/>
            <a:ext cx="735637"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解：</a:t>
            </a:r>
          </a:p>
        </p:txBody>
      </p:sp>
      <p:pic>
        <p:nvPicPr>
          <p:cNvPr id="28" name="图片 27">
            <a:extLst>
              <a:ext uri="{FF2B5EF4-FFF2-40B4-BE49-F238E27FC236}">
                <a16:creationId xmlns:a16="http://schemas.microsoft.com/office/drawing/2014/main" id="{DCCFFD13-8453-4669-A3E8-8A2B85425BA5}"/>
              </a:ext>
            </a:extLst>
          </p:cNvPr>
          <p:cNvPicPr>
            <a:picLocks noChangeAspect="1"/>
          </p:cNvPicPr>
          <p:nvPr/>
        </p:nvPicPr>
        <p:blipFill>
          <a:blip r:embed="rId4"/>
          <a:stretch>
            <a:fillRect/>
          </a:stretch>
        </p:blipFill>
        <p:spPr>
          <a:xfrm>
            <a:off x="3176839" y="3768527"/>
            <a:ext cx="3899644" cy="380453"/>
          </a:xfrm>
          <a:prstGeom prst="rect">
            <a:avLst/>
          </a:prstGeom>
        </p:spPr>
      </p:pic>
    </p:spTree>
    <p:extLst>
      <p:ext uri="{BB962C8B-B14F-4D97-AF65-F5344CB8AC3E}">
        <p14:creationId xmlns:p14="http://schemas.microsoft.com/office/powerpoint/2010/main" val="242075940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103</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2" name="组合 1">
            <a:extLst>
              <a:ext uri="{FF2B5EF4-FFF2-40B4-BE49-F238E27FC236}">
                <a16:creationId xmlns:a16="http://schemas.microsoft.com/office/drawing/2014/main" id="{CD3A2B7D-E840-4A8D-84D1-CE51B649F1B8}"/>
              </a:ext>
            </a:extLst>
          </p:cNvPr>
          <p:cNvGrpSpPr/>
          <p:nvPr/>
        </p:nvGrpSpPr>
        <p:grpSpPr>
          <a:xfrm>
            <a:off x="1295400" y="1340769"/>
            <a:ext cx="4724400" cy="830997"/>
            <a:chOff x="1295400" y="1340769"/>
            <a:chExt cx="4209991" cy="830997"/>
          </a:xfrm>
        </p:grpSpPr>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1295400" y="1340769"/>
              <a:ext cx="3168035" cy="830997"/>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10</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0" name="Text Box 40">
              <a:extLst>
                <a:ext uri="{FF2B5EF4-FFF2-40B4-BE49-F238E27FC236}">
                  <a16:creationId xmlns:a16="http://schemas.microsoft.com/office/drawing/2014/main" id="{975467AC-F4DE-4298-A066-A23BBCC66131}"/>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6" name="图片 25">
              <a:extLst>
                <a:ext uri="{FF2B5EF4-FFF2-40B4-BE49-F238E27FC236}">
                  <a16:creationId xmlns:a16="http://schemas.microsoft.com/office/drawing/2014/main" id="{F0F47ED9-E4B0-49E6-87A0-AA982694B2C0}"/>
                </a:ext>
              </a:extLst>
            </p:cNvPr>
            <p:cNvPicPr>
              <a:picLocks noChangeAspect="1"/>
            </p:cNvPicPr>
            <p:nvPr/>
          </p:nvPicPr>
          <p:blipFill>
            <a:blip r:embed="rId11"/>
            <a:stretch>
              <a:fillRect/>
            </a:stretch>
          </p:blipFill>
          <p:spPr>
            <a:xfrm>
              <a:off x="4283136" y="1453009"/>
              <a:ext cx="256158" cy="237183"/>
            </a:xfrm>
            <a:prstGeom prst="rect">
              <a:avLst/>
            </a:prstGeom>
          </p:spPr>
        </p:pic>
      </p:grpSp>
      <p:sp>
        <p:nvSpPr>
          <p:cNvPr id="17" name="Text Box 40">
            <a:extLst>
              <a:ext uri="{FF2B5EF4-FFF2-40B4-BE49-F238E27FC236}">
                <a16:creationId xmlns:a16="http://schemas.microsoft.com/office/drawing/2014/main" id="{940DE5FA-E31C-495D-995D-5A845EB16642}"/>
              </a:ext>
            </a:extLst>
          </p:cNvPr>
          <p:cNvSpPr txBox="1">
            <a:spLocks noChangeArrowheads="1"/>
          </p:cNvSpPr>
          <p:nvPr/>
        </p:nvSpPr>
        <p:spPr bwMode="auto">
          <a:xfrm>
            <a:off x="1905000" y="243128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p>
        </p:txBody>
      </p:sp>
      <p:pic>
        <p:nvPicPr>
          <p:cNvPr id="19" name="图片 18">
            <a:extLst>
              <a:ext uri="{FF2B5EF4-FFF2-40B4-BE49-F238E27FC236}">
                <a16:creationId xmlns:a16="http://schemas.microsoft.com/office/drawing/2014/main" id="{BF303567-D538-4358-A7E0-49A11C9ED10B}"/>
              </a:ext>
            </a:extLst>
          </p:cNvPr>
          <p:cNvPicPr>
            <a:picLocks noChangeAspect="1"/>
          </p:cNvPicPr>
          <p:nvPr/>
        </p:nvPicPr>
        <p:blipFill>
          <a:blip r:embed="rId12"/>
          <a:stretch>
            <a:fillRect/>
          </a:stretch>
        </p:blipFill>
        <p:spPr>
          <a:xfrm>
            <a:off x="4856609" y="2502517"/>
            <a:ext cx="1296144" cy="319200"/>
          </a:xfrm>
          <a:prstGeom prst="rect">
            <a:avLst/>
          </a:prstGeom>
        </p:spPr>
      </p:pic>
      <p:pic>
        <p:nvPicPr>
          <p:cNvPr id="23" name="图片 22">
            <a:extLst>
              <a:ext uri="{FF2B5EF4-FFF2-40B4-BE49-F238E27FC236}">
                <a16:creationId xmlns:a16="http://schemas.microsoft.com/office/drawing/2014/main" id="{9E7E32B3-44FB-42F6-B2C8-291366888D41}"/>
              </a:ext>
            </a:extLst>
          </p:cNvPr>
          <p:cNvPicPr>
            <a:picLocks noChangeAspect="1"/>
          </p:cNvPicPr>
          <p:nvPr/>
        </p:nvPicPr>
        <p:blipFill>
          <a:blip r:embed="rId13"/>
          <a:stretch>
            <a:fillRect/>
          </a:stretch>
        </p:blipFill>
        <p:spPr>
          <a:xfrm>
            <a:off x="2750443" y="1963846"/>
            <a:ext cx="5508476" cy="356536"/>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17391046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12" name="组合 11">
            <a:extLst>
              <a:ext uri="{FF2B5EF4-FFF2-40B4-BE49-F238E27FC236}">
                <a16:creationId xmlns:a16="http://schemas.microsoft.com/office/drawing/2014/main" id="{E4E68B76-7662-405C-97F1-86CDA936CE92}"/>
              </a:ext>
            </a:extLst>
          </p:cNvPr>
          <p:cNvGrpSpPr/>
          <p:nvPr/>
        </p:nvGrpSpPr>
        <p:grpSpPr>
          <a:xfrm>
            <a:off x="1295400" y="1340769"/>
            <a:ext cx="4724400" cy="830997"/>
            <a:chOff x="1295400" y="1340769"/>
            <a:chExt cx="4209991" cy="830997"/>
          </a:xfrm>
        </p:grpSpPr>
        <p:sp>
          <p:nvSpPr>
            <p:cNvPr id="13" name="Text Box 40">
              <a:extLst>
                <a:ext uri="{FF2B5EF4-FFF2-40B4-BE49-F238E27FC236}">
                  <a16:creationId xmlns:a16="http://schemas.microsoft.com/office/drawing/2014/main" id="{B4D904D4-AFD3-4C5C-BE71-7FC0DABDCE01}"/>
                </a:ext>
              </a:extLst>
            </p:cNvPr>
            <p:cNvSpPr txBox="1">
              <a:spLocks noChangeArrowheads="1"/>
            </p:cNvSpPr>
            <p:nvPr/>
          </p:nvSpPr>
          <p:spPr bwMode="auto">
            <a:xfrm>
              <a:off x="1295400" y="1340769"/>
              <a:ext cx="3168035" cy="830997"/>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10</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15" name="Text Box 40">
              <a:extLst>
                <a:ext uri="{FF2B5EF4-FFF2-40B4-BE49-F238E27FC236}">
                  <a16:creationId xmlns:a16="http://schemas.microsoft.com/office/drawing/2014/main" id="{354BFBB4-E530-49E8-A435-D46380EB340C}"/>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1" name="图片 20">
              <a:extLst>
                <a:ext uri="{FF2B5EF4-FFF2-40B4-BE49-F238E27FC236}">
                  <a16:creationId xmlns:a16="http://schemas.microsoft.com/office/drawing/2014/main" id="{F88C04A1-AC32-45C5-AF07-DB206E87CE25}"/>
                </a:ext>
              </a:extLst>
            </p:cNvPr>
            <p:cNvPicPr>
              <a:picLocks noChangeAspect="1"/>
            </p:cNvPicPr>
            <p:nvPr/>
          </p:nvPicPr>
          <p:blipFill>
            <a:blip r:embed="rId2"/>
            <a:stretch>
              <a:fillRect/>
            </a:stretch>
          </p:blipFill>
          <p:spPr>
            <a:xfrm>
              <a:off x="4283136" y="1453009"/>
              <a:ext cx="256158" cy="237183"/>
            </a:xfrm>
            <a:prstGeom prst="rect">
              <a:avLst/>
            </a:prstGeom>
          </p:spPr>
        </p:pic>
      </p:grpSp>
      <p:sp>
        <p:nvSpPr>
          <p:cNvPr id="22" name="Text Box 40">
            <a:extLst>
              <a:ext uri="{FF2B5EF4-FFF2-40B4-BE49-F238E27FC236}">
                <a16:creationId xmlns:a16="http://schemas.microsoft.com/office/drawing/2014/main" id="{F1FF86AE-378C-4B3A-9E5F-8421412E106D}"/>
              </a:ext>
            </a:extLst>
          </p:cNvPr>
          <p:cNvSpPr txBox="1">
            <a:spLocks noChangeArrowheads="1"/>
          </p:cNvSpPr>
          <p:nvPr/>
        </p:nvSpPr>
        <p:spPr bwMode="auto">
          <a:xfrm>
            <a:off x="1905000" y="243128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p>
        </p:txBody>
      </p:sp>
      <p:pic>
        <p:nvPicPr>
          <p:cNvPr id="23" name="图片 22">
            <a:extLst>
              <a:ext uri="{FF2B5EF4-FFF2-40B4-BE49-F238E27FC236}">
                <a16:creationId xmlns:a16="http://schemas.microsoft.com/office/drawing/2014/main" id="{809533A6-B926-40CF-8C67-F1302802DD8E}"/>
              </a:ext>
            </a:extLst>
          </p:cNvPr>
          <p:cNvPicPr>
            <a:picLocks noChangeAspect="1"/>
          </p:cNvPicPr>
          <p:nvPr/>
        </p:nvPicPr>
        <p:blipFill>
          <a:blip r:embed="rId3"/>
          <a:stretch>
            <a:fillRect/>
          </a:stretch>
        </p:blipFill>
        <p:spPr>
          <a:xfrm>
            <a:off x="4856609" y="2502517"/>
            <a:ext cx="1296144" cy="319200"/>
          </a:xfrm>
          <a:prstGeom prst="rect">
            <a:avLst/>
          </a:prstGeom>
        </p:spPr>
      </p:pic>
      <p:pic>
        <p:nvPicPr>
          <p:cNvPr id="24" name="图片 23">
            <a:extLst>
              <a:ext uri="{FF2B5EF4-FFF2-40B4-BE49-F238E27FC236}">
                <a16:creationId xmlns:a16="http://schemas.microsoft.com/office/drawing/2014/main" id="{467F3585-72FA-4B93-B174-7C426C777689}"/>
              </a:ext>
            </a:extLst>
          </p:cNvPr>
          <p:cNvPicPr>
            <a:picLocks noChangeAspect="1"/>
          </p:cNvPicPr>
          <p:nvPr/>
        </p:nvPicPr>
        <p:blipFill>
          <a:blip r:embed="rId4"/>
          <a:stretch>
            <a:fillRect/>
          </a:stretch>
        </p:blipFill>
        <p:spPr>
          <a:xfrm>
            <a:off x="2750443" y="1963846"/>
            <a:ext cx="5508476" cy="356536"/>
          </a:xfrm>
          <a:prstGeom prst="rect">
            <a:avLst/>
          </a:prstGeom>
        </p:spPr>
      </p:pic>
      <p:sp>
        <p:nvSpPr>
          <p:cNvPr id="26" name="Text Box 40">
            <a:extLst>
              <a:ext uri="{FF2B5EF4-FFF2-40B4-BE49-F238E27FC236}">
                <a16:creationId xmlns:a16="http://schemas.microsoft.com/office/drawing/2014/main" id="{E3F83D97-39D9-4E07-A91B-903C56C9D229}"/>
              </a:ext>
            </a:extLst>
          </p:cNvPr>
          <p:cNvSpPr txBox="1">
            <a:spLocks noChangeArrowheads="1"/>
          </p:cNvSpPr>
          <p:nvPr/>
        </p:nvSpPr>
        <p:spPr bwMode="auto">
          <a:xfrm>
            <a:off x="1219200" y="2996953"/>
            <a:ext cx="735637"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解：</a:t>
            </a:r>
          </a:p>
        </p:txBody>
      </p:sp>
      <p:grpSp>
        <p:nvGrpSpPr>
          <p:cNvPr id="29" name="组合 28">
            <a:extLst>
              <a:ext uri="{FF2B5EF4-FFF2-40B4-BE49-F238E27FC236}">
                <a16:creationId xmlns:a16="http://schemas.microsoft.com/office/drawing/2014/main" id="{26CE024C-2A19-497E-A5DB-6A3FA3A61C3A}"/>
              </a:ext>
            </a:extLst>
          </p:cNvPr>
          <p:cNvGrpSpPr/>
          <p:nvPr/>
        </p:nvGrpSpPr>
        <p:grpSpPr>
          <a:xfrm>
            <a:off x="1954837" y="3088021"/>
            <a:ext cx="6469087" cy="754979"/>
            <a:chOff x="1476375" y="3088020"/>
            <a:chExt cx="6469087" cy="754979"/>
          </a:xfrm>
        </p:grpSpPr>
        <p:pic>
          <p:nvPicPr>
            <p:cNvPr id="30" name="图片 29">
              <a:extLst>
                <a:ext uri="{FF2B5EF4-FFF2-40B4-BE49-F238E27FC236}">
                  <a16:creationId xmlns:a16="http://schemas.microsoft.com/office/drawing/2014/main" id="{FF98E2A5-ACC3-469A-B3A4-78D912980815}"/>
                </a:ext>
              </a:extLst>
            </p:cNvPr>
            <p:cNvPicPr>
              <a:picLocks noChangeAspect="1"/>
            </p:cNvPicPr>
            <p:nvPr/>
          </p:nvPicPr>
          <p:blipFill>
            <a:blip r:embed="rId5"/>
            <a:stretch>
              <a:fillRect/>
            </a:stretch>
          </p:blipFill>
          <p:spPr>
            <a:xfrm>
              <a:off x="1476375" y="3088020"/>
              <a:ext cx="6469087" cy="279528"/>
            </a:xfrm>
            <a:prstGeom prst="rect">
              <a:avLst/>
            </a:prstGeom>
          </p:spPr>
        </p:pic>
        <p:pic>
          <p:nvPicPr>
            <p:cNvPr id="31" name="图片 30">
              <a:extLst>
                <a:ext uri="{FF2B5EF4-FFF2-40B4-BE49-F238E27FC236}">
                  <a16:creationId xmlns:a16="http://schemas.microsoft.com/office/drawing/2014/main" id="{819E7E51-3B8B-4C84-AA93-0BA97386D6F9}"/>
                </a:ext>
              </a:extLst>
            </p:cNvPr>
            <p:cNvPicPr>
              <a:picLocks noChangeAspect="1"/>
            </p:cNvPicPr>
            <p:nvPr/>
          </p:nvPicPr>
          <p:blipFill>
            <a:blip r:embed="rId6"/>
            <a:stretch>
              <a:fillRect/>
            </a:stretch>
          </p:blipFill>
          <p:spPr>
            <a:xfrm>
              <a:off x="1476375" y="3549685"/>
              <a:ext cx="6084168" cy="293314"/>
            </a:xfrm>
            <a:prstGeom prst="rect">
              <a:avLst/>
            </a:prstGeom>
          </p:spPr>
        </p:pic>
      </p:grpSp>
      <p:grpSp>
        <p:nvGrpSpPr>
          <p:cNvPr id="32" name="组合 31">
            <a:extLst>
              <a:ext uri="{FF2B5EF4-FFF2-40B4-BE49-F238E27FC236}">
                <a16:creationId xmlns:a16="http://schemas.microsoft.com/office/drawing/2014/main" id="{F9DD2C53-74DD-43F4-BF31-B82E0874D39D}"/>
              </a:ext>
            </a:extLst>
          </p:cNvPr>
          <p:cNvGrpSpPr/>
          <p:nvPr/>
        </p:nvGrpSpPr>
        <p:grpSpPr>
          <a:xfrm>
            <a:off x="1954837" y="4025137"/>
            <a:ext cx="6536707" cy="1721505"/>
            <a:chOff x="1476375" y="4025136"/>
            <a:chExt cx="6536707" cy="1721505"/>
          </a:xfrm>
        </p:grpSpPr>
        <p:pic>
          <p:nvPicPr>
            <p:cNvPr id="33" name="图片 32">
              <a:extLst>
                <a:ext uri="{FF2B5EF4-FFF2-40B4-BE49-F238E27FC236}">
                  <a16:creationId xmlns:a16="http://schemas.microsoft.com/office/drawing/2014/main" id="{B27B9E0E-F17B-49DE-9BDD-E53C868C2DB1}"/>
                </a:ext>
              </a:extLst>
            </p:cNvPr>
            <p:cNvPicPr>
              <a:picLocks noChangeAspect="1"/>
            </p:cNvPicPr>
            <p:nvPr/>
          </p:nvPicPr>
          <p:blipFill>
            <a:blip r:embed="rId7"/>
            <a:stretch>
              <a:fillRect/>
            </a:stretch>
          </p:blipFill>
          <p:spPr>
            <a:xfrm>
              <a:off x="2024385" y="4025136"/>
              <a:ext cx="5774086" cy="293314"/>
            </a:xfrm>
            <a:prstGeom prst="rect">
              <a:avLst/>
            </a:prstGeom>
          </p:spPr>
        </p:pic>
        <p:pic>
          <p:nvPicPr>
            <p:cNvPr id="34" name="图片 33">
              <a:extLst>
                <a:ext uri="{FF2B5EF4-FFF2-40B4-BE49-F238E27FC236}">
                  <a16:creationId xmlns:a16="http://schemas.microsoft.com/office/drawing/2014/main" id="{015E76EB-8C28-454A-9E6E-8075D3D7C54B}"/>
                </a:ext>
              </a:extLst>
            </p:cNvPr>
            <p:cNvPicPr>
              <a:picLocks noChangeAspect="1"/>
            </p:cNvPicPr>
            <p:nvPr/>
          </p:nvPicPr>
          <p:blipFill>
            <a:blip r:embed="rId8"/>
            <a:stretch>
              <a:fillRect/>
            </a:stretch>
          </p:blipFill>
          <p:spPr>
            <a:xfrm>
              <a:off x="1476375" y="4495240"/>
              <a:ext cx="6444523" cy="293314"/>
            </a:xfrm>
            <a:prstGeom prst="rect">
              <a:avLst/>
            </a:prstGeom>
          </p:spPr>
        </p:pic>
        <p:pic>
          <p:nvPicPr>
            <p:cNvPr id="35" name="图片 34">
              <a:extLst>
                <a:ext uri="{FF2B5EF4-FFF2-40B4-BE49-F238E27FC236}">
                  <a16:creationId xmlns:a16="http://schemas.microsoft.com/office/drawing/2014/main" id="{E0B16B73-BB44-444C-82CC-26B57B1C5ECC}"/>
                </a:ext>
              </a:extLst>
            </p:cNvPr>
            <p:cNvPicPr>
              <a:picLocks noChangeAspect="1"/>
            </p:cNvPicPr>
            <p:nvPr/>
          </p:nvPicPr>
          <p:blipFill>
            <a:blip r:embed="rId9"/>
            <a:stretch>
              <a:fillRect/>
            </a:stretch>
          </p:blipFill>
          <p:spPr>
            <a:xfrm>
              <a:off x="1476375" y="4976710"/>
              <a:ext cx="6536707" cy="293314"/>
            </a:xfrm>
            <a:prstGeom prst="rect">
              <a:avLst/>
            </a:prstGeom>
          </p:spPr>
        </p:pic>
        <p:pic>
          <p:nvPicPr>
            <p:cNvPr id="36" name="图片 35">
              <a:extLst>
                <a:ext uri="{FF2B5EF4-FFF2-40B4-BE49-F238E27FC236}">
                  <a16:creationId xmlns:a16="http://schemas.microsoft.com/office/drawing/2014/main" id="{3E3EAF19-1140-4AB2-B212-797070F1C099}"/>
                </a:ext>
              </a:extLst>
            </p:cNvPr>
            <p:cNvPicPr>
              <a:picLocks noChangeAspect="1"/>
            </p:cNvPicPr>
            <p:nvPr/>
          </p:nvPicPr>
          <p:blipFill>
            <a:blip r:embed="rId10"/>
            <a:stretch>
              <a:fillRect/>
            </a:stretch>
          </p:blipFill>
          <p:spPr>
            <a:xfrm>
              <a:off x="1476375" y="5466177"/>
              <a:ext cx="4559539" cy="280464"/>
            </a:xfrm>
            <a:prstGeom prst="rect">
              <a:avLst/>
            </a:prstGeom>
          </p:spPr>
        </p:pic>
      </p:grpSp>
      <p:pic>
        <p:nvPicPr>
          <p:cNvPr id="37" name="图片 36">
            <a:extLst>
              <a:ext uri="{FF2B5EF4-FFF2-40B4-BE49-F238E27FC236}">
                <a16:creationId xmlns:a16="http://schemas.microsoft.com/office/drawing/2014/main" id="{6527B451-DE91-49FB-8ECF-0A5CD9947701}"/>
              </a:ext>
            </a:extLst>
          </p:cNvPr>
          <p:cNvPicPr>
            <a:picLocks noChangeAspect="1"/>
          </p:cNvPicPr>
          <p:nvPr/>
        </p:nvPicPr>
        <p:blipFill>
          <a:blip r:embed="rId11"/>
          <a:stretch>
            <a:fillRect/>
          </a:stretch>
        </p:blipFill>
        <p:spPr>
          <a:xfrm>
            <a:off x="3579871" y="5942794"/>
            <a:ext cx="3620036" cy="331606"/>
          </a:xfrm>
          <a:prstGeom prst="rect">
            <a:avLst/>
          </a:prstGeom>
        </p:spPr>
      </p:pic>
    </p:spTree>
    <p:extLst>
      <p:ext uri="{BB962C8B-B14F-4D97-AF65-F5344CB8AC3E}">
        <p14:creationId xmlns:p14="http://schemas.microsoft.com/office/powerpoint/2010/main" val="344834356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12" name="组合 11">
            <a:extLst>
              <a:ext uri="{FF2B5EF4-FFF2-40B4-BE49-F238E27FC236}">
                <a16:creationId xmlns:a16="http://schemas.microsoft.com/office/drawing/2014/main" id="{E4E68B76-7662-405C-97F1-86CDA936CE92}"/>
              </a:ext>
            </a:extLst>
          </p:cNvPr>
          <p:cNvGrpSpPr/>
          <p:nvPr/>
        </p:nvGrpSpPr>
        <p:grpSpPr>
          <a:xfrm>
            <a:off x="1295400" y="1340769"/>
            <a:ext cx="4724400" cy="830997"/>
            <a:chOff x="1295400" y="1340769"/>
            <a:chExt cx="4209991" cy="830997"/>
          </a:xfrm>
        </p:grpSpPr>
        <p:sp>
          <p:nvSpPr>
            <p:cNvPr id="13" name="Text Box 40">
              <a:extLst>
                <a:ext uri="{FF2B5EF4-FFF2-40B4-BE49-F238E27FC236}">
                  <a16:creationId xmlns:a16="http://schemas.microsoft.com/office/drawing/2014/main" id="{B4D904D4-AFD3-4C5C-BE71-7FC0DABDCE01}"/>
                </a:ext>
              </a:extLst>
            </p:cNvPr>
            <p:cNvSpPr txBox="1">
              <a:spLocks noChangeArrowheads="1"/>
            </p:cNvSpPr>
            <p:nvPr/>
          </p:nvSpPr>
          <p:spPr bwMode="auto">
            <a:xfrm>
              <a:off x="1295400" y="1340769"/>
              <a:ext cx="3168035" cy="830997"/>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10</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15" name="Text Box 40">
              <a:extLst>
                <a:ext uri="{FF2B5EF4-FFF2-40B4-BE49-F238E27FC236}">
                  <a16:creationId xmlns:a16="http://schemas.microsoft.com/office/drawing/2014/main" id="{354BFBB4-E530-49E8-A435-D46380EB340C}"/>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1" name="图片 20">
              <a:extLst>
                <a:ext uri="{FF2B5EF4-FFF2-40B4-BE49-F238E27FC236}">
                  <a16:creationId xmlns:a16="http://schemas.microsoft.com/office/drawing/2014/main" id="{F88C04A1-AC32-45C5-AF07-DB206E87CE25}"/>
                </a:ext>
              </a:extLst>
            </p:cNvPr>
            <p:cNvPicPr>
              <a:picLocks noChangeAspect="1"/>
            </p:cNvPicPr>
            <p:nvPr/>
          </p:nvPicPr>
          <p:blipFill>
            <a:blip r:embed="rId2"/>
            <a:stretch>
              <a:fillRect/>
            </a:stretch>
          </p:blipFill>
          <p:spPr>
            <a:xfrm>
              <a:off x="4283136" y="1453009"/>
              <a:ext cx="256158" cy="237183"/>
            </a:xfrm>
            <a:prstGeom prst="rect">
              <a:avLst/>
            </a:prstGeom>
          </p:spPr>
        </p:pic>
      </p:grpSp>
      <p:sp>
        <p:nvSpPr>
          <p:cNvPr id="22" name="Text Box 40">
            <a:extLst>
              <a:ext uri="{FF2B5EF4-FFF2-40B4-BE49-F238E27FC236}">
                <a16:creationId xmlns:a16="http://schemas.microsoft.com/office/drawing/2014/main" id="{F1FF86AE-378C-4B3A-9E5F-8421412E106D}"/>
              </a:ext>
            </a:extLst>
          </p:cNvPr>
          <p:cNvSpPr txBox="1">
            <a:spLocks noChangeArrowheads="1"/>
          </p:cNvSpPr>
          <p:nvPr/>
        </p:nvSpPr>
        <p:spPr bwMode="auto">
          <a:xfrm>
            <a:off x="1905000" y="243128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p>
        </p:txBody>
      </p:sp>
      <p:pic>
        <p:nvPicPr>
          <p:cNvPr id="23" name="图片 22">
            <a:extLst>
              <a:ext uri="{FF2B5EF4-FFF2-40B4-BE49-F238E27FC236}">
                <a16:creationId xmlns:a16="http://schemas.microsoft.com/office/drawing/2014/main" id="{809533A6-B926-40CF-8C67-F1302802DD8E}"/>
              </a:ext>
            </a:extLst>
          </p:cNvPr>
          <p:cNvPicPr>
            <a:picLocks noChangeAspect="1"/>
          </p:cNvPicPr>
          <p:nvPr/>
        </p:nvPicPr>
        <p:blipFill>
          <a:blip r:embed="rId3"/>
          <a:stretch>
            <a:fillRect/>
          </a:stretch>
        </p:blipFill>
        <p:spPr>
          <a:xfrm>
            <a:off x="4856609" y="2502517"/>
            <a:ext cx="1296144" cy="319200"/>
          </a:xfrm>
          <a:prstGeom prst="rect">
            <a:avLst/>
          </a:prstGeom>
        </p:spPr>
      </p:pic>
      <p:pic>
        <p:nvPicPr>
          <p:cNvPr id="24" name="图片 23">
            <a:extLst>
              <a:ext uri="{FF2B5EF4-FFF2-40B4-BE49-F238E27FC236}">
                <a16:creationId xmlns:a16="http://schemas.microsoft.com/office/drawing/2014/main" id="{467F3585-72FA-4B93-B174-7C426C777689}"/>
              </a:ext>
            </a:extLst>
          </p:cNvPr>
          <p:cNvPicPr>
            <a:picLocks noChangeAspect="1"/>
          </p:cNvPicPr>
          <p:nvPr/>
        </p:nvPicPr>
        <p:blipFill>
          <a:blip r:embed="rId4"/>
          <a:stretch>
            <a:fillRect/>
          </a:stretch>
        </p:blipFill>
        <p:spPr>
          <a:xfrm>
            <a:off x="2750443" y="1963846"/>
            <a:ext cx="5508476" cy="356536"/>
          </a:xfrm>
          <a:prstGeom prst="rect">
            <a:avLst/>
          </a:prstGeom>
        </p:spPr>
      </p:pic>
      <p:sp>
        <p:nvSpPr>
          <p:cNvPr id="25" name="Text Box 40">
            <a:extLst>
              <a:ext uri="{FF2B5EF4-FFF2-40B4-BE49-F238E27FC236}">
                <a16:creationId xmlns:a16="http://schemas.microsoft.com/office/drawing/2014/main" id="{F4EF6D63-3F91-48C0-A651-EAF9B057CDD6}"/>
              </a:ext>
            </a:extLst>
          </p:cNvPr>
          <p:cNvSpPr txBox="1">
            <a:spLocks noChangeArrowheads="1"/>
          </p:cNvSpPr>
          <p:nvPr/>
        </p:nvSpPr>
        <p:spPr bwMode="auto">
          <a:xfrm>
            <a:off x="1066800" y="2996953"/>
            <a:ext cx="735637"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解：</a:t>
            </a:r>
          </a:p>
        </p:txBody>
      </p:sp>
      <p:pic>
        <p:nvPicPr>
          <p:cNvPr id="27" name="图片 26">
            <a:extLst>
              <a:ext uri="{FF2B5EF4-FFF2-40B4-BE49-F238E27FC236}">
                <a16:creationId xmlns:a16="http://schemas.microsoft.com/office/drawing/2014/main" id="{61D786F0-495C-496F-B4E7-AEC3CE246CC9}"/>
              </a:ext>
            </a:extLst>
          </p:cNvPr>
          <p:cNvPicPr>
            <a:picLocks noChangeAspect="1"/>
          </p:cNvPicPr>
          <p:nvPr/>
        </p:nvPicPr>
        <p:blipFill>
          <a:blip r:embed="rId5"/>
          <a:stretch>
            <a:fillRect/>
          </a:stretch>
        </p:blipFill>
        <p:spPr>
          <a:xfrm>
            <a:off x="1802436" y="3082925"/>
            <a:ext cx="6804248" cy="289719"/>
          </a:xfrm>
          <a:prstGeom prst="rect">
            <a:avLst/>
          </a:prstGeom>
        </p:spPr>
      </p:pic>
      <p:pic>
        <p:nvPicPr>
          <p:cNvPr id="28" name="图片 27">
            <a:extLst>
              <a:ext uri="{FF2B5EF4-FFF2-40B4-BE49-F238E27FC236}">
                <a16:creationId xmlns:a16="http://schemas.microsoft.com/office/drawing/2014/main" id="{6C861ED0-AF9E-4B1A-B0F5-E63C29D5167B}"/>
              </a:ext>
            </a:extLst>
          </p:cNvPr>
          <p:cNvPicPr>
            <a:picLocks noChangeAspect="1"/>
          </p:cNvPicPr>
          <p:nvPr/>
        </p:nvPicPr>
        <p:blipFill>
          <a:blip r:embed="rId6"/>
          <a:stretch>
            <a:fillRect/>
          </a:stretch>
        </p:blipFill>
        <p:spPr>
          <a:xfrm>
            <a:off x="3313885" y="3582892"/>
            <a:ext cx="3813584" cy="346690"/>
          </a:xfrm>
          <a:prstGeom prst="rect">
            <a:avLst/>
          </a:prstGeom>
        </p:spPr>
      </p:pic>
      <p:sp>
        <p:nvSpPr>
          <p:cNvPr id="38" name="Text Box 40">
            <a:extLst>
              <a:ext uri="{FF2B5EF4-FFF2-40B4-BE49-F238E27FC236}">
                <a16:creationId xmlns:a16="http://schemas.microsoft.com/office/drawing/2014/main" id="{118F4F47-A2E0-42E1-84E7-E3ED13C439B9}"/>
              </a:ext>
            </a:extLst>
          </p:cNvPr>
          <p:cNvSpPr txBox="1">
            <a:spLocks noChangeArrowheads="1"/>
          </p:cNvSpPr>
          <p:nvPr/>
        </p:nvSpPr>
        <p:spPr bwMode="auto">
          <a:xfrm>
            <a:off x="2280061" y="4066504"/>
            <a:ext cx="607438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因此，最终的结果是</a:t>
            </a:r>
          </a:p>
        </p:txBody>
      </p:sp>
      <p:grpSp>
        <p:nvGrpSpPr>
          <p:cNvPr id="39" name="组合 38">
            <a:extLst>
              <a:ext uri="{FF2B5EF4-FFF2-40B4-BE49-F238E27FC236}">
                <a16:creationId xmlns:a16="http://schemas.microsoft.com/office/drawing/2014/main" id="{47F67744-DABA-452D-8382-0CD4168C33BA}"/>
              </a:ext>
            </a:extLst>
          </p:cNvPr>
          <p:cNvGrpSpPr/>
          <p:nvPr/>
        </p:nvGrpSpPr>
        <p:grpSpPr>
          <a:xfrm>
            <a:off x="2371369" y="4756774"/>
            <a:ext cx="4864113" cy="832466"/>
            <a:chOff x="2045307" y="4756774"/>
            <a:chExt cx="4864113" cy="832466"/>
          </a:xfrm>
        </p:grpSpPr>
        <p:pic>
          <p:nvPicPr>
            <p:cNvPr id="40" name="图片 39">
              <a:extLst>
                <a:ext uri="{FF2B5EF4-FFF2-40B4-BE49-F238E27FC236}">
                  <a16:creationId xmlns:a16="http://schemas.microsoft.com/office/drawing/2014/main" id="{6A692E1E-85E5-491D-AB43-EAD36E2FDC6A}"/>
                </a:ext>
              </a:extLst>
            </p:cNvPr>
            <p:cNvPicPr>
              <a:picLocks noChangeAspect="1"/>
            </p:cNvPicPr>
            <p:nvPr/>
          </p:nvPicPr>
          <p:blipFill>
            <a:blip r:embed="rId7"/>
            <a:stretch>
              <a:fillRect/>
            </a:stretch>
          </p:blipFill>
          <p:spPr>
            <a:xfrm>
              <a:off x="2045307" y="4794918"/>
              <a:ext cx="553021" cy="216024"/>
            </a:xfrm>
            <a:prstGeom prst="rect">
              <a:avLst/>
            </a:prstGeom>
          </p:spPr>
        </p:pic>
        <p:pic>
          <p:nvPicPr>
            <p:cNvPr id="41" name="图片 40">
              <a:extLst>
                <a:ext uri="{FF2B5EF4-FFF2-40B4-BE49-F238E27FC236}">
                  <a16:creationId xmlns:a16="http://schemas.microsoft.com/office/drawing/2014/main" id="{7592D4DA-8C37-43B0-875C-C6E901FC2943}"/>
                </a:ext>
              </a:extLst>
            </p:cNvPr>
            <p:cNvPicPr>
              <a:picLocks noChangeAspect="1"/>
            </p:cNvPicPr>
            <p:nvPr/>
          </p:nvPicPr>
          <p:blipFill>
            <a:blip r:embed="rId8"/>
            <a:stretch>
              <a:fillRect/>
            </a:stretch>
          </p:blipFill>
          <p:spPr>
            <a:xfrm>
              <a:off x="2761982" y="4756774"/>
              <a:ext cx="3813584" cy="349336"/>
            </a:xfrm>
            <a:prstGeom prst="rect">
              <a:avLst/>
            </a:prstGeom>
          </p:spPr>
        </p:pic>
        <p:pic>
          <p:nvPicPr>
            <p:cNvPr id="42" name="图片 41">
              <a:extLst>
                <a:ext uri="{FF2B5EF4-FFF2-40B4-BE49-F238E27FC236}">
                  <a16:creationId xmlns:a16="http://schemas.microsoft.com/office/drawing/2014/main" id="{8A039ACE-EC88-424F-9EA9-476631D77227}"/>
                </a:ext>
              </a:extLst>
            </p:cNvPr>
            <p:cNvPicPr>
              <a:picLocks noChangeAspect="1"/>
            </p:cNvPicPr>
            <p:nvPr/>
          </p:nvPicPr>
          <p:blipFill>
            <a:blip r:embed="rId6"/>
            <a:stretch>
              <a:fillRect/>
            </a:stretch>
          </p:blipFill>
          <p:spPr>
            <a:xfrm>
              <a:off x="2761982" y="5242550"/>
              <a:ext cx="3813584" cy="346690"/>
            </a:xfrm>
            <a:prstGeom prst="rect">
              <a:avLst/>
            </a:prstGeom>
          </p:spPr>
        </p:pic>
        <p:pic>
          <p:nvPicPr>
            <p:cNvPr id="43" name="图片 42">
              <a:extLst>
                <a:ext uri="{FF2B5EF4-FFF2-40B4-BE49-F238E27FC236}">
                  <a16:creationId xmlns:a16="http://schemas.microsoft.com/office/drawing/2014/main" id="{06023BFB-A236-496D-8187-EC026E7D328C}"/>
                </a:ext>
              </a:extLst>
            </p:cNvPr>
            <p:cNvPicPr>
              <a:picLocks noChangeAspect="1"/>
            </p:cNvPicPr>
            <p:nvPr/>
          </p:nvPicPr>
          <p:blipFill>
            <a:blip r:embed="rId9"/>
            <a:stretch>
              <a:fillRect/>
            </a:stretch>
          </p:blipFill>
          <p:spPr>
            <a:xfrm>
              <a:off x="6693396" y="4805475"/>
              <a:ext cx="216024" cy="216024"/>
            </a:xfrm>
            <a:prstGeom prst="rect">
              <a:avLst/>
            </a:prstGeom>
          </p:spPr>
        </p:pic>
      </p:grpSp>
    </p:spTree>
    <p:extLst>
      <p:ext uri="{BB962C8B-B14F-4D97-AF65-F5344CB8AC3E}">
        <p14:creationId xmlns:p14="http://schemas.microsoft.com/office/powerpoint/2010/main" val="324447524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106</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2" name="组合 1">
            <a:extLst>
              <a:ext uri="{FF2B5EF4-FFF2-40B4-BE49-F238E27FC236}">
                <a16:creationId xmlns:a16="http://schemas.microsoft.com/office/drawing/2014/main" id="{CD3A2B7D-E840-4A8D-84D1-CE51B649F1B8}"/>
              </a:ext>
            </a:extLst>
          </p:cNvPr>
          <p:cNvGrpSpPr/>
          <p:nvPr/>
        </p:nvGrpSpPr>
        <p:grpSpPr>
          <a:xfrm>
            <a:off x="1295400" y="1340769"/>
            <a:ext cx="4724400" cy="461665"/>
            <a:chOff x="1295400" y="1340769"/>
            <a:chExt cx="4209991" cy="461665"/>
          </a:xfrm>
        </p:grpSpPr>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a:t>
              </a:r>
              <a:r>
                <a:rPr lang="en-US" altLang="zh-CN" sz="2400" dirty="0">
                  <a:solidFill>
                    <a:srgbClr val="000000"/>
                  </a:solidFill>
                  <a:ea typeface="SimSun" panose="02010600030101010101" pitchFamily="2" charset="-122"/>
                  <a:cs typeface="Times New Roman" panose="02020603050405020304" pitchFamily="18" charset="0"/>
                </a:rPr>
                <a:t>1</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0" name="Text Box 40">
              <a:extLst>
                <a:ext uri="{FF2B5EF4-FFF2-40B4-BE49-F238E27FC236}">
                  <a16:creationId xmlns:a16="http://schemas.microsoft.com/office/drawing/2014/main" id="{975467AC-F4DE-4298-A066-A23BBCC66131}"/>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6" name="图片 25">
              <a:extLst>
                <a:ext uri="{FF2B5EF4-FFF2-40B4-BE49-F238E27FC236}">
                  <a16:creationId xmlns:a16="http://schemas.microsoft.com/office/drawing/2014/main" id="{F0F47ED9-E4B0-49E6-87A0-AA982694B2C0}"/>
                </a:ext>
              </a:extLst>
            </p:cNvPr>
            <p:cNvPicPr>
              <a:picLocks noChangeAspect="1"/>
            </p:cNvPicPr>
            <p:nvPr/>
          </p:nvPicPr>
          <p:blipFill>
            <a:blip r:embed="rId11"/>
            <a:stretch>
              <a:fillRect/>
            </a:stretch>
          </p:blipFill>
          <p:spPr>
            <a:xfrm>
              <a:off x="4283136" y="1453009"/>
              <a:ext cx="256158" cy="237183"/>
            </a:xfrm>
            <a:prstGeom prst="rect">
              <a:avLst/>
            </a:prstGeom>
          </p:spPr>
        </p:pic>
      </p:grpSp>
      <p:sp>
        <p:nvSpPr>
          <p:cNvPr id="21" name="Text Box 40">
            <a:extLst>
              <a:ext uri="{FF2B5EF4-FFF2-40B4-BE49-F238E27FC236}">
                <a16:creationId xmlns:a16="http://schemas.microsoft.com/office/drawing/2014/main" id="{1527C091-D3BF-42DA-9494-C594EAFA1654}"/>
              </a:ext>
            </a:extLst>
          </p:cNvPr>
          <p:cNvSpPr txBox="1">
            <a:spLocks noChangeArrowheads="1"/>
          </p:cNvSpPr>
          <p:nvPr/>
        </p:nvSpPr>
        <p:spPr bwMode="auto">
          <a:xfrm>
            <a:off x="1723433"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22" name="图片 21">
            <a:extLst>
              <a:ext uri="{FF2B5EF4-FFF2-40B4-BE49-F238E27FC236}">
                <a16:creationId xmlns:a16="http://schemas.microsoft.com/office/drawing/2014/main" id="{0E765C63-1F36-4374-B127-24BA8071BD69}"/>
              </a:ext>
            </a:extLst>
          </p:cNvPr>
          <p:cNvPicPr>
            <a:picLocks noChangeAspect="1"/>
          </p:cNvPicPr>
          <p:nvPr/>
        </p:nvPicPr>
        <p:blipFill>
          <a:blip r:embed="rId12"/>
          <a:stretch>
            <a:fillRect/>
          </a:stretch>
        </p:blipFill>
        <p:spPr>
          <a:xfrm>
            <a:off x="1524000" y="1989469"/>
            <a:ext cx="7236296" cy="332703"/>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98849391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25" name="组合 24">
            <a:extLst>
              <a:ext uri="{FF2B5EF4-FFF2-40B4-BE49-F238E27FC236}">
                <a16:creationId xmlns:a16="http://schemas.microsoft.com/office/drawing/2014/main" id="{4BB5E9B8-51CB-4328-8326-B42213C8A1A2}"/>
              </a:ext>
            </a:extLst>
          </p:cNvPr>
          <p:cNvGrpSpPr/>
          <p:nvPr/>
        </p:nvGrpSpPr>
        <p:grpSpPr>
          <a:xfrm>
            <a:off x="1295400" y="1340769"/>
            <a:ext cx="4724400" cy="461665"/>
            <a:chOff x="1295400" y="1340769"/>
            <a:chExt cx="4209991" cy="461665"/>
          </a:xfrm>
        </p:grpSpPr>
        <p:sp>
          <p:nvSpPr>
            <p:cNvPr id="27" name="Text Box 40">
              <a:extLst>
                <a:ext uri="{FF2B5EF4-FFF2-40B4-BE49-F238E27FC236}">
                  <a16:creationId xmlns:a16="http://schemas.microsoft.com/office/drawing/2014/main" id="{2C124C26-6477-4038-8282-7DD0207A6F27}"/>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a:t>
              </a:r>
              <a:r>
                <a:rPr lang="en-US" altLang="zh-CN" sz="2400" dirty="0">
                  <a:solidFill>
                    <a:srgbClr val="000000"/>
                  </a:solidFill>
                  <a:ea typeface="SimSun" panose="02010600030101010101" pitchFamily="2" charset="-122"/>
                  <a:cs typeface="Times New Roman" panose="02020603050405020304" pitchFamily="18" charset="0"/>
                </a:rPr>
                <a:t>1</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8" name="Text Box 40">
              <a:extLst>
                <a:ext uri="{FF2B5EF4-FFF2-40B4-BE49-F238E27FC236}">
                  <a16:creationId xmlns:a16="http://schemas.microsoft.com/office/drawing/2014/main" id="{A239643E-5254-4005-BD1F-23414C7538E2}"/>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38" name="图片 37">
              <a:extLst>
                <a:ext uri="{FF2B5EF4-FFF2-40B4-BE49-F238E27FC236}">
                  <a16:creationId xmlns:a16="http://schemas.microsoft.com/office/drawing/2014/main" id="{7E00F232-361F-4709-A908-AE3FE40C8F9E}"/>
                </a:ext>
              </a:extLst>
            </p:cNvPr>
            <p:cNvPicPr>
              <a:picLocks noChangeAspect="1"/>
            </p:cNvPicPr>
            <p:nvPr/>
          </p:nvPicPr>
          <p:blipFill>
            <a:blip r:embed="rId2"/>
            <a:stretch>
              <a:fillRect/>
            </a:stretch>
          </p:blipFill>
          <p:spPr>
            <a:xfrm>
              <a:off x="4283136" y="1453009"/>
              <a:ext cx="256158" cy="237183"/>
            </a:xfrm>
            <a:prstGeom prst="rect">
              <a:avLst/>
            </a:prstGeom>
          </p:spPr>
        </p:pic>
      </p:grpSp>
      <p:sp>
        <p:nvSpPr>
          <p:cNvPr id="39" name="Text Box 40">
            <a:extLst>
              <a:ext uri="{FF2B5EF4-FFF2-40B4-BE49-F238E27FC236}">
                <a16:creationId xmlns:a16="http://schemas.microsoft.com/office/drawing/2014/main" id="{81A0AFD0-906A-471B-8907-B81DB9394203}"/>
              </a:ext>
            </a:extLst>
          </p:cNvPr>
          <p:cNvSpPr txBox="1">
            <a:spLocks noChangeArrowheads="1"/>
          </p:cNvSpPr>
          <p:nvPr/>
        </p:nvSpPr>
        <p:spPr bwMode="auto">
          <a:xfrm>
            <a:off x="1723433"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40" name="图片 39">
            <a:extLst>
              <a:ext uri="{FF2B5EF4-FFF2-40B4-BE49-F238E27FC236}">
                <a16:creationId xmlns:a16="http://schemas.microsoft.com/office/drawing/2014/main" id="{1973AE59-7213-4048-92C1-BBF4458604D2}"/>
              </a:ext>
            </a:extLst>
          </p:cNvPr>
          <p:cNvPicPr>
            <a:picLocks noChangeAspect="1"/>
          </p:cNvPicPr>
          <p:nvPr/>
        </p:nvPicPr>
        <p:blipFill>
          <a:blip r:embed="rId3"/>
          <a:stretch>
            <a:fillRect/>
          </a:stretch>
        </p:blipFill>
        <p:spPr>
          <a:xfrm>
            <a:off x="1524000" y="1989469"/>
            <a:ext cx="7236296" cy="332703"/>
          </a:xfrm>
          <a:prstGeom prst="rect">
            <a:avLst/>
          </a:prstGeom>
        </p:spPr>
      </p:pic>
      <p:sp>
        <p:nvSpPr>
          <p:cNvPr id="41" name="Text Box 40">
            <a:extLst>
              <a:ext uri="{FF2B5EF4-FFF2-40B4-BE49-F238E27FC236}">
                <a16:creationId xmlns:a16="http://schemas.microsoft.com/office/drawing/2014/main" id="{E1A973F2-C870-4A8C-8D81-02FE020EE840}"/>
              </a:ext>
            </a:extLst>
          </p:cNvPr>
          <p:cNvSpPr txBox="1">
            <a:spLocks noChangeArrowheads="1"/>
          </p:cNvSpPr>
          <p:nvPr/>
        </p:nvSpPr>
        <p:spPr bwMode="auto">
          <a:xfrm>
            <a:off x="685800" y="2996953"/>
            <a:ext cx="735637"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解：</a:t>
            </a:r>
          </a:p>
        </p:txBody>
      </p:sp>
      <p:grpSp>
        <p:nvGrpSpPr>
          <p:cNvPr id="42" name="组合 41">
            <a:extLst>
              <a:ext uri="{FF2B5EF4-FFF2-40B4-BE49-F238E27FC236}">
                <a16:creationId xmlns:a16="http://schemas.microsoft.com/office/drawing/2014/main" id="{8110D23D-AC14-415E-91B5-E2740B16D42F}"/>
              </a:ext>
            </a:extLst>
          </p:cNvPr>
          <p:cNvGrpSpPr/>
          <p:nvPr/>
        </p:nvGrpSpPr>
        <p:grpSpPr>
          <a:xfrm>
            <a:off x="1222003" y="2994159"/>
            <a:ext cx="7126320" cy="1503935"/>
            <a:chOff x="1276942" y="2994158"/>
            <a:chExt cx="7126320" cy="1503935"/>
          </a:xfrm>
        </p:grpSpPr>
        <p:sp>
          <p:nvSpPr>
            <p:cNvPr id="43" name="Text Box 40">
              <a:extLst>
                <a:ext uri="{FF2B5EF4-FFF2-40B4-BE49-F238E27FC236}">
                  <a16:creationId xmlns:a16="http://schemas.microsoft.com/office/drawing/2014/main" id="{BF1BF35B-DC5D-4D1B-A920-3AFAB2F74D0A}"/>
                </a:ext>
              </a:extLst>
            </p:cNvPr>
            <p:cNvSpPr txBox="1">
              <a:spLocks noChangeArrowheads="1"/>
            </p:cNvSpPr>
            <p:nvPr/>
          </p:nvSpPr>
          <p:spPr bwMode="auto">
            <a:xfrm>
              <a:off x="1294752" y="2994158"/>
              <a:ext cx="7108510"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这道题看似无从下手。技巧是把字符串分成两部分，</a:t>
              </a:r>
            </a:p>
          </p:txBody>
        </p:sp>
        <p:sp>
          <p:nvSpPr>
            <p:cNvPr id="44" name="Text Box 40">
              <a:extLst>
                <a:ext uri="{FF2B5EF4-FFF2-40B4-BE49-F238E27FC236}">
                  <a16:creationId xmlns:a16="http://schemas.microsoft.com/office/drawing/2014/main" id="{6A4FEB14-5B13-446E-9C20-FAAB13AB51F8}"/>
                </a:ext>
              </a:extLst>
            </p:cNvPr>
            <p:cNvSpPr txBox="1">
              <a:spLocks noChangeArrowheads="1"/>
            </p:cNvSpPr>
            <p:nvPr/>
          </p:nvSpPr>
          <p:spPr bwMode="auto">
            <a:xfrm>
              <a:off x="1294752" y="3516690"/>
              <a:ext cx="7108510"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左部允许</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相邻但不允许</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相邻，右部允许</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相邻但不</a:t>
              </a:r>
            </a:p>
          </p:txBody>
        </p:sp>
        <p:sp>
          <p:nvSpPr>
            <p:cNvPr id="45" name="Text Box 40">
              <a:extLst>
                <a:ext uri="{FF2B5EF4-FFF2-40B4-BE49-F238E27FC236}">
                  <a16:creationId xmlns:a16="http://schemas.microsoft.com/office/drawing/2014/main" id="{F102E374-6229-40A9-955C-AC577D269266}"/>
                </a:ext>
              </a:extLst>
            </p:cNvPr>
            <p:cNvSpPr txBox="1">
              <a:spLocks noChangeArrowheads="1"/>
            </p:cNvSpPr>
            <p:nvPr/>
          </p:nvSpPr>
          <p:spPr bwMode="auto">
            <a:xfrm>
              <a:off x="1276942" y="4036428"/>
              <a:ext cx="7108510"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允许</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相邻，这样自然就实现了。</a:t>
              </a:r>
            </a:p>
          </p:txBody>
        </p:sp>
      </p:grpSp>
      <p:pic>
        <p:nvPicPr>
          <p:cNvPr id="46" name="图片 45">
            <a:extLst>
              <a:ext uri="{FF2B5EF4-FFF2-40B4-BE49-F238E27FC236}">
                <a16:creationId xmlns:a16="http://schemas.microsoft.com/office/drawing/2014/main" id="{AFB6BB94-84C1-4020-A7F6-E89A35590D09}"/>
              </a:ext>
            </a:extLst>
          </p:cNvPr>
          <p:cNvPicPr>
            <a:picLocks noChangeAspect="1"/>
          </p:cNvPicPr>
          <p:nvPr/>
        </p:nvPicPr>
        <p:blipFill>
          <a:blip r:embed="rId4"/>
          <a:stretch>
            <a:fillRect/>
          </a:stretch>
        </p:blipFill>
        <p:spPr>
          <a:xfrm>
            <a:off x="4175867" y="5155638"/>
            <a:ext cx="1336278" cy="336406"/>
          </a:xfrm>
          <a:prstGeom prst="rect">
            <a:avLst/>
          </a:prstGeom>
        </p:spPr>
      </p:pic>
      <p:sp>
        <p:nvSpPr>
          <p:cNvPr id="47" name="Text Box 40">
            <a:extLst>
              <a:ext uri="{FF2B5EF4-FFF2-40B4-BE49-F238E27FC236}">
                <a16:creationId xmlns:a16="http://schemas.microsoft.com/office/drawing/2014/main" id="{3D6D5552-CC0B-4122-9CF9-27F51B0B2F37}"/>
              </a:ext>
            </a:extLst>
          </p:cNvPr>
          <p:cNvSpPr txBox="1">
            <a:spLocks noChangeArrowheads="1"/>
          </p:cNvSpPr>
          <p:nvPr/>
        </p:nvSpPr>
        <p:spPr bwMode="auto">
          <a:xfrm>
            <a:off x="1222003" y="5492045"/>
            <a:ext cx="7108510"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但是没有考虑以</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结尾的情况，因此可以写成</a:t>
            </a:r>
          </a:p>
        </p:txBody>
      </p:sp>
      <p:pic>
        <p:nvPicPr>
          <p:cNvPr id="48" name="图片 47">
            <a:extLst>
              <a:ext uri="{FF2B5EF4-FFF2-40B4-BE49-F238E27FC236}">
                <a16:creationId xmlns:a16="http://schemas.microsoft.com/office/drawing/2014/main" id="{8316C021-28F4-46CC-853D-CCED9AFC5FE9}"/>
              </a:ext>
            </a:extLst>
          </p:cNvPr>
          <p:cNvPicPr>
            <a:picLocks noChangeAspect="1"/>
          </p:cNvPicPr>
          <p:nvPr/>
        </p:nvPicPr>
        <p:blipFill>
          <a:blip r:embed="rId5"/>
          <a:stretch>
            <a:fillRect/>
          </a:stretch>
        </p:blipFill>
        <p:spPr>
          <a:xfrm>
            <a:off x="3580957" y="6083016"/>
            <a:ext cx="2422888" cy="347506"/>
          </a:xfrm>
          <a:prstGeom prst="rect">
            <a:avLst/>
          </a:prstGeom>
        </p:spPr>
      </p:pic>
      <p:sp>
        <p:nvSpPr>
          <p:cNvPr id="49" name="Text Box 40">
            <a:extLst>
              <a:ext uri="{FF2B5EF4-FFF2-40B4-BE49-F238E27FC236}">
                <a16:creationId xmlns:a16="http://schemas.microsoft.com/office/drawing/2014/main" id="{3535515C-2B05-46DC-92EE-903879A731BC}"/>
              </a:ext>
            </a:extLst>
          </p:cNvPr>
          <p:cNvSpPr txBox="1">
            <a:spLocks noChangeArrowheads="1"/>
          </p:cNvSpPr>
          <p:nvPr/>
        </p:nvSpPr>
        <p:spPr bwMode="auto">
          <a:xfrm>
            <a:off x="1739231" y="4564667"/>
            <a:ext cx="7108510"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首先看允许</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相邻但不允许</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相邻，直接的写法是</a:t>
            </a:r>
          </a:p>
        </p:txBody>
      </p:sp>
    </p:spTree>
    <p:extLst>
      <p:ext uri="{BB962C8B-B14F-4D97-AF65-F5344CB8AC3E}">
        <p14:creationId xmlns:p14="http://schemas.microsoft.com/office/powerpoint/2010/main" val="183215819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25" name="组合 24">
            <a:extLst>
              <a:ext uri="{FF2B5EF4-FFF2-40B4-BE49-F238E27FC236}">
                <a16:creationId xmlns:a16="http://schemas.microsoft.com/office/drawing/2014/main" id="{4BB5E9B8-51CB-4328-8326-B42213C8A1A2}"/>
              </a:ext>
            </a:extLst>
          </p:cNvPr>
          <p:cNvGrpSpPr/>
          <p:nvPr/>
        </p:nvGrpSpPr>
        <p:grpSpPr>
          <a:xfrm>
            <a:off x="1295400" y="1340769"/>
            <a:ext cx="4724400" cy="461665"/>
            <a:chOff x="1295400" y="1340769"/>
            <a:chExt cx="4209991" cy="461665"/>
          </a:xfrm>
        </p:grpSpPr>
        <p:sp>
          <p:nvSpPr>
            <p:cNvPr id="27" name="Text Box 40">
              <a:extLst>
                <a:ext uri="{FF2B5EF4-FFF2-40B4-BE49-F238E27FC236}">
                  <a16:creationId xmlns:a16="http://schemas.microsoft.com/office/drawing/2014/main" id="{2C124C26-6477-4038-8282-7DD0207A6F27}"/>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a:t>
              </a:r>
              <a:r>
                <a:rPr lang="en-US" altLang="zh-CN" sz="2400" dirty="0">
                  <a:solidFill>
                    <a:srgbClr val="000000"/>
                  </a:solidFill>
                  <a:ea typeface="SimSun" panose="02010600030101010101" pitchFamily="2" charset="-122"/>
                  <a:cs typeface="Times New Roman" panose="02020603050405020304" pitchFamily="18" charset="0"/>
                </a:rPr>
                <a:t>1</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8" name="Text Box 40">
              <a:extLst>
                <a:ext uri="{FF2B5EF4-FFF2-40B4-BE49-F238E27FC236}">
                  <a16:creationId xmlns:a16="http://schemas.microsoft.com/office/drawing/2014/main" id="{A239643E-5254-4005-BD1F-23414C7538E2}"/>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38" name="图片 37">
              <a:extLst>
                <a:ext uri="{FF2B5EF4-FFF2-40B4-BE49-F238E27FC236}">
                  <a16:creationId xmlns:a16="http://schemas.microsoft.com/office/drawing/2014/main" id="{7E00F232-361F-4709-A908-AE3FE40C8F9E}"/>
                </a:ext>
              </a:extLst>
            </p:cNvPr>
            <p:cNvPicPr>
              <a:picLocks noChangeAspect="1"/>
            </p:cNvPicPr>
            <p:nvPr/>
          </p:nvPicPr>
          <p:blipFill>
            <a:blip r:embed="rId2"/>
            <a:stretch>
              <a:fillRect/>
            </a:stretch>
          </p:blipFill>
          <p:spPr>
            <a:xfrm>
              <a:off x="4283136" y="1453009"/>
              <a:ext cx="256158" cy="237183"/>
            </a:xfrm>
            <a:prstGeom prst="rect">
              <a:avLst/>
            </a:prstGeom>
          </p:spPr>
        </p:pic>
      </p:grpSp>
      <p:sp>
        <p:nvSpPr>
          <p:cNvPr id="39" name="Text Box 40">
            <a:extLst>
              <a:ext uri="{FF2B5EF4-FFF2-40B4-BE49-F238E27FC236}">
                <a16:creationId xmlns:a16="http://schemas.microsoft.com/office/drawing/2014/main" id="{81A0AFD0-906A-471B-8907-B81DB9394203}"/>
              </a:ext>
            </a:extLst>
          </p:cNvPr>
          <p:cNvSpPr txBox="1">
            <a:spLocks noChangeArrowheads="1"/>
          </p:cNvSpPr>
          <p:nvPr/>
        </p:nvSpPr>
        <p:spPr bwMode="auto">
          <a:xfrm>
            <a:off x="1723433"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40" name="图片 39">
            <a:extLst>
              <a:ext uri="{FF2B5EF4-FFF2-40B4-BE49-F238E27FC236}">
                <a16:creationId xmlns:a16="http://schemas.microsoft.com/office/drawing/2014/main" id="{1973AE59-7213-4048-92C1-BBF4458604D2}"/>
              </a:ext>
            </a:extLst>
          </p:cNvPr>
          <p:cNvPicPr>
            <a:picLocks noChangeAspect="1"/>
          </p:cNvPicPr>
          <p:nvPr/>
        </p:nvPicPr>
        <p:blipFill>
          <a:blip r:embed="rId3"/>
          <a:stretch>
            <a:fillRect/>
          </a:stretch>
        </p:blipFill>
        <p:spPr>
          <a:xfrm>
            <a:off x="1524000" y="1989469"/>
            <a:ext cx="7236296" cy="332703"/>
          </a:xfrm>
          <a:prstGeom prst="rect">
            <a:avLst/>
          </a:prstGeom>
        </p:spPr>
      </p:pic>
      <p:sp>
        <p:nvSpPr>
          <p:cNvPr id="41" name="Text Box 40">
            <a:extLst>
              <a:ext uri="{FF2B5EF4-FFF2-40B4-BE49-F238E27FC236}">
                <a16:creationId xmlns:a16="http://schemas.microsoft.com/office/drawing/2014/main" id="{E1A973F2-C870-4A8C-8D81-02FE020EE840}"/>
              </a:ext>
            </a:extLst>
          </p:cNvPr>
          <p:cNvSpPr txBox="1">
            <a:spLocks noChangeArrowheads="1"/>
          </p:cNvSpPr>
          <p:nvPr/>
        </p:nvSpPr>
        <p:spPr bwMode="auto">
          <a:xfrm>
            <a:off x="685800" y="2996953"/>
            <a:ext cx="735637"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解：</a:t>
            </a:r>
          </a:p>
        </p:txBody>
      </p:sp>
      <p:sp>
        <p:nvSpPr>
          <p:cNvPr id="50" name="Text Box 40">
            <a:extLst>
              <a:ext uri="{FF2B5EF4-FFF2-40B4-BE49-F238E27FC236}">
                <a16:creationId xmlns:a16="http://schemas.microsoft.com/office/drawing/2014/main" id="{CDE03696-A849-46B8-9958-0CFC4B98EF45}"/>
              </a:ext>
            </a:extLst>
          </p:cNvPr>
          <p:cNvSpPr txBox="1">
            <a:spLocks noChangeArrowheads="1"/>
          </p:cNvSpPr>
          <p:nvPr/>
        </p:nvSpPr>
        <p:spPr bwMode="auto">
          <a:xfrm>
            <a:off x="1349690" y="2994159"/>
            <a:ext cx="7108510"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再来看右部，允许</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相邻但不允许</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相邻</a:t>
            </a:r>
          </a:p>
        </p:txBody>
      </p:sp>
      <p:pic>
        <p:nvPicPr>
          <p:cNvPr id="51" name="图片 50">
            <a:extLst>
              <a:ext uri="{FF2B5EF4-FFF2-40B4-BE49-F238E27FC236}">
                <a16:creationId xmlns:a16="http://schemas.microsoft.com/office/drawing/2014/main" id="{A8924A9C-8763-46B3-910B-8081B4A155F0}"/>
              </a:ext>
            </a:extLst>
          </p:cNvPr>
          <p:cNvPicPr>
            <a:picLocks noChangeAspect="1"/>
          </p:cNvPicPr>
          <p:nvPr/>
        </p:nvPicPr>
        <p:blipFill>
          <a:blip r:embed="rId4"/>
          <a:stretch>
            <a:fillRect/>
          </a:stretch>
        </p:blipFill>
        <p:spPr>
          <a:xfrm>
            <a:off x="3490393" y="3643938"/>
            <a:ext cx="2273090" cy="326021"/>
          </a:xfrm>
          <a:prstGeom prst="rect">
            <a:avLst/>
          </a:prstGeom>
        </p:spPr>
      </p:pic>
      <p:sp>
        <p:nvSpPr>
          <p:cNvPr id="52" name="Text Box 40">
            <a:extLst>
              <a:ext uri="{FF2B5EF4-FFF2-40B4-BE49-F238E27FC236}">
                <a16:creationId xmlns:a16="http://schemas.microsoft.com/office/drawing/2014/main" id="{BDF253CD-C571-411F-ADBE-46FAA0EF1DE2}"/>
              </a:ext>
            </a:extLst>
          </p:cNvPr>
          <p:cNvSpPr txBox="1">
            <a:spLocks noChangeArrowheads="1"/>
          </p:cNvSpPr>
          <p:nvPr/>
        </p:nvSpPr>
        <p:spPr bwMode="auto">
          <a:xfrm>
            <a:off x="1349690" y="4150583"/>
            <a:ext cx="7108510"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把两部分拼接起来可得到：</a:t>
            </a:r>
          </a:p>
        </p:txBody>
      </p:sp>
      <p:pic>
        <p:nvPicPr>
          <p:cNvPr id="53" name="图片 52">
            <a:extLst>
              <a:ext uri="{FF2B5EF4-FFF2-40B4-BE49-F238E27FC236}">
                <a16:creationId xmlns:a16="http://schemas.microsoft.com/office/drawing/2014/main" id="{CFD3DB58-827C-469F-9EB7-8BD66B4B29E3}"/>
              </a:ext>
            </a:extLst>
          </p:cNvPr>
          <p:cNvPicPr>
            <a:picLocks noChangeAspect="1"/>
          </p:cNvPicPr>
          <p:nvPr/>
        </p:nvPicPr>
        <p:blipFill>
          <a:blip r:embed="rId5"/>
          <a:stretch>
            <a:fillRect/>
          </a:stretch>
        </p:blipFill>
        <p:spPr>
          <a:xfrm>
            <a:off x="2007192" y="4792871"/>
            <a:ext cx="5239493" cy="321880"/>
          </a:xfrm>
          <a:prstGeom prst="rect">
            <a:avLst/>
          </a:prstGeom>
        </p:spPr>
      </p:pic>
    </p:spTree>
    <p:extLst>
      <p:ext uri="{BB962C8B-B14F-4D97-AF65-F5344CB8AC3E}">
        <p14:creationId xmlns:p14="http://schemas.microsoft.com/office/powerpoint/2010/main" val="288924640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109</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2" name="组合 1">
            <a:extLst>
              <a:ext uri="{FF2B5EF4-FFF2-40B4-BE49-F238E27FC236}">
                <a16:creationId xmlns:a16="http://schemas.microsoft.com/office/drawing/2014/main" id="{CD3A2B7D-E840-4A8D-84D1-CE51B649F1B8}"/>
              </a:ext>
            </a:extLst>
          </p:cNvPr>
          <p:cNvGrpSpPr/>
          <p:nvPr/>
        </p:nvGrpSpPr>
        <p:grpSpPr>
          <a:xfrm>
            <a:off x="1295400" y="1340769"/>
            <a:ext cx="4724400" cy="461665"/>
            <a:chOff x="1295400" y="1340769"/>
            <a:chExt cx="4209991" cy="461665"/>
          </a:xfrm>
        </p:grpSpPr>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12</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0" name="Text Box 40">
              <a:extLst>
                <a:ext uri="{FF2B5EF4-FFF2-40B4-BE49-F238E27FC236}">
                  <a16:creationId xmlns:a16="http://schemas.microsoft.com/office/drawing/2014/main" id="{975467AC-F4DE-4298-A066-A23BBCC66131}"/>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6" name="图片 25">
              <a:extLst>
                <a:ext uri="{FF2B5EF4-FFF2-40B4-BE49-F238E27FC236}">
                  <a16:creationId xmlns:a16="http://schemas.microsoft.com/office/drawing/2014/main" id="{F0F47ED9-E4B0-49E6-87A0-AA982694B2C0}"/>
                </a:ext>
              </a:extLst>
            </p:cNvPr>
            <p:cNvPicPr>
              <a:picLocks noChangeAspect="1"/>
            </p:cNvPicPr>
            <p:nvPr/>
          </p:nvPicPr>
          <p:blipFill>
            <a:blip r:embed="rId11"/>
            <a:stretch>
              <a:fillRect/>
            </a:stretch>
          </p:blipFill>
          <p:spPr>
            <a:xfrm>
              <a:off x="4283136" y="1453009"/>
              <a:ext cx="256158" cy="237183"/>
            </a:xfrm>
            <a:prstGeom prst="rect">
              <a:avLst/>
            </a:prstGeom>
          </p:spPr>
        </p:pic>
      </p:grpSp>
      <p:pic>
        <p:nvPicPr>
          <p:cNvPr id="17" name="图片 16">
            <a:extLst>
              <a:ext uri="{FF2B5EF4-FFF2-40B4-BE49-F238E27FC236}">
                <a16:creationId xmlns:a16="http://schemas.microsoft.com/office/drawing/2014/main" id="{D1406339-B907-4EFF-888E-A1839C847AFD}"/>
              </a:ext>
            </a:extLst>
          </p:cNvPr>
          <p:cNvPicPr>
            <a:picLocks noChangeAspect="1"/>
          </p:cNvPicPr>
          <p:nvPr/>
        </p:nvPicPr>
        <p:blipFill>
          <a:blip r:embed="rId12"/>
          <a:stretch>
            <a:fillRect/>
          </a:stretch>
        </p:blipFill>
        <p:spPr>
          <a:xfrm>
            <a:off x="1371600" y="1981200"/>
            <a:ext cx="7553047" cy="356276"/>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84858439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662E1F6-9BD6-474C-A82E-E07C3DB67AAE}" type="slidenum">
              <a:rPr lang="en-AU" smtClean="0"/>
              <a:t>11</a:t>
            </a:fld>
            <a:endParaRPr lang="en-AU"/>
          </a:p>
        </p:txBody>
      </p:sp>
      <p:sp>
        <p:nvSpPr>
          <p:cNvPr id="7" name="Title 1"/>
          <p:cNvSpPr>
            <a:spLocks noGrp="1"/>
          </p:cNvSpPr>
          <p:nvPr>
            <p:ph type="title"/>
          </p:nvPr>
        </p:nvSpPr>
        <p:spPr>
          <a:xfrm>
            <a:off x="457200" y="-107315"/>
            <a:ext cx="8229600" cy="915670"/>
          </a:xfrm>
        </p:spPr>
        <p:txBody>
          <a:bodyPr/>
          <a:lstStyle/>
          <a:p>
            <a:pPr algn="r">
              <a:buClrTx/>
              <a:buSzTx/>
              <a:buFontTx/>
            </a:pPr>
            <a:r>
              <a:rPr lang="zh-CN" altLang="en-US" sz="3600" dirty="0">
                <a:solidFill>
                  <a:schemeClr val="bg1"/>
                </a:solidFill>
                <a:effectLst>
                  <a:outerShdw blurRad="38100" dist="38100" dir="2700000" algn="tl">
                    <a:srgbClr val="000000">
                      <a:alpha val="43137"/>
                    </a:srgbClr>
                  </a:outerShdw>
                </a:effectLst>
              </a:rPr>
              <a:t>形式语言与自动机</a:t>
            </a:r>
            <a:endParaRPr lang="en-US" altLang="zh-CN" sz="3600" dirty="0">
              <a:solidFill>
                <a:schemeClr val="bg1"/>
              </a:solidFill>
              <a:effectLst>
                <a:outerShdw blurRad="38100" dist="38100" dir="2700000" algn="tl">
                  <a:srgbClr val="000000">
                    <a:alpha val="43137"/>
                  </a:srgbClr>
                </a:outerShdw>
              </a:effectLst>
            </a:endParaRPr>
          </a:p>
        </p:txBody>
      </p:sp>
      <p:sp>
        <p:nvSpPr>
          <p:cNvPr id="9" name="文本框 8"/>
          <p:cNvSpPr txBox="1"/>
          <p:nvPr/>
        </p:nvSpPr>
        <p:spPr>
          <a:xfrm>
            <a:off x="533400" y="762000"/>
            <a:ext cx="8382000" cy="1568450"/>
          </a:xfrm>
          <a:prstGeom prst="rect">
            <a:avLst/>
          </a:prstGeom>
          <a:noFill/>
        </p:spPr>
        <p:txBody>
          <a:bodyPr wrap="square">
            <a:spAutoFit/>
          </a:bodyPr>
          <a:lstStyle/>
          <a:p>
            <a:r>
              <a:rPr lang="zh-CN" altLang="en-US" sz="2400" b="1" dirty="0"/>
              <a:t>比较以下三个语言对应的自动机</a:t>
            </a:r>
            <a:endParaRPr lang="en-US" altLang="zh-CN" sz="2400" b="1" dirty="0"/>
          </a:p>
          <a:p>
            <a:r>
              <a:rPr lang="en-US" altLang="zh-CN" sz="2400" b="1" i="1" dirty="0">
                <a:latin typeface="Times New Roman" panose="02020603050405020304" pitchFamily="18" charset="0"/>
                <a:cs typeface="Times New Roman" panose="02020603050405020304" pitchFamily="18" charset="0"/>
              </a:rPr>
              <a:t>L</a:t>
            </a:r>
            <a:r>
              <a:rPr lang="en-US" altLang="zh-CN" sz="2400" b="1" baseline="-25000" dirty="0">
                <a:latin typeface="Times New Roman" panose="02020603050405020304" pitchFamily="18" charset="0"/>
                <a:cs typeface="Times New Roman" panose="02020603050405020304" pitchFamily="18" charset="0"/>
              </a:rPr>
              <a:t>1</a:t>
            </a:r>
            <a:r>
              <a:rPr lang="en-US" altLang="zh-CN" sz="2400" b="1" i="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a</a:t>
            </a:r>
            <a:r>
              <a:rPr lang="en-US" altLang="zh-CN" sz="2400" b="1" i="1" baseline="30000" dirty="0" err="1">
                <a:latin typeface="Times New Roman" panose="02020603050405020304" pitchFamily="18" charset="0"/>
                <a:cs typeface="Times New Roman" panose="02020603050405020304" pitchFamily="18" charset="0"/>
              </a:rPr>
              <a:t>m</a:t>
            </a:r>
            <a:r>
              <a:rPr lang="en-US" altLang="zh-CN" sz="2400" b="1" i="1" dirty="0" err="1">
                <a:latin typeface="Times New Roman" panose="02020603050405020304" pitchFamily="18" charset="0"/>
                <a:cs typeface="Times New Roman" panose="02020603050405020304" pitchFamily="18" charset="0"/>
              </a:rPr>
              <a:t>b</a:t>
            </a:r>
            <a:r>
              <a:rPr lang="en-US" altLang="zh-CN" sz="2400" b="1" i="1" baseline="30000" dirty="0" err="1">
                <a:latin typeface="Times New Roman" panose="02020603050405020304" pitchFamily="18" charset="0"/>
                <a:cs typeface="Times New Roman" panose="02020603050405020304" pitchFamily="18" charset="0"/>
              </a:rPr>
              <a:t>n</a:t>
            </a:r>
            <a:r>
              <a:rPr lang="en-US" altLang="zh-CN" sz="2400" b="1" i="1" dirty="0" err="1">
                <a:latin typeface="Times New Roman" panose="02020603050405020304" pitchFamily="18" charset="0"/>
                <a:cs typeface="Times New Roman" panose="02020603050405020304" pitchFamily="18" charset="0"/>
              </a:rPr>
              <a:t>c</a:t>
            </a:r>
            <a:r>
              <a:rPr lang="en-US" altLang="zh-CN" sz="2400" b="1" i="1" baseline="30000" dirty="0" err="1">
                <a:latin typeface="Times New Roman" panose="02020603050405020304" pitchFamily="18" charset="0"/>
                <a:cs typeface="Times New Roman" panose="02020603050405020304" pitchFamily="18" charset="0"/>
              </a:rPr>
              <a:t>k</a:t>
            </a:r>
            <a:r>
              <a:rPr lang="en-US" altLang="zh-CN" sz="2400" b="1" i="1" dirty="0" err="1">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 n, k≥</a:t>
            </a:r>
            <a:r>
              <a:rPr lang="en-US" altLang="zh-CN" sz="2400" b="1" dirty="0">
                <a:latin typeface="Times New Roman" panose="02020603050405020304" pitchFamily="18" charset="0"/>
                <a:cs typeface="Times New Roman" panose="02020603050405020304" pitchFamily="18" charset="0"/>
              </a:rPr>
              <a:t>1}</a:t>
            </a:r>
          </a:p>
          <a:p>
            <a:r>
              <a:rPr lang="en-US" altLang="zh-CN" sz="2400" b="1" i="1" dirty="0">
                <a:latin typeface="Times New Roman" panose="02020603050405020304" pitchFamily="18" charset="0"/>
                <a:cs typeface="Times New Roman" panose="02020603050405020304" pitchFamily="18" charset="0"/>
              </a:rPr>
              <a:t>L</a:t>
            </a:r>
            <a:r>
              <a:rPr lang="en-US" altLang="zh-CN" sz="2400" b="1" baseline="-25000" dirty="0">
                <a:latin typeface="Times New Roman" panose="02020603050405020304" pitchFamily="18" charset="0"/>
                <a:cs typeface="Times New Roman" panose="02020603050405020304" pitchFamily="18" charset="0"/>
              </a:rPr>
              <a:t>2</a:t>
            </a:r>
            <a:r>
              <a:rPr lang="en-US" altLang="zh-CN" sz="2400" b="1" i="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a</a:t>
            </a:r>
            <a:r>
              <a:rPr lang="en-US" altLang="zh-CN" sz="2400" b="1" i="1" baseline="30000" dirty="0" err="1">
                <a:latin typeface="Times New Roman" panose="02020603050405020304" pitchFamily="18" charset="0"/>
                <a:cs typeface="Times New Roman" panose="02020603050405020304" pitchFamily="18" charset="0"/>
              </a:rPr>
              <a:t>m</a:t>
            </a:r>
            <a:r>
              <a:rPr lang="en-US" altLang="zh-CN" sz="2400" b="1" i="1" dirty="0" err="1">
                <a:latin typeface="Times New Roman" panose="02020603050405020304" pitchFamily="18" charset="0"/>
                <a:cs typeface="Times New Roman" panose="02020603050405020304" pitchFamily="18" charset="0"/>
              </a:rPr>
              <a:t>b</a:t>
            </a:r>
            <a:r>
              <a:rPr lang="en-US" altLang="zh-CN" sz="2400" b="1" i="1" baseline="30000" dirty="0" err="1">
                <a:latin typeface="Times New Roman" panose="02020603050405020304" pitchFamily="18" charset="0"/>
                <a:cs typeface="Times New Roman" panose="02020603050405020304" pitchFamily="18" charset="0"/>
              </a:rPr>
              <a:t>m</a:t>
            </a:r>
            <a:r>
              <a:rPr lang="en-US" altLang="zh-CN" sz="2400" b="1" i="1" dirty="0" err="1">
                <a:latin typeface="Times New Roman" panose="02020603050405020304" pitchFamily="18" charset="0"/>
                <a:cs typeface="Times New Roman" panose="02020603050405020304" pitchFamily="18" charset="0"/>
              </a:rPr>
              <a:t>c</a:t>
            </a:r>
            <a:r>
              <a:rPr lang="en-US" altLang="zh-CN" sz="2400" b="1" i="1" baseline="30000" dirty="0" err="1">
                <a:latin typeface="Times New Roman" panose="02020603050405020304" pitchFamily="18" charset="0"/>
                <a:cs typeface="Times New Roman" panose="02020603050405020304" pitchFamily="18" charset="0"/>
              </a:rPr>
              <a:t>k</a:t>
            </a:r>
            <a:r>
              <a:rPr lang="en-US" altLang="zh-CN" sz="2400" b="1" i="1" dirty="0" err="1">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 k≥</a:t>
            </a:r>
            <a:r>
              <a:rPr lang="en-US" altLang="zh-CN" sz="2400" b="1" dirty="0">
                <a:latin typeface="Times New Roman" panose="02020603050405020304" pitchFamily="18" charset="0"/>
                <a:cs typeface="Times New Roman" panose="02020603050405020304" pitchFamily="18" charset="0"/>
              </a:rPr>
              <a:t>1}</a:t>
            </a:r>
          </a:p>
          <a:p>
            <a:r>
              <a:rPr lang="en-US" altLang="zh-CN" sz="2400" b="1" i="1" dirty="0">
                <a:latin typeface="Times New Roman" panose="02020603050405020304" pitchFamily="18" charset="0"/>
                <a:cs typeface="Times New Roman" panose="02020603050405020304" pitchFamily="18" charset="0"/>
              </a:rPr>
              <a:t>L</a:t>
            </a:r>
            <a:r>
              <a:rPr lang="en-US" altLang="zh-CN" sz="2400" b="1" baseline="-25000" dirty="0">
                <a:latin typeface="Times New Roman" panose="02020603050405020304" pitchFamily="18" charset="0"/>
                <a:cs typeface="Times New Roman" panose="02020603050405020304" pitchFamily="18" charset="0"/>
              </a:rPr>
              <a:t>3</a:t>
            </a:r>
            <a:r>
              <a:rPr lang="en-US" altLang="zh-CN" sz="2400" b="1" i="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a</a:t>
            </a:r>
            <a:r>
              <a:rPr lang="en-US" altLang="zh-CN" sz="2400" b="1" i="1" baseline="30000" dirty="0">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b</a:t>
            </a:r>
            <a:r>
              <a:rPr lang="en-US" altLang="zh-CN" sz="2400" b="1" i="1" baseline="30000" dirty="0">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c</a:t>
            </a:r>
            <a:r>
              <a:rPr lang="en-US" altLang="zh-CN" sz="2400" b="1" i="1" baseline="30000" dirty="0">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|m≥</a:t>
            </a:r>
            <a:r>
              <a:rPr lang="en-US" altLang="zh-CN" sz="2400" b="1" dirty="0">
                <a:latin typeface="Times New Roman" panose="02020603050405020304" pitchFamily="18" charset="0"/>
                <a:cs typeface="Times New Roman" panose="02020603050405020304" pitchFamily="18" charset="0"/>
              </a:rPr>
              <a:t>1}</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41" name="Text Box 40">
            <a:extLst>
              <a:ext uri="{FF2B5EF4-FFF2-40B4-BE49-F238E27FC236}">
                <a16:creationId xmlns:a16="http://schemas.microsoft.com/office/drawing/2014/main" id="{E1A973F2-C870-4A8C-8D81-02FE020EE840}"/>
              </a:ext>
            </a:extLst>
          </p:cNvPr>
          <p:cNvSpPr txBox="1">
            <a:spLocks noChangeArrowheads="1"/>
          </p:cNvSpPr>
          <p:nvPr/>
        </p:nvSpPr>
        <p:spPr bwMode="auto">
          <a:xfrm>
            <a:off x="685800" y="2996953"/>
            <a:ext cx="735637"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解：</a:t>
            </a:r>
          </a:p>
        </p:txBody>
      </p:sp>
      <p:grpSp>
        <p:nvGrpSpPr>
          <p:cNvPr id="19" name="组合 18">
            <a:extLst>
              <a:ext uri="{FF2B5EF4-FFF2-40B4-BE49-F238E27FC236}">
                <a16:creationId xmlns:a16="http://schemas.microsoft.com/office/drawing/2014/main" id="{78F5D0B4-C4EE-4D28-90C5-855DC29FAA4E}"/>
              </a:ext>
            </a:extLst>
          </p:cNvPr>
          <p:cNvGrpSpPr/>
          <p:nvPr/>
        </p:nvGrpSpPr>
        <p:grpSpPr>
          <a:xfrm>
            <a:off x="1295400" y="1340769"/>
            <a:ext cx="4724400" cy="461665"/>
            <a:chOff x="1295400" y="1340769"/>
            <a:chExt cx="4209991" cy="461665"/>
          </a:xfrm>
        </p:grpSpPr>
        <p:sp>
          <p:nvSpPr>
            <p:cNvPr id="20" name="Text Box 40">
              <a:extLst>
                <a:ext uri="{FF2B5EF4-FFF2-40B4-BE49-F238E27FC236}">
                  <a16:creationId xmlns:a16="http://schemas.microsoft.com/office/drawing/2014/main" id="{BD64C6B6-CC7B-423F-BE5F-E54D3EB868AF}"/>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12</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1" name="Text Box 40">
              <a:extLst>
                <a:ext uri="{FF2B5EF4-FFF2-40B4-BE49-F238E27FC236}">
                  <a16:creationId xmlns:a16="http://schemas.microsoft.com/office/drawing/2014/main" id="{66BB1E9B-3574-4CED-B70E-0155BB1103DA}"/>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2" name="图片 21">
              <a:extLst>
                <a:ext uri="{FF2B5EF4-FFF2-40B4-BE49-F238E27FC236}">
                  <a16:creationId xmlns:a16="http://schemas.microsoft.com/office/drawing/2014/main" id="{D1DAF85B-8AB5-4824-A23D-84EEF1286E16}"/>
                </a:ext>
              </a:extLst>
            </p:cNvPr>
            <p:cNvPicPr>
              <a:picLocks noChangeAspect="1"/>
            </p:cNvPicPr>
            <p:nvPr/>
          </p:nvPicPr>
          <p:blipFill>
            <a:blip r:embed="rId2"/>
            <a:stretch>
              <a:fillRect/>
            </a:stretch>
          </p:blipFill>
          <p:spPr>
            <a:xfrm>
              <a:off x="4283136" y="1453009"/>
              <a:ext cx="256158" cy="237183"/>
            </a:xfrm>
            <a:prstGeom prst="rect">
              <a:avLst/>
            </a:prstGeom>
          </p:spPr>
        </p:pic>
      </p:grpSp>
      <p:pic>
        <p:nvPicPr>
          <p:cNvPr id="23" name="图片 22">
            <a:extLst>
              <a:ext uri="{FF2B5EF4-FFF2-40B4-BE49-F238E27FC236}">
                <a16:creationId xmlns:a16="http://schemas.microsoft.com/office/drawing/2014/main" id="{835DE4BD-4751-4C63-8A81-1BECABA99E8B}"/>
              </a:ext>
            </a:extLst>
          </p:cNvPr>
          <p:cNvPicPr>
            <a:picLocks noChangeAspect="1"/>
          </p:cNvPicPr>
          <p:nvPr/>
        </p:nvPicPr>
        <p:blipFill>
          <a:blip r:embed="rId3"/>
          <a:stretch>
            <a:fillRect/>
          </a:stretch>
        </p:blipFill>
        <p:spPr>
          <a:xfrm>
            <a:off x="1371600" y="1981200"/>
            <a:ext cx="7553047" cy="356276"/>
          </a:xfrm>
          <a:prstGeom prst="rect">
            <a:avLst/>
          </a:prstGeom>
        </p:spPr>
      </p:pic>
      <p:grpSp>
        <p:nvGrpSpPr>
          <p:cNvPr id="24" name="组合 23">
            <a:extLst>
              <a:ext uri="{FF2B5EF4-FFF2-40B4-BE49-F238E27FC236}">
                <a16:creationId xmlns:a16="http://schemas.microsoft.com/office/drawing/2014/main" id="{6A7BDBEB-10D2-4118-A324-315D1C4F5764}"/>
              </a:ext>
            </a:extLst>
          </p:cNvPr>
          <p:cNvGrpSpPr/>
          <p:nvPr/>
        </p:nvGrpSpPr>
        <p:grpSpPr>
          <a:xfrm>
            <a:off x="1371600" y="3009851"/>
            <a:ext cx="7553047" cy="995635"/>
            <a:chOff x="1331639" y="2780928"/>
            <a:chExt cx="7553047" cy="995635"/>
          </a:xfrm>
        </p:grpSpPr>
        <p:sp>
          <p:nvSpPr>
            <p:cNvPr id="26" name="Text Box 40">
              <a:extLst>
                <a:ext uri="{FF2B5EF4-FFF2-40B4-BE49-F238E27FC236}">
                  <a16:creationId xmlns:a16="http://schemas.microsoft.com/office/drawing/2014/main" id="{F85AA5D5-243F-466F-9505-1CF9D24943AF}"/>
                </a:ext>
              </a:extLst>
            </p:cNvPr>
            <p:cNvSpPr txBox="1">
              <a:spLocks noChangeArrowheads="1"/>
            </p:cNvSpPr>
            <p:nvPr/>
          </p:nvSpPr>
          <p:spPr bwMode="auto">
            <a:xfrm>
              <a:off x="1331639" y="2780928"/>
              <a:ext cx="7553047"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一般而言正则表达式是没法处理回文的，但是这道题</a:t>
              </a:r>
            </a:p>
          </p:txBody>
        </p:sp>
        <p:sp>
          <p:nvSpPr>
            <p:cNvPr id="29" name="Text Box 40">
              <a:extLst>
                <a:ext uri="{FF2B5EF4-FFF2-40B4-BE49-F238E27FC236}">
                  <a16:creationId xmlns:a16="http://schemas.microsoft.com/office/drawing/2014/main" id="{2ADFA695-C2BE-49B2-BEFF-57139514377E}"/>
                </a:ext>
              </a:extLst>
            </p:cNvPr>
            <p:cNvSpPr txBox="1">
              <a:spLocks noChangeArrowheads="1"/>
            </p:cNvSpPr>
            <p:nvPr/>
          </p:nvSpPr>
          <p:spPr bwMode="auto">
            <a:xfrm>
              <a:off x="1331639" y="3314898"/>
              <a:ext cx="7553047"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中的回文长度受限，因此是可以全枚举的：</a:t>
              </a:r>
            </a:p>
          </p:txBody>
        </p:sp>
      </p:grpSp>
      <p:pic>
        <p:nvPicPr>
          <p:cNvPr id="30" name="图片 29">
            <a:extLst>
              <a:ext uri="{FF2B5EF4-FFF2-40B4-BE49-F238E27FC236}">
                <a16:creationId xmlns:a16="http://schemas.microsoft.com/office/drawing/2014/main" id="{2F7F5B04-D620-4E34-95AB-CE5C2FF3B759}"/>
              </a:ext>
            </a:extLst>
          </p:cNvPr>
          <p:cNvPicPr>
            <a:picLocks noChangeAspect="1"/>
          </p:cNvPicPr>
          <p:nvPr/>
        </p:nvPicPr>
        <p:blipFill>
          <a:blip r:embed="rId4"/>
          <a:stretch>
            <a:fillRect/>
          </a:stretch>
        </p:blipFill>
        <p:spPr>
          <a:xfrm>
            <a:off x="1936838" y="4233986"/>
            <a:ext cx="5718076" cy="338014"/>
          </a:xfrm>
          <a:prstGeom prst="rect">
            <a:avLst/>
          </a:prstGeom>
        </p:spPr>
      </p:pic>
    </p:spTree>
    <p:extLst>
      <p:ext uri="{BB962C8B-B14F-4D97-AF65-F5344CB8AC3E}">
        <p14:creationId xmlns:p14="http://schemas.microsoft.com/office/powerpoint/2010/main" val="230895958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111</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2" name="组合 1">
            <a:extLst>
              <a:ext uri="{FF2B5EF4-FFF2-40B4-BE49-F238E27FC236}">
                <a16:creationId xmlns:a16="http://schemas.microsoft.com/office/drawing/2014/main" id="{CD3A2B7D-E840-4A8D-84D1-CE51B649F1B8}"/>
              </a:ext>
            </a:extLst>
          </p:cNvPr>
          <p:cNvGrpSpPr/>
          <p:nvPr/>
        </p:nvGrpSpPr>
        <p:grpSpPr>
          <a:xfrm>
            <a:off x="1295400" y="1340769"/>
            <a:ext cx="4724400" cy="461665"/>
            <a:chOff x="1295400" y="1340769"/>
            <a:chExt cx="4209991" cy="461665"/>
          </a:xfrm>
        </p:grpSpPr>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a:t>
              </a:r>
              <a:r>
                <a:rPr lang="en-US" altLang="zh-CN" sz="2400" dirty="0">
                  <a:solidFill>
                    <a:srgbClr val="000000"/>
                  </a:solidFill>
                  <a:ea typeface="SimSun" panose="02010600030101010101" pitchFamily="2" charset="-122"/>
                  <a:cs typeface="Times New Roman" panose="02020603050405020304" pitchFamily="18" charset="0"/>
                </a:rPr>
                <a:t>3</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0" name="Text Box 40">
              <a:extLst>
                <a:ext uri="{FF2B5EF4-FFF2-40B4-BE49-F238E27FC236}">
                  <a16:creationId xmlns:a16="http://schemas.microsoft.com/office/drawing/2014/main" id="{975467AC-F4DE-4298-A066-A23BBCC66131}"/>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6" name="图片 25">
              <a:extLst>
                <a:ext uri="{FF2B5EF4-FFF2-40B4-BE49-F238E27FC236}">
                  <a16:creationId xmlns:a16="http://schemas.microsoft.com/office/drawing/2014/main" id="{F0F47ED9-E4B0-49E6-87A0-AA982694B2C0}"/>
                </a:ext>
              </a:extLst>
            </p:cNvPr>
            <p:cNvPicPr>
              <a:picLocks noChangeAspect="1"/>
            </p:cNvPicPr>
            <p:nvPr/>
          </p:nvPicPr>
          <p:blipFill>
            <a:blip r:embed="rId11"/>
            <a:stretch>
              <a:fillRect/>
            </a:stretch>
          </p:blipFill>
          <p:spPr>
            <a:xfrm>
              <a:off x="4283136" y="1453009"/>
              <a:ext cx="256158" cy="237183"/>
            </a:xfrm>
            <a:prstGeom prst="rect">
              <a:avLst/>
            </a:prstGeom>
          </p:spPr>
        </p:pic>
      </p:grpSp>
      <p:pic>
        <p:nvPicPr>
          <p:cNvPr id="16" name="图片 15">
            <a:extLst>
              <a:ext uri="{FF2B5EF4-FFF2-40B4-BE49-F238E27FC236}">
                <a16:creationId xmlns:a16="http://schemas.microsoft.com/office/drawing/2014/main" id="{7822BB40-7201-432A-884B-3BA14AD1D116}"/>
              </a:ext>
            </a:extLst>
          </p:cNvPr>
          <p:cNvPicPr>
            <a:picLocks noChangeAspect="1"/>
          </p:cNvPicPr>
          <p:nvPr/>
        </p:nvPicPr>
        <p:blipFill>
          <a:blip r:embed="rId12"/>
          <a:stretch>
            <a:fillRect/>
          </a:stretch>
        </p:blipFill>
        <p:spPr>
          <a:xfrm>
            <a:off x="1772124" y="1988646"/>
            <a:ext cx="6609876" cy="331322"/>
          </a:xfrm>
          <a:prstGeom prst="rect">
            <a:avLst/>
          </a:prstGeom>
        </p:spPr>
      </p:pic>
      <p:sp>
        <p:nvSpPr>
          <p:cNvPr id="19" name="Text Box 40">
            <a:extLst>
              <a:ext uri="{FF2B5EF4-FFF2-40B4-BE49-F238E27FC236}">
                <a16:creationId xmlns:a16="http://schemas.microsoft.com/office/drawing/2014/main" id="{B2C89EFB-CE22-4140-B734-384E58F72C7D}"/>
              </a:ext>
            </a:extLst>
          </p:cNvPr>
          <p:cNvSpPr txBox="1">
            <a:spLocks noChangeArrowheads="1"/>
          </p:cNvSpPr>
          <p:nvPr/>
        </p:nvSpPr>
        <p:spPr bwMode="auto">
          <a:xfrm>
            <a:off x="2010462"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08050372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15" name="组合 14">
            <a:extLst>
              <a:ext uri="{FF2B5EF4-FFF2-40B4-BE49-F238E27FC236}">
                <a16:creationId xmlns:a16="http://schemas.microsoft.com/office/drawing/2014/main" id="{C733C75E-7BF5-489F-9083-577EEE534EE3}"/>
              </a:ext>
            </a:extLst>
          </p:cNvPr>
          <p:cNvGrpSpPr/>
          <p:nvPr/>
        </p:nvGrpSpPr>
        <p:grpSpPr>
          <a:xfrm>
            <a:off x="1295400" y="1340769"/>
            <a:ext cx="4724400" cy="461665"/>
            <a:chOff x="1295400" y="1340769"/>
            <a:chExt cx="4209991" cy="461665"/>
          </a:xfrm>
        </p:grpSpPr>
        <p:sp>
          <p:nvSpPr>
            <p:cNvPr id="16" name="Text Box 40">
              <a:extLst>
                <a:ext uri="{FF2B5EF4-FFF2-40B4-BE49-F238E27FC236}">
                  <a16:creationId xmlns:a16="http://schemas.microsoft.com/office/drawing/2014/main" id="{D5F0B6F7-21CE-455E-9F2B-53E2E5A0D871}"/>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a:t>
              </a:r>
              <a:r>
                <a:rPr lang="en-US" altLang="zh-CN" sz="2400" dirty="0">
                  <a:solidFill>
                    <a:srgbClr val="000000"/>
                  </a:solidFill>
                  <a:ea typeface="SimSun" panose="02010600030101010101" pitchFamily="2" charset="-122"/>
                  <a:cs typeface="Times New Roman" panose="02020603050405020304" pitchFamily="18" charset="0"/>
                </a:rPr>
                <a:t>3</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17" name="Text Box 40">
              <a:extLst>
                <a:ext uri="{FF2B5EF4-FFF2-40B4-BE49-F238E27FC236}">
                  <a16:creationId xmlns:a16="http://schemas.microsoft.com/office/drawing/2014/main" id="{B94D6489-BA68-4BC7-A82E-486B4F5E60DB}"/>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18" name="图片 17">
              <a:extLst>
                <a:ext uri="{FF2B5EF4-FFF2-40B4-BE49-F238E27FC236}">
                  <a16:creationId xmlns:a16="http://schemas.microsoft.com/office/drawing/2014/main" id="{1E0A77C6-B491-42F7-8F29-08BBA4178731}"/>
                </a:ext>
              </a:extLst>
            </p:cNvPr>
            <p:cNvPicPr>
              <a:picLocks noChangeAspect="1"/>
            </p:cNvPicPr>
            <p:nvPr/>
          </p:nvPicPr>
          <p:blipFill>
            <a:blip r:embed="rId2"/>
            <a:stretch>
              <a:fillRect/>
            </a:stretch>
          </p:blipFill>
          <p:spPr>
            <a:xfrm>
              <a:off x="4283136" y="1453009"/>
              <a:ext cx="256158" cy="237183"/>
            </a:xfrm>
            <a:prstGeom prst="rect">
              <a:avLst/>
            </a:prstGeom>
          </p:spPr>
        </p:pic>
      </p:grpSp>
      <p:pic>
        <p:nvPicPr>
          <p:cNvPr id="25" name="图片 24">
            <a:extLst>
              <a:ext uri="{FF2B5EF4-FFF2-40B4-BE49-F238E27FC236}">
                <a16:creationId xmlns:a16="http://schemas.microsoft.com/office/drawing/2014/main" id="{EFBE5FB0-297E-4D6E-8861-D5D9F0846D42}"/>
              </a:ext>
            </a:extLst>
          </p:cNvPr>
          <p:cNvPicPr>
            <a:picLocks noChangeAspect="1"/>
          </p:cNvPicPr>
          <p:nvPr/>
        </p:nvPicPr>
        <p:blipFill>
          <a:blip r:embed="rId3"/>
          <a:stretch>
            <a:fillRect/>
          </a:stretch>
        </p:blipFill>
        <p:spPr>
          <a:xfrm>
            <a:off x="1772124" y="1988646"/>
            <a:ext cx="6609876" cy="331322"/>
          </a:xfrm>
          <a:prstGeom prst="rect">
            <a:avLst/>
          </a:prstGeom>
        </p:spPr>
      </p:pic>
      <p:sp>
        <p:nvSpPr>
          <p:cNvPr id="27" name="Text Box 40">
            <a:extLst>
              <a:ext uri="{FF2B5EF4-FFF2-40B4-BE49-F238E27FC236}">
                <a16:creationId xmlns:a16="http://schemas.microsoft.com/office/drawing/2014/main" id="{9A479CF3-9A7B-4C15-868C-C54A118D04DA}"/>
              </a:ext>
            </a:extLst>
          </p:cNvPr>
          <p:cNvSpPr txBox="1">
            <a:spLocks noChangeArrowheads="1"/>
          </p:cNvSpPr>
          <p:nvPr/>
        </p:nvSpPr>
        <p:spPr bwMode="auto">
          <a:xfrm>
            <a:off x="2010462"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sp>
        <p:nvSpPr>
          <p:cNvPr id="28" name="Text Box 40">
            <a:extLst>
              <a:ext uri="{FF2B5EF4-FFF2-40B4-BE49-F238E27FC236}">
                <a16:creationId xmlns:a16="http://schemas.microsoft.com/office/drawing/2014/main" id="{793B22F7-C768-4F29-839E-B1D09F4FDB22}"/>
              </a:ext>
            </a:extLst>
          </p:cNvPr>
          <p:cNvSpPr txBox="1">
            <a:spLocks noChangeArrowheads="1"/>
          </p:cNvSpPr>
          <p:nvPr/>
        </p:nvSpPr>
        <p:spPr bwMode="auto">
          <a:xfrm>
            <a:off x="381000" y="3429002"/>
            <a:ext cx="735637"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解：</a:t>
            </a:r>
          </a:p>
        </p:txBody>
      </p:sp>
      <p:grpSp>
        <p:nvGrpSpPr>
          <p:cNvPr id="31" name="组合 30">
            <a:extLst>
              <a:ext uri="{FF2B5EF4-FFF2-40B4-BE49-F238E27FC236}">
                <a16:creationId xmlns:a16="http://schemas.microsoft.com/office/drawing/2014/main" id="{662E6023-17BE-4526-A907-E8030F692F63}"/>
              </a:ext>
            </a:extLst>
          </p:cNvPr>
          <p:cNvGrpSpPr/>
          <p:nvPr/>
        </p:nvGrpSpPr>
        <p:grpSpPr>
          <a:xfrm>
            <a:off x="979331" y="3429000"/>
            <a:ext cx="7625418" cy="956312"/>
            <a:chOff x="1339070" y="2954465"/>
            <a:chExt cx="7625418" cy="956312"/>
          </a:xfrm>
        </p:grpSpPr>
        <p:sp>
          <p:nvSpPr>
            <p:cNvPr id="32" name="Text Box 40">
              <a:extLst>
                <a:ext uri="{FF2B5EF4-FFF2-40B4-BE49-F238E27FC236}">
                  <a16:creationId xmlns:a16="http://schemas.microsoft.com/office/drawing/2014/main" id="{DBC651FD-1BBF-419D-A3EC-8162109FBF8A}"/>
                </a:ext>
              </a:extLst>
            </p:cNvPr>
            <p:cNvSpPr txBox="1">
              <a:spLocks noChangeArrowheads="1"/>
            </p:cNvSpPr>
            <p:nvPr/>
          </p:nvSpPr>
          <p:spPr bwMode="auto">
            <a:xfrm>
              <a:off x="1339070" y="2954465"/>
              <a:ext cx="7625418" cy="830997"/>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这道题实际上和</a:t>
              </a:r>
              <a:r>
                <a:rPr lang="zh-CN" altLang="en-US" sz="2400" dirty="0">
                  <a:solidFill>
                    <a:srgbClr val="000000"/>
                  </a:solidFill>
                  <a:ea typeface="SimSun" panose="02010600030101010101" pitchFamily="2" charset="-122"/>
                  <a:cs typeface="Times New Roman" panose="02020603050405020304" pitchFamily="18" charset="0"/>
                </a:rPr>
                <a:t>前面介绍的例题是</a:t>
              </a:r>
              <a:r>
                <a:rPr lang="zh-CN" altLang="en-US" sz="2400" b="0" i="0" dirty="0">
                  <a:solidFill>
                    <a:srgbClr val="000000"/>
                  </a:solidFill>
                  <a:ea typeface="SimSun" panose="02010600030101010101" pitchFamily="2" charset="-122"/>
                  <a:cs typeface="Times New Roman" panose="02020603050405020304" pitchFamily="18" charset="0"/>
                </a:rPr>
                <a:t>等价的。要注意同一问题的不同表述。</a:t>
              </a:r>
            </a:p>
          </p:txBody>
        </p:sp>
        <p:sp>
          <p:nvSpPr>
            <p:cNvPr id="33" name="Text Box 40">
              <a:extLst>
                <a:ext uri="{FF2B5EF4-FFF2-40B4-BE49-F238E27FC236}">
                  <a16:creationId xmlns:a16="http://schemas.microsoft.com/office/drawing/2014/main" id="{5572A0AB-E0AA-420F-98F5-4560E25BE0B2}"/>
                </a:ext>
              </a:extLst>
            </p:cNvPr>
            <p:cNvSpPr txBox="1">
              <a:spLocks noChangeArrowheads="1"/>
            </p:cNvSpPr>
            <p:nvPr/>
          </p:nvSpPr>
          <p:spPr bwMode="auto">
            <a:xfrm>
              <a:off x="1339070" y="3449112"/>
              <a:ext cx="7625418" cy="461665"/>
            </a:xfrm>
            <a:prstGeom prst="rect">
              <a:avLst/>
            </a:prstGeom>
            <a:noFill/>
            <a:ln w="9525">
              <a:noFill/>
              <a:miter lim="800000"/>
              <a:headEnd/>
              <a:tailEnd/>
            </a:ln>
          </p:spPr>
          <p:txBody>
            <a:bodyPr wrap="square">
              <a:spAutoFit/>
            </a:bodyPr>
            <a:lstStyle/>
            <a:p>
              <a:endParaRPr lang="zh-CN" altLang="en-US" sz="2400" b="0" i="0" dirty="0">
                <a:solidFill>
                  <a:srgbClr val="000000"/>
                </a:solidFill>
                <a:ea typeface="SimSun" panose="02010600030101010101" pitchFamily="2" charset="-122"/>
                <a:cs typeface="Times New Roman" panose="02020603050405020304" pitchFamily="18" charset="0"/>
              </a:endParaRPr>
            </a:p>
          </p:txBody>
        </p:sp>
      </p:grpSp>
      <p:pic>
        <p:nvPicPr>
          <p:cNvPr id="34" name="图片 33">
            <a:extLst>
              <a:ext uri="{FF2B5EF4-FFF2-40B4-BE49-F238E27FC236}">
                <a16:creationId xmlns:a16="http://schemas.microsoft.com/office/drawing/2014/main" id="{C5FA8562-805A-49F3-BB81-D5B667B7DF7A}"/>
              </a:ext>
            </a:extLst>
          </p:cNvPr>
          <p:cNvPicPr>
            <a:picLocks noChangeAspect="1"/>
          </p:cNvPicPr>
          <p:nvPr/>
        </p:nvPicPr>
        <p:blipFill>
          <a:blip r:embed="rId4"/>
          <a:stretch>
            <a:fillRect/>
          </a:stretch>
        </p:blipFill>
        <p:spPr>
          <a:xfrm>
            <a:off x="2628085" y="4525162"/>
            <a:ext cx="3514328" cy="340096"/>
          </a:xfrm>
          <a:prstGeom prst="rect">
            <a:avLst/>
          </a:prstGeom>
        </p:spPr>
      </p:pic>
    </p:spTree>
    <p:extLst>
      <p:ext uri="{BB962C8B-B14F-4D97-AF65-F5344CB8AC3E}">
        <p14:creationId xmlns:p14="http://schemas.microsoft.com/office/powerpoint/2010/main" val="2130311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113</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2" name="组合 1">
            <a:extLst>
              <a:ext uri="{FF2B5EF4-FFF2-40B4-BE49-F238E27FC236}">
                <a16:creationId xmlns:a16="http://schemas.microsoft.com/office/drawing/2014/main" id="{CD3A2B7D-E840-4A8D-84D1-CE51B649F1B8}"/>
              </a:ext>
            </a:extLst>
          </p:cNvPr>
          <p:cNvGrpSpPr/>
          <p:nvPr/>
        </p:nvGrpSpPr>
        <p:grpSpPr>
          <a:xfrm>
            <a:off x="1295400" y="1340769"/>
            <a:ext cx="4724400" cy="461665"/>
            <a:chOff x="1295400" y="1340769"/>
            <a:chExt cx="4209991" cy="461665"/>
          </a:xfrm>
        </p:grpSpPr>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14</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0" name="Text Box 40">
              <a:extLst>
                <a:ext uri="{FF2B5EF4-FFF2-40B4-BE49-F238E27FC236}">
                  <a16:creationId xmlns:a16="http://schemas.microsoft.com/office/drawing/2014/main" id="{975467AC-F4DE-4298-A066-A23BBCC66131}"/>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6" name="图片 25">
              <a:extLst>
                <a:ext uri="{FF2B5EF4-FFF2-40B4-BE49-F238E27FC236}">
                  <a16:creationId xmlns:a16="http://schemas.microsoft.com/office/drawing/2014/main" id="{F0F47ED9-E4B0-49E6-87A0-AA982694B2C0}"/>
                </a:ext>
              </a:extLst>
            </p:cNvPr>
            <p:cNvPicPr>
              <a:picLocks noChangeAspect="1"/>
            </p:cNvPicPr>
            <p:nvPr/>
          </p:nvPicPr>
          <p:blipFill>
            <a:blip r:embed="rId11"/>
            <a:stretch>
              <a:fillRect/>
            </a:stretch>
          </p:blipFill>
          <p:spPr>
            <a:xfrm>
              <a:off x="4283136" y="1453009"/>
              <a:ext cx="256158" cy="237183"/>
            </a:xfrm>
            <a:prstGeom prst="rect">
              <a:avLst/>
            </a:prstGeom>
          </p:spPr>
        </p:pic>
      </p:grpSp>
      <p:sp>
        <p:nvSpPr>
          <p:cNvPr id="17" name="Text Box 40">
            <a:extLst>
              <a:ext uri="{FF2B5EF4-FFF2-40B4-BE49-F238E27FC236}">
                <a16:creationId xmlns:a16="http://schemas.microsoft.com/office/drawing/2014/main" id="{72678E8B-3BED-4135-8BD0-EAE3F0E729FD}"/>
              </a:ext>
            </a:extLst>
          </p:cNvPr>
          <p:cNvSpPr txBox="1">
            <a:spLocks noChangeArrowheads="1"/>
          </p:cNvSpPr>
          <p:nvPr/>
        </p:nvSpPr>
        <p:spPr bwMode="auto">
          <a:xfrm>
            <a:off x="1828800"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21" name="图片 20">
            <a:extLst>
              <a:ext uri="{FF2B5EF4-FFF2-40B4-BE49-F238E27FC236}">
                <a16:creationId xmlns:a16="http://schemas.microsoft.com/office/drawing/2014/main" id="{2D37EB4A-5A32-4E1A-8C0B-E7C969E69F50}"/>
              </a:ext>
            </a:extLst>
          </p:cNvPr>
          <p:cNvPicPr>
            <a:picLocks noChangeAspect="1"/>
          </p:cNvPicPr>
          <p:nvPr/>
        </p:nvPicPr>
        <p:blipFill>
          <a:blip r:embed="rId12"/>
          <a:stretch>
            <a:fillRect/>
          </a:stretch>
        </p:blipFill>
        <p:spPr>
          <a:xfrm>
            <a:off x="2033337" y="1946246"/>
            <a:ext cx="6354325" cy="360342"/>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39184275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19" name="组合 18">
            <a:extLst>
              <a:ext uri="{FF2B5EF4-FFF2-40B4-BE49-F238E27FC236}">
                <a16:creationId xmlns:a16="http://schemas.microsoft.com/office/drawing/2014/main" id="{891D1E22-0ABF-4213-A185-3EB86F3DA720}"/>
              </a:ext>
            </a:extLst>
          </p:cNvPr>
          <p:cNvGrpSpPr/>
          <p:nvPr/>
        </p:nvGrpSpPr>
        <p:grpSpPr>
          <a:xfrm>
            <a:off x="1295400" y="1340769"/>
            <a:ext cx="4724400" cy="461665"/>
            <a:chOff x="1295400" y="1340769"/>
            <a:chExt cx="4209991" cy="461665"/>
          </a:xfrm>
        </p:grpSpPr>
        <p:sp>
          <p:nvSpPr>
            <p:cNvPr id="20" name="Text Box 40">
              <a:extLst>
                <a:ext uri="{FF2B5EF4-FFF2-40B4-BE49-F238E27FC236}">
                  <a16:creationId xmlns:a16="http://schemas.microsoft.com/office/drawing/2014/main" id="{C09F908E-250F-43E3-8168-56A12B4C8344}"/>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14</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1" name="Text Box 40">
              <a:extLst>
                <a:ext uri="{FF2B5EF4-FFF2-40B4-BE49-F238E27FC236}">
                  <a16:creationId xmlns:a16="http://schemas.microsoft.com/office/drawing/2014/main" id="{91947AB5-F004-404C-B2A0-E770025D1ECB}"/>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2" name="图片 21">
              <a:extLst>
                <a:ext uri="{FF2B5EF4-FFF2-40B4-BE49-F238E27FC236}">
                  <a16:creationId xmlns:a16="http://schemas.microsoft.com/office/drawing/2014/main" id="{07F31CC8-0483-47EF-B399-EE1EDE889BBA}"/>
                </a:ext>
              </a:extLst>
            </p:cNvPr>
            <p:cNvPicPr>
              <a:picLocks noChangeAspect="1"/>
            </p:cNvPicPr>
            <p:nvPr/>
          </p:nvPicPr>
          <p:blipFill>
            <a:blip r:embed="rId2"/>
            <a:stretch>
              <a:fillRect/>
            </a:stretch>
          </p:blipFill>
          <p:spPr>
            <a:xfrm>
              <a:off x="4283136" y="1453009"/>
              <a:ext cx="256158" cy="237183"/>
            </a:xfrm>
            <a:prstGeom prst="rect">
              <a:avLst/>
            </a:prstGeom>
          </p:spPr>
        </p:pic>
      </p:grpSp>
      <p:sp>
        <p:nvSpPr>
          <p:cNvPr id="23" name="Text Box 40">
            <a:extLst>
              <a:ext uri="{FF2B5EF4-FFF2-40B4-BE49-F238E27FC236}">
                <a16:creationId xmlns:a16="http://schemas.microsoft.com/office/drawing/2014/main" id="{22C03528-9B30-4FD8-BE17-CA252D3B5FC0}"/>
              </a:ext>
            </a:extLst>
          </p:cNvPr>
          <p:cNvSpPr txBox="1">
            <a:spLocks noChangeArrowheads="1"/>
          </p:cNvSpPr>
          <p:nvPr/>
        </p:nvSpPr>
        <p:spPr bwMode="auto">
          <a:xfrm>
            <a:off x="1828800"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24" name="图片 23">
            <a:extLst>
              <a:ext uri="{FF2B5EF4-FFF2-40B4-BE49-F238E27FC236}">
                <a16:creationId xmlns:a16="http://schemas.microsoft.com/office/drawing/2014/main" id="{D9C8D3D0-EEBD-496B-B070-28EEA50F9069}"/>
              </a:ext>
            </a:extLst>
          </p:cNvPr>
          <p:cNvPicPr>
            <a:picLocks noChangeAspect="1"/>
          </p:cNvPicPr>
          <p:nvPr/>
        </p:nvPicPr>
        <p:blipFill>
          <a:blip r:embed="rId3"/>
          <a:stretch>
            <a:fillRect/>
          </a:stretch>
        </p:blipFill>
        <p:spPr>
          <a:xfrm>
            <a:off x="2033337" y="1946246"/>
            <a:ext cx="6354325" cy="360342"/>
          </a:xfrm>
          <a:prstGeom prst="rect">
            <a:avLst/>
          </a:prstGeom>
        </p:spPr>
      </p:pic>
      <p:sp>
        <p:nvSpPr>
          <p:cNvPr id="26" name="Text Box 40">
            <a:extLst>
              <a:ext uri="{FF2B5EF4-FFF2-40B4-BE49-F238E27FC236}">
                <a16:creationId xmlns:a16="http://schemas.microsoft.com/office/drawing/2014/main" id="{44783AB8-3351-440F-BC22-A708396FA936}"/>
              </a:ext>
            </a:extLst>
          </p:cNvPr>
          <p:cNvSpPr txBox="1">
            <a:spLocks noChangeArrowheads="1"/>
          </p:cNvSpPr>
          <p:nvPr/>
        </p:nvSpPr>
        <p:spPr bwMode="auto">
          <a:xfrm>
            <a:off x="1143000" y="2996953"/>
            <a:ext cx="735637"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解：</a:t>
            </a:r>
          </a:p>
        </p:txBody>
      </p:sp>
      <p:grpSp>
        <p:nvGrpSpPr>
          <p:cNvPr id="29" name="组合 28">
            <a:extLst>
              <a:ext uri="{FF2B5EF4-FFF2-40B4-BE49-F238E27FC236}">
                <a16:creationId xmlns:a16="http://schemas.microsoft.com/office/drawing/2014/main" id="{D5463FDB-E102-45A9-A390-9B3C60731C4D}"/>
              </a:ext>
            </a:extLst>
          </p:cNvPr>
          <p:cNvGrpSpPr/>
          <p:nvPr/>
        </p:nvGrpSpPr>
        <p:grpSpPr>
          <a:xfrm>
            <a:off x="1853557" y="3078473"/>
            <a:ext cx="6534343" cy="767700"/>
            <a:chOff x="1451295" y="3078473"/>
            <a:chExt cx="6534343" cy="767700"/>
          </a:xfrm>
        </p:grpSpPr>
        <p:pic>
          <p:nvPicPr>
            <p:cNvPr id="30" name="图片 29">
              <a:extLst>
                <a:ext uri="{FF2B5EF4-FFF2-40B4-BE49-F238E27FC236}">
                  <a16:creationId xmlns:a16="http://schemas.microsoft.com/office/drawing/2014/main" id="{4811E41C-1B33-40B9-B58E-91B86BF42D59}"/>
                </a:ext>
              </a:extLst>
            </p:cNvPr>
            <p:cNvPicPr>
              <a:picLocks noChangeAspect="1"/>
            </p:cNvPicPr>
            <p:nvPr/>
          </p:nvPicPr>
          <p:blipFill>
            <a:blip r:embed="rId4"/>
            <a:stretch>
              <a:fillRect/>
            </a:stretch>
          </p:blipFill>
          <p:spPr>
            <a:xfrm>
              <a:off x="1490665" y="3078473"/>
              <a:ext cx="6494973" cy="286302"/>
            </a:xfrm>
            <a:prstGeom prst="rect">
              <a:avLst/>
            </a:prstGeom>
          </p:spPr>
        </p:pic>
        <p:pic>
          <p:nvPicPr>
            <p:cNvPr id="35" name="图片 34">
              <a:extLst>
                <a:ext uri="{FF2B5EF4-FFF2-40B4-BE49-F238E27FC236}">
                  <a16:creationId xmlns:a16="http://schemas.microsoft.com/office/drawing/2014/main" id="{97E05765-5FC8-4E8B-A4E1-616F18009681}"/>
                </a:ext>
              </a:extLst>
            </p:cNvPr>
            <p:cNvPicPr>
              <a:picLocks noChangeAspect="1"/>
            </p:cNvPicPr>
            <p:nvPr/>
          </p:nvPicPr>
          <p:blipFill>
            <a:blip r:embed="rId5"/>
            <a:stretch>
              <a:fillRect/>
            </a:stretch>
          </p:blipFill>
          <p:spPr>
            <a:xfrm>
              <a:off x="1451295" y="3559871"/>
              <a:ext cx="1243370" cy="286302"/>
            </a:xfrm>
            <a:prstGeom prst="rect">
              <a:avLst/>
            </a:prstGeom>
          </p:spPr>
        </p:pic>
      </p:grpSp>
      <p:pic>
        <p:nvPicPr>
          <p:cNvPr id="36" name="图片 35">
            <a:extLst>
              <a:ext uri="{FF2B5EF4-FFF2-40B4-BE49-F238E27FC236}">
                <a16:creationId xmlns:a16="http://schemas.microsoft.com/office/drawing/2014/main" id="{C687D5F9-6C37-4E5F-85E0-D0629711C639}"/>
              </a:ext>
            </a:extLst>
          </p:cNvPr>
          <p:cNvPicPr>
            <a:picLocks noChangeAspect="1"/>
          </p:cNvPicPr>
          <p:nvPr/>
        </p:nvPicPr>
        <p:blipFill>
          <a:blip r:embed="rId6"/>
          <a:stretch>
            <a:fillRect/>
          </a:stretch>
        </p:blipFill>
        <p:spPr>
          <a:xfrm>
            <a:off x="4436517" y="3913934"/>
            <a:ext cx="1407790" cy="307154"/>
          </a:xfrm>
          <a:prstGeom prst="rect">
            <a:avLst/>
          </a:prstGeom>
        </p:spPr>
      </p:pic>
      <p:pic>
        <p:nvPicPr>
          <p:cNvPr id="37" name="图片 36">
            <a:extLst>
              <a:ext uri="{FF2B5EF4-FFF2-40B4-BE49-F238E27FC236}">
                <a16:creationId xmlns:a16="http://schemas.microsoft.com/office/drawing/2014/main" id="{44560E69-448F-471E-AEE7-9568BC3F7014}"/>
              </a:ext>
            </a:extLst>
          </p:cNvPr>
          <p:cNvPicPr>
            <a:picLocks noChangeAspect="1"/>
          </p:cNvPicPr>
          <p:nvPr/>
        </p:nvPicPr>
        <p:blipFill>
          <a:blip r:embed="rId7"/>
          <a:stretch>
            <a:fillRect/>
          </a:stretch>
        </p:blipFill>
        <p:spPr>
          <a:xfrm>
            <a:off x="2455952" y="4431288"/>
            <a:ext cx="3804222" cy="291991"/>
          </a:xfrm>
          <a:prstGeom prst="rect">
            <a:avLst/>
          </a:prstGeom>
        </p:spPr>
      </p:pic>
      <p:pic>
        <p:nvPicPr>
          <p:cNvPr id="38" name="图片 37">
            <a:extLst>
              <a:ext uri="{FF2B5EF4-FFF2-40B4-BE49-F238E27FC236}">
                <a16:creationId xmlns:a16="http://schemas.microsoft.com/office/drawing/2014/main" id="{7C2FB98C-8FAC-4256-95FB-2372C046AA8F}"/>
              </a:ext>
            </a:extLst>
          </p:cNvPr>
          <p:cNvPicPr>
            <a:picLocks noChangeAspect="1"/>
          </p:cNvPicPr>
          <p:nvPr/>
        </p:nvPicPr>
        <p:blipFill>
          <a:blip r:embed="rId8"/>
          <a:stretch>
            <a:fillRect/>
          </a:stretch>
        </p:blipFill>
        <p:spPr>
          <a:xfrm>
            <a:off x="4358063" y="4964755"/>
            <a:ext cx="1670836" cy="291991"/>
          </a:xfrm>
          <a:prstGeom prst="rect">
            <a:avLst/>
          </a:prstGeom>
        </p:spPr>
      </p:pic>
      <p:pic>
        <p:nvPicPr>
          <p:cNvPr id="39" name="图片 38">
            <a:extLst>
              <a:ext uri="{FF2B5EF4-FFF2-40B4-BE49-F238E27FC236}">
                <a16:creationId xmlns:a16="http://schemas.microsoft.com/office/drawing/2014/main" id="{2236A554-58F5-4329-9EF8-B7DABECA6BB4}"/>
              </a:ext>
            </a:extLst>
          </p:cNvPr>
          <p:cNvPicPr>
            <a:picLocks noChangeAspect="1"/>
          </p:cNvPicPr>
          <p:nvPr/>
        </p:nvPicPr>
        <p:blipFill>
          <a:blip r:embed="rId9"/>
          <a:stretch>
            <a:fillRect/>
          </a:stretch>
        </p:blipFill>
        <p:spPr>
          <a:xfrm>
            <a:off x="2411279" y="5517233"/>
            <a:ext cx="3053391" cy="291991"/>
          </a:xfrm>
          <a:prstGeom prst="rect">
            <a:avLst/>
          </a:prstGeom>
        </p:spPr>
      </p:pic>
      <p:pic>
        <p:nvPicPr>
          <p:cNvPr id="40" name="图片 39">
            <a:extLst>
              <a:ext uri="{FF2B5EF4-FFF2-40B4-BE49-F238E27FC236}">
                <a16:creationId xmlns:a16="http://schemas.microsoft.com/office/drawing/2014/main" id="{71823015-C2D0-4CDB-8328-A976BBE4D8DF}"/>
              </a:ext>
            </a:extLst>
          </p:cNvPr>
          <p:cNvPicPr>
            <a:picLocks noChangeAspect="1"/>
          </p:cNvPicPr>
          <p:nvPr/>
        </p:nvPicPr>
        <p:blipFill>
          <a:blip r:embed="rId10"/>
          <a:stretch>
            <a:fillRect/>
          </a:stretch>
        </p:blipFill>
        <p:spPr>
          <a:xfrm>
            <a:off x="3887646" y="6029385"/>
            <a:ext cx="2505026" cy="308839"/>
          </a:xfrm>
          <a:prstGeom prst="rect">
            <a:avLst/>
          </a:prstGeom>
        </p:spPr>
      </p:pic>
    </p:spTree>
    <p:extLst>
      <p:ext uri="{BB962C8B-B14F-4D97-AF65-F5344CB8AC3E}">
        <p14:creationId xmlns:p14="http://schemas.microsoft.com/office/powerpoint/2010/main" val="179442877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115</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2" name="组合 1">
            <a:extLst>
              <a:ext uri="{FF2B5EF4-FFF2-40B4-BE49-F238E27FC236}">
                <a16:creationId xmlns:a16="http://schemas.microsoft.com/office/drawing/2014/main" id="{CD3A2B7D-E840-4A8D-84D1-CE51B649F1B8}"/>
              </a:ext>
            </a:extLst>
          </p:cNvPr>
          <p:cNvGrpSpPr/>
          <p:nvPr/>
        </p:nvGrpSpPr>
        <p:grpSpPr>
          <a:xfrm>
            <a:off x="1295400" y="1340769"/>
            <a:ext cx="4724400" cy="461665"/>
            <a:chOff x="1295400" y="1340769"/>
            <a:chExt cx="4209991" cy="461665"/>
          </a:xfrm>
        </p:grpSpPr>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a:t>
              </a:r>
              <a:r>
                <a:rPr lang="en-US" altLang="zh-CN" sz="2400" dirty="0">
                  <a:solidFill>
                    <a:srgbClr val="000000"/>
                  </a:solidFill>
                  <a:ea typeface="SimSun" panose="02010600030101010101" pitchFamily="2" charset="-122"/>
                  <a:cs typeface="Times New Roman" panose="02020603050405020304" pitchFamily="18" charset="0"/>
                </a:rPr>
                <a:t>5</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0" name="Text Box 40">
              <a:extLst>
                <a:ext uri="{FF2B5EF4-FFF2-40B4-BE49-F238E27FC236}">
                  <a16:creationId xmlns:a16="http://schemas.microsoft.com/office/drawing/2014/main" id="{975467AC-F4DE-4298-A066-A23BBCC66131}"/>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6" name="图片 25">
              <a:extLst>
                <a:ext uri="{FF2B5EF4-FFF2-40B4-BE49-F238E27FC236}">
                  <a16:creationId xmlns:a16="http://schemas.microsoft.com/office/drawing/2014/main" id="{F0F47ED9-E4B0-49E6-87A0-AA982694B2C0}"/>
                </a:ext>
              </a:extLst>
            </p:cNvPr>
            <p:cNvPicPr>
              <a:picLocks noChangeAspect="1"/>
            </p:cNvPicPr>
            <p:nvPr/>
          </p:nvPicPr>
          <p:blipFill>
            <a:blip r:embed="rId11"/>
            <a:stretch>
              <a:fillRect/>
            </a:stretch>
          </p:blipFill>
          <p:spPr>
            <a:xfrm>
              <a:off x="4283136" y="1453009"/>
              <a:ext cx="256158" cy="237183"/>
            </a:xfrm>
            <a:prstGeom prst="rect">
              <a:avLst/>
            </a:prstGeom>
          </p:spPr>
        </p:pic>
      </p:grpSp>
      <p:sp>
        <p:nvSpPr>
          <p:cNvPr id="19" name="Text Box 40">
            <a:extLst>
              <a:ext uri="{FF2B5EF4-FFF2-40B4-BE49-F238E27FC236}">
                <a16:creationId xmlns:a16="http://schemas.microsoft.com/office/drawing/2014/main" id="{0E99319D-1A2D-4ADD-88F4-4AC4E081910F}"/>
              </a:ext>
            </a:extLst>
          </p:cNvPr>
          <p:cNvSpPr txBox="1">
            <a:spLocks noChangeArrowheads="1"/>
          </p:cNvSpPr>
          <p:nvPr/>
        </p:nvSpPr>
        <p:spPr bwMode="auto">
          <a:xfrm>
            <a:off x="2057400"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22" name="图片 21">
            <a:extLst>
              <a:ext uri="{FF2B5EF4-FFF2-40B4-BE49-F238E27FC236}">
                <a16:creationId xmlns:a16="http://schemas.microsoft.com/office/drawing/2014/main" id="{2DC6F6A2-721E-4B8A-A61A-FFD43778A63C}"/>
              </a:ext>
            </a:extLst>
          </p:cNvPr>
          <p:cNvPicPr>
            <a:picLocks noChangeAspect="1"/>
          </p:cNvPicPr>
          <p:nvPr/>
        </p:nvPicPr>
        <p:blipFill>
          <a:blip r:embed="rId12"/>
          <a:stretch>
            <a:fillRect/>
          </a:stretch>
        </p:blipFill>
        <p:spPr>
          <a:xfrm>
            <a:off x="2090019" y="1996902"/>
            <a:ext cx="6498404" cy="322950"/>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63458364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25" name="组合 24">
            <a:extLst>
              <a:ext uri="{FF2B5EF4-FFF2-40B4-BE49-F238E27FC236}">
                <a16:creationId xmlns:a16="http://schemas.microsoft.com/office/drawing/2014/main" id="{50153D0C-4B35-48C5-A761-D80C33826D48}"/>
              </a:ext>
            </a:extLst>
          </p:cNvPr>
          <p:cNvGrpSpPr/>
          <p:nvPr/>
        </p:nvGrpSpPr>
        <p:grpSpPr>
          <a:xfrm>
            <a:off x="1295400" y="1340769"/>
            <a:ext cx="4724400" cy="461665"/>
            <a:chOff x="1295400" y="1340769"/>
            <a:chExt cx="4209991" cy="461665"/>
          </a:xfrm>
        </p:grpSpPr>
        <p:sp>
          <p:nvSpPr>
            <p:cNvPr id="27" name="Text Box 40">
              <a:extLst>
                <a:ext uri="{FF2B5EF4-FFF2-40B4-BE49-F238E27FC236}">
                  <a16:creationId xmlns:a16="http://schemas.microsoft.com/office/drawing/2014/main" id="{23AF0F9E-0564-4EB8-B8A6-55A37CE939B4}"/>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a:t>
              </a:r>
              <a:r>
                <a:rPr lang="en-US" altLang="zh-CN" sz="2400" dirty="0">
                  <a:solidFill>
                    <a:srgbClr val="000000"/>
                  </a:solidFill>
                  <a:ea typeface="SimSun" panose="02010600030101010101" pitchFamily="2" charset="-122"/>
                  <a:cs typeface="Times New Roman" panose="02020603050405020304" pitchFamily="18" charset="0"/>
                </a:rPr>
                <a:t>5</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8" name="Text Box 40">
              <a:extLst>
                <a:ext uri="{FF2B5EF4-FFF2-40B4-BE49-F238E27FC236}">
                  <a16:creationId xmlns:a16="http://schemas.microsoft.com/office/drawing/2014/main" id="{B00573E7-EE38-4120-A27F-C12D2D55DED9}"/>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31" name="图片 30">
              <a:extLst>
                <a:ext uri="{FF2B5EF4-FFF2-40B4-BE49-F238E27FC236}">
                  <a16:creationId xmlns:a16="http://schemas.microsoft.com/office/drawing/2014/main" id="{CA1707C5-A6C3-431F-A5F6-1D6B38C74B3A}"/>
                </a:ext>
              </a:extLst>
            </p:cNvPr>
            <p:cNvPicPr>
              <a:picLocks noChangeAspect="1"/>
            </p:cNvPicPr>
            <p:nvPr/>
          </p:nvPicPr>
          <p:blipFill>
            <a:blip r:embed="rId2"/>
            <a:stretch>
              <a:fillRect/>
            </a:stretch>
          </p:blipFill>
          <p:spPr>
            <a:xfrm>
              <a:off x="4283136" y="1453009"/>
              <a:ext cx="256158" cy="237183"/>
            </a:xfrm>
            <a:prstGeom prst="rect">
              <a:avLst/>
            </a:prstGeom>
          </p:spPr>
        </p:pic>
      </p:grpSp>
      <p:sp>
        <p:nvSpPr>
          <p:cNvPr id="32" name="Text Box 40">
            <a:extLst>
              <a:ext uri="{FF2B5EF4-FFF2-40B4-BE49-F238E27FC236}">
                <a16:creationId xmlns:a16="http://schemas.microsoft.com/office/drawing/2014/main" id="{FBC271CE-AF25-4676-B3BE-AB036789659F}"/>
              </a:ext>
            </a:extLst>
          </p:cNvPr>
          <p:cNvSpPr txBox="1">
            <a:spLocks noChangeArrowheads="1"/>
          </p:cNvSpPr>
          <p:nvPr/>
        </p:nvSpPr>
        <p:spPr bwMode="auto">
          <a:xfrm>
            <a:off x="2057400"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33" name="图片 32">
            <a:extLst>
              <a:ext uri="{FF2B5EF4-FFF2-40B4-BE49-F238E27FC236}">
                <a16:creationId xmlns:a16="http://schemas.microsoft.com/office/drawing/2014/main" id="{BFFD9EA9-6457-4ED7-B701-74001F753F28}"/>
              </a:ext>
            </a:extLst>
          </p:cNvPr>
          <p:cNvPicPr>
            <a:picLocks noChangeAspect="1"/>
          </p:cNvPicPr>
          <p:nvPr/>
        </p:nvPicPr>
        <p:blipFill>
          <a:blip r:embed="rId3"/>
          <a:stretch>
            <a:fillRect/>
          </a:stretch>
        </p:blipFill>
        <p:spPr>
          <a:xfrm>
            <a:off x="2090019" y="1996902"/>
            <a:ext cx="6498404" cy="322950"/>
          </a:xfrm>
          <a:prstGeom prst="rect">
            <a:avLst/>
          </a:prstGeom>
        </p:spPr>
      </p:pic>
      <p:sp>
        <p:nvSpPr>
          <p:cNvPr id="34" name="Text Box 40">
            <a:extLst>
              <a:ext uri="{FF2B5EF4-FFF2-40B4-BE49-F238E27FC236}">
                <a16:creationId xmlns:a16="http://schemas.microsoft.com/office/drawing/2014/main" id="{246C93EF-04A6-4964-94E6-EC4940EE5DDC}"/>
              </a:ext>
            </a:extLst>
          </p:cNvPr>
          <p:cNvSpPr txBox="1">
            <a:spLocks noChangeArrowheads="1"/>
          </p:cNvSpPr>
          <p:nvPr/>
        </p:nvSpPr>
        <p:spPr bwMode="auto">
          <a:xfrm>
            <a:off x="1371600" y="2996953"/>
            <a:ext cx="735637"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解：</a:t>
            </a:r>
          </a:p>
        </p:txBody>
      </p:sp>
      <p:sp>
        <p:nvSpPr>
          <p:cNvPr id="41" name="Text Box 40">
            <a:extLst>
              <a:ext uri="{FF2B5EF4-FFF2-40B4-BE49-F238E27FC236}">
                <a16:creationId xmlns:a16="http://schemas.microsoft.com/office/drawing/2014/main" id="{69452421-1EEA-45DF-9E78-69EAAD9AC97E}"/>
              </a:ext>
            </a:extLst>
          </p:cNvPr>
          <p:cNvSpPr txBox="1">
            <a:spLocks noChangeArrowheads="1"/>
          </p:cNvSpPr>
          <p:nvPr/>
        </p:nvSpPr>
        <p:spPr bwMode="auto">
          <a:xfrm>
            <a:off x="1962501" y="2992560"/>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需要考虑两种情况。第一种情况是以</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结尾：</a:t>
            </a:r>
          </a:p>
        </p:txBody>
      </p:sp>
      <p:pic>
        <p:nvPicPr>
          <p:cNvPr id="42" name="图片 41">
            <a:extLst>
              <a:ext uri="{FF2B5EF4-FFF2-40B4-BE49-F238E27FC236}">
                <a16:creationId xmlns:a16="http://schemas.microsoft.com/office/drawing/2014/main" id="{827F64F6-3F4C-41E4-87CF-3588CCAF948C}"/>
              </a:ext>
            </a:extLst>
          </p:cNvPr>
          <p:cNvPicPr>
            <a:picLocks noChangeAspect="1"/>
          </p:cNvPicPr>
          <p:nvPr/>
        </p:nvPicPr>
        <p:blipFill>
          <a:blip r:embed="rId4"/>
          <a:stretch>
            <a:fillRect/>
          </a:stretch>
        </p:blipFill>
        <p:spPr>
          <a:xfrm>
            <a:off x="4513224" y="4607430"/>
            <a:ext cx="1235259" cy="306685"/>
          </a:xfrm>
          <a:prstGeom prst="rect">
            <a:avLst/>
          </a:prstGeom>
        </p:spPr>
      </p:pic>
      <p:sp>
        <p:nvSpPr>
          <p:cNvPr id="43" name="Text Box 40">
            <a:extLst>
              <a:ext uri="{FF2B5EF4-FFF2-40B4-BE49-F238E27FC236}">
                <a16:creationId xmlns:a16="http://schemas.microsoft.com/office/drawing/2014/main" id="{72663EE2-2150-4A4F-AD29-8F7C9CE060AB}"/>
              </a:ext>
            </a:extLst>
          </p:cNvPr>
          <p:cNvSpPr txBox="1">
            <a:spLocks noChangeArrowheads="1"/>
          </p:cNvSpPr>
          <p:nvPr/>
        </p:nvSpPr>
        <p:spPr bwMode="auto">
          <a:xfrm>
            <a:off x="2591209" y="4004313"/>
            <a:ext cx="570799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第二种情况是以</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结尾：</a:t>
            </a:r>
          </a:p>
        </p:txBody>
      </p:sp>
      <p:pic>
        <p:nvPicPr>
          <p:cNvPr id="44" name="图片 43">
            <a:extLst>
              <a:ext uri="{FF2B5EF4-FFF2-40B4-BE49-F238E27FC236}">
                <a16:creationId xmlns:a16="http://schemas.microsoft.com/office/drawing/2014/main" id="{B820BA30-EAD2-4953-A340-00A5FAE8ED3D}"/>
              </a:ext>
            </a:extLst>
          </p:cNvPr>
          <p:cNvPicPr>
            <a:picLocks noChangeAspect="1"/>
          </p:cNvPicPr>
          <p:nvPr/>
        </p:nvPicPr>
        <p:blipFill>
          <a:blip r:embed="rId5"/>
          <a:stretch>
            <a:fillRect/>
          </a:stretch>
        </p:blipFill>
        <p:spPr>
          <a:xfrm>
            <a:off x="4311579" y="3573017"/>
            <a:ext cx="1638548" cy="344957"/>
          </a:xfrm>
          <a:prstGeom prst="rect">
            <a:avLst/>
          </a:prstGeom>
        </p:spPr>
      </p:pic>
      <p:sp>
        <p:nvSpPr>
          <p:cNvPr id="45" name="Text Box 40">
            <a:extLst>
              <a:ext uri="{FF2B5EF4-FFF2-40B4-BE49-F238E27FC236}">
                <a16:creationId xmlns:a16="http://schemas.microsoft.com/office/drawing/2014/main" id="{B155C10B-0C42-4938-8945-18300A2912AD}"/>
              </a:ext>
            </a:extLst>
          </p:cNvPr>
          <p:cNvSpPr txBox="1">
            <a:spLocks noChangeArrowheads="1"/>
          </p:cNvSpPr>
          <p:nvPr/>
        </p:nvSpPr>
        <p:spPr bwMode="auto">
          <a:xfrm>
            <a:off x="2591209" y="5055568"/>
            <a:ext cx="34275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因此，最终结果是</a:t>
            </a:r>
          </a:p>
        </p:txBody>
      </p:sp>
      <p:pic>
        <p:nvPicPr>
          <p:cNvPr id="46" name="图片 45">
            <a:extLst>
              <a:ext uri="{FF2B5EF4-FFF2-40B4-BE49-F238E27FC236}">
                <a16:creationId xmlns:a16="http://schemas.microsoft.com/office/drawing/2014/main" id="{71FFB097-3BB6-472F-82CB-5DC6807F106B}"/>
              </a:ext>
            </a:extLst>
          </p:cNvPr>
          <p:cNvPicPr>
            <a:picLocks noChangeAspect="1"/>
          </p:cNvPicPr>
          <p:nvPr/>
        </p:nvPicPr>
        <p:blipFill>
          <a:blip r:embed="rId6"/>
          <a:stretch>
            <a:fillRect/>
          </a:stretch>
        </p:blipFill>
        <p:spPr>
          <a:xfrm>
            <a:off x="3582085" y="5694017"/>
            <a:ext cx="3241552" cy="339430"/>
          </a:xfrm>
          <a:prstGeom prst="rect">
            <a:avLst/>
          </a:prstGeom>
        </p:spPr>
      </p:pic>
    </p:spTree>
    <p:extLst>
      <p:ext uri="{BB962C8B-B14F-4D97-AF65-F5344CB8AC3E}">
        <p14:creationId xmlns:p14="http://schemas.microsoft.com/office/powerpoint/2010/main" val="107722601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4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117</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2" name="组合 1">
            <a:extLst>
              <a:ext uri="{FF2B5EF4-FFF2-40B4-BE49-F238E27FC236}">
                <a16:creationId xmlns:a16="http://schemas.microsoft.com/office/drawing/2014/main" id="{CD3A2B7D-E840-4A8D-84D1-CE51B649F1B8}"/>
              </a:ext>
            </a:extLst>
          </p:cNvPr>
          <p:cNvGrpSpPr/>
          <p:nvPr/>
        </p:nvGrpSpPr>
        <p:grpSpPr>
          <a:xfrm>
            <a:off x="1295400" y="1340769"/>
            <a:ext cx="4724400" cy="461665"/>
            <a:chOff x="1295400" y="1340769"/>
            <a:chExt cx="4209991" cy="461665"/>
          </a:xfrm>
        </p:grpSpPr>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16</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0" name="Text Box 40">
              <a:extLst>
                <a:ext uri="{FF2B5EF4-FFF2-40B4-BE49-F238E27FC236}">
                  <a16:creationId xmlns:a16="http://schemas.microsoft.com/office/drawing/2014/main" id="{975467AC-F4DE-4298-A066-A23BBCC66131}"/>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6" name="图片 25">
              <a:extLst>
                <a:ext uri="{FF2B5EF4-FFF2-40B4-BE49-F238E27FC236}">
                  <a16:creationId xmlns:a16="http://schemas.microsoft.com/office/drawing/2014/main" id="{F0F47ED9-E4B0-49E6-87A0-AA982694B2C0}"/>
                </a:ext>
              </a:extLst>
            </p:cNvPr>
            <p:cNvPicPr>
              <a:picLocks noChangeAspect="1"/>
            </p:cNvPicPr>
            <p:nvPr/>
          </p:nvPicPr>
          <p:blipFill>
            <a:blip r:embed="rId11"/>
            <a:stretch>
              <a:fillRect/>
            </a:stretch>
          </p:blipFill>
          <p:spPr>
            <a:xfrm>
              <a:off x="4283136" y="1453009"/>
              <a:ext cx="256158" cy="237183"/>
            </a:xfrm>
            <a:prstGeom prst="rect">
              <a:avLst/>
            </a:prstGeom>
          </p:spPr>
        </p:pic>
      </p:grpSp>
      <p:sp>
        <p:nvSpPr>
          <p:cNvPr id="23" name="Text Box 40">
            <a:extLst>
              <a:ext uri="{FF2B5EF4-FFF2-40B4-BE49-F238E27FC236}">
                <a16:creationId xmlns:a16="http://schemas.microsoft.com/office/drawing/2014/main" id="{F93AF84D-47F0-4370-8BAB-EDC9220D84B2}"/>
              </a:ext>
            </a:extLst>
          </p:cNvPr>
          <p:cNvSpPr txBox="1">
            <a:spLocks noChangeArrowheads="1"/>
          </p:cNvSpPr>
          <p:nvPr/>
        </p:nvSpPr>
        <p:spPr bwMode="auto">
          <a:xfrm>
            <a:off x="2223356"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24" name="图片 23">
            <a:extLst>
              <a:ext uri="{FF2B5EF4-FFF2-40B4-BE49-F238E27FC236}">
                <a16:creationId xmlns:a16="http://schemas.microsoft.com/office/drawing/2014/main" id="{9272445D-30A6-4BBA-8A6D-0FC93826FD8B}"/>
              </a:ext>
            </a:extLst>
          </p:cNvPr>
          <p:cNvPicPr>
            <a:picLocks noChangeAspect="1"/>
          </p:cNvPicPr>
          <p:nvPr/>
        </p:nvPicPr>
        <p:blipFill>
          <a:blip r:embed="rId12"/>
          <a:stretch>
            <a:fillRect/>
          </a:stretch>
        </p:blipFill>
        <p:spPr>
          <a:xfrm>
            <a:off x="2133600" y="1976236"/>
            <a:ext cx="6516216" cy="330353"/>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61428493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34" name="Text Box 40">
            <a:extLst>
              <a:ext uri="{FF2B5EF4-FFF2-40B4-BE49-F238E27FC236}">
                <a16:creationId xmlns:a16="http://schemas.microsoft.com/office/drawing/2014/main" id="{246C93EF-04A6-4964-94E6-EC4940EE5DDC}"/>
              </a:ext>
            </a:extLst>
          </p:cNvPr>
          <p:cNvSpPr txBox="1">
            <a:spLocks noChangeArrowheads="1"/>
          </p:cNvSpPr>
          <p:nvPr/>
        </p:nvSpPr>
        <p:spPr bwMode="auto">
          <a:xfrm>
            <a:off x="1371600" y="2996953"/>
            <a:ext cx="735637"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解：</a:t>
            </a:r>
          </a:p>
        </p:txBody>
      </p:sp>
      <p:grpSp>
        <p:nvGrpSpPr>
          <p:cNvPr id="17" name="组合 16">
            <a:extLst>
              <a:ext uri="{FF2B5EF4-FFF2-40B4-BE49-F238E27FC236}">
                <a16:creationId xmlns:a16="http://schemas.microsoft.com/office/drawing/2014/main" id="{F22B5682-0668-43E2-B721-3DEAAF7F6415}"/>
              </a:ext>
            </a:extLst>
          </p:cNvPr>
          <p:cNvGrpSpPr/>
          <p:nvPr/>
        </p:nvGrpSpPr>
        <p:grpSpPr>
          <a:xfrm>
            <a:off x="1295400" y="1340769"/>
            <a:ext cx="4724400" cy="461665"/>
            <a:chOff x="1295400" y="1340769"/>
            <a:chExt cx="4209991" cy="461665"/>
          </a:xfrm>
        </p:grpSpPr>
        <p:sp>
          <p:nvSpPr>
            <p:cNvPr id="18" name="Text Box 40">
              <a:extLst>
                <a:ext uri="{FF2B5EF4-FFF2-40B4-BE49-F238E27FC236}">
                  <a16:creationId xmlns:a16="http://schemas.microsoft.com/office/drawing/2014/main" id="{B5348B9E-350F-4D22-A855-79304EB31EC1}"/>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16</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19" name="Text Box 40">
              <a:extLst>
                <a:ext uri="{FF2B5EF4-FFF2-40B4-BE49-F238E27FC236}">
                  <a16:creationId xmlns:a16="http://schemas.microsoft.com/office/drawing/2014/main" id="{250DC754-B78B-4268-9D43-D97CBC17BAE1}"/>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0" name="图片 19">
              <a:extLst>
                <a:ext uri="{FF2B5EF4-FFF2-40B4-BE49-F238E27FC236}">
                  <a16:creationId xmlns:a16="http://schemas.microsoft.com/office/drawing/2014/main" id="{B4DD99D6-D6B5-4D7A-9872-82AED70525C1}"/>
                </a:ext>
              </a:extLst>
            </p:cNvPr>
            <p:cNvPicPr>
              <a:picLocks noChangeAspect="1"/>
            </p:cNvPicPr>
            <p:nvPr/>
          </p:nvPicPr>
          <p:blipFill>
            <a:blip r:embed="rId2"/>
            <a:stretch>
              <a:fillRect/>
            </a:stretch>
          </p:blipFill>
          <p:spPr>
            <a:xfrm>
              <a:off x="4283136" y="1453009"/>
              <a:ext cx="256158" cy="237183"/>
            </a:xfrm>
            <a:prstGeom prst="rect">
              <a:avLst/>
            </a:prstGeom>
          </p:spPr>
        </p:pic>
      </p:grpSp>
      <p:sp>
        <p:nvSpPr>
          <p:cNvPr id="21" name="Text Box 40">
            <a:extLst>
              <a:ext uri="{FF2B5EF4-FFF2-40B4-BE49-F238E27FC236}">
                <a16:creationId xmlns:a16="http://schemas.microsoft.com/office/drawing/2014/main" id="{B2582C04-CE82-48BF-A824-DFED7DA9BFEA}"/>
              </a:ext>
            </a:extLst>
          </p:cNvPr>
          <p:cNvSpPr txBox="1">
            <a:spLocks noChangeArrowheads="1"/>
          </p:cNvSpPr>
          <p:nvPr/>
        </p:nvSpPr>
        <p:spPr bwMode="auto">
          <a:xfrm>
            <a:off x="2223356"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22" name="图片 21">
            <a:extLst>
              <a:ext uri="{FF2B5EF4-FFF2-40B4-BE49-F238E27FC236}">
                <a16:creationId xmlns:a16="http://schemas.microsoft.com/office/drawing/2014/main" id="{7BDF2206-1CC5-4628-B83A-6E6E6758293A}"/>
              </a:ext>
            </a:extLst>
          </p:cNvPr>
          <p:cNvPicPr>
            <a:picLocks noChangeAspect="1"/>
          </p:cNvPicPr>
          <p:nvPr/>
        </p:nvPicPr>
        <p:blipFill>
          <a:blip r:embed="rId3"/>
          <a:stretch>
            <a:fillRect/>
          </a:stretch>
        </p:blipFill>
        <p:spPr>
          <a:xfrm>
            <a:off x="2133600" y="1976236"/>
            <a:ext cx="6516216" cy="330353"/>
          </a:xfrm>
          <a:prstGeom prst="rect">
            <a:avLst/>
          </a:prstGeom>
        </p:spPr>
      </p:pic>
      <p:pic>
        <p:nvPicPr>
          <p:cNvPr id="23" name="图片 22">
            <a:extLst>
              <a:ext uri="{FF2B5EF4-FFF2-40B4-BE49-F238E27FC236}">
                <a16:creationId xmlns:a16="http://schemas.microsoft.com/office/drawing/2014/main" id="{472722B1-A7AA-49DD-922F-4342E0E8D4FE}"/>
              </a:ext>
            </a:extLst>
          </p:cNvPr>
          <p:cNvPicPr>
            <a:picLocks noChangeAspect="1"/>
          </p:cNvPicPr>
          <p:nvPr/>
        </p:nvPicPr>
        <p:blipFill>
          <a:blip r:embed="rId4"/>
          <a:stretch>
            <a:fillRect/>
          </a:stretch>
        </p:blipFill>
        <p:spPr>
          <a:xfrm>
            <a:off x="2438400" y="3738871"/>
            <a:ext cx="2986633" cy="340358"/>
          </a:xfrm>
          <a:prstGeom prst="rect">
            <a:avLst/>
          </a:prstGeom>
        </p:spPr>
      </p:pic>
    </p:spTree>
    <p:extLst>
      <p:ext uri="{BB962C8B-B14F-4D97-AF65-F5344CB8AC3E}">
        <p14:creationId xmlns:p14="http://schemas.microsoft.com/office/powerpoint/2010/main" val="304955881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119</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2" name="组合 1">
            <a:extLst>
              <a:ext uri="{FF2B5EF4-FFF2-40B4-BE49-F238E27FC236}">
                <a16:creationId xmlns:a16="http://schemas.microsoft.com/office/drawing/2014/main" id="{CD3A2B7D-E840-4A8D-84D1-CE51B649F1B8}"/>
              </a:ext>
            </a:extLst>
          </p:cNvPr>
          <p:cNvGrpSpPr/>
          <p:nvPr/>
        </p:nvGrpSpPr>
        <p:grpSpPr>
          <a:xfrm>
            <a:off x="1295400" y="1340769"/>
            <a:ext cx="4724400" cy="461665"/>
            <a:chOff x="1295400" y="1340769"/>
            <a:chExt cx="4209991" cy="461665"/>
          </a:xfrm>
        </p:grpSpPr>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a:t>
              </a:r>
              <a:r>
                <a:rPr lang="en-US" altLang="zh-CN" sz="2400" dirty="0">
                  <a:solidFill>
                    <a:srgbClr val="000000"/>
                  </a:solidFill>
                  <a:ea typeface="SimSun" panose="02010600030101010101" pitchFamily="2" charset="-122"/>
                  <a:cs typeface="Times New Roman" panose="02020603050405020304" pitchFamily="18" charset="0"/>
                </a:rPr>
                <a:t>7</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0" name="Text Box 40">
              <a:extLst>
                <a:ext uri="{FF2B5EF4-FFF2-40B4-BE49-F238E27FC236}">
                  <a16:creationId xmlns:a16="http://schemas.microsoft.com/office/drawing/2014/main" id="{975467AC-F4DE-4298-A066-A23BBCC66131}"/>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6" name="图片 25">
              <a:extLst>
                <a:ext uri="{FF2B5EF4-FFF2-40B4-BE49-F238E27FC236}">
                  <a16:creationId xmlns:a16="http://schemas.microsoft.com/office/drawing/2014/main" id="{F0F47ED9-E4B0-49E6-87A0-AA982694B2C0}"/>
                </a:ext>
              </a:extLst>
            </p:cNvPr>
            <p:cNvPicPr>
              <a:picLocks noChangeAspect="1"/>
            </p:cNvPicPr>
            <p:nvPr/>
          </p:nvPicPr>
          <p:blipFill>
            <a:blip r:embed="rId11"/>
            <a:stretch>
              <a:fillRect/>
            </a:stretch>
          </p:blipFill>
          <p:spPr>
            <a:xfrm>
              <a:off x="4283136" y="1453009"/>
              <a:ext cx="256158" cy="237183"/>
            </a:xfrm>
            <a:prstGeom prst="rect">
              <a:avLst/>
            </a:prstGeom>
          </p:spPr>
        </p:pic>
      </p:grpSp>
      <p:sp>
        <p:nvSpPr>
          <p:cNvPr id="17" name="Text Box 40">
            <a:extLst>
              <a:ext uri="{FF2B5EF4-FFF2-40B4-BE49-F238E27FC236}">
                <a16:creationId xmlns:a16="http://schemas.microsoft.com/office/drawing/2014/main" id="{71340AD5-5187-4D18-85D6-F1021908895D}"/>
              </a:ext>
            </a:extLst>
          </p:cNvPr>
          <p:cNvSpPr txBox="1">
            <a:spLocks noChangeArrowheads="1"/>
          </p:cNvSpPr>
          <p:nvPr/>
        </p:nvSpPr>
        <p:spPr bwMode="auto">
          <a:xfrm>
            <a:off x="1994176"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19" name="图片 18">
            <a:extLst>
              <a:ext uri="{FF2B5EF4-FFF2-40B4-BE49-F238E27FC236}">
                <a16:creationId xmlns:a16="http://schemas.microsoft.com/office/drawing/2014/main" id="{79DBA126-49F2-428D-B704-6A77BB12932D}"/>
              </a:ext>
            </a:extLst>
          </p:cNvPr>
          <p:cNvPicPr>
            <a:picLocks noChangeAspect="1"/>
          </p:cNvPicPr>
          <p:nvPr/>
        </p:nvPicPr>
        <p:blipFill>
          <a:blip r:embed="rId12"/>
          <a:stretch>
            <a:fillRect/>
          </a:stretch>
        </p:blipFill>
        <p:spPr>
          <a:xfrm>
            <a:off x="1676400" y="1972229"/>
            <a:ext cx="7176284" cy="347941"/>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68088825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662E1F6-9BD6-474C-A82E-E07C3DB67AAE}" type="slidenum">
              <a:rPr lang="en-AU" smtClean="0"/>
              <a:t>12</a:t>
            </a:fld>
            <a:endParaRPr lang="en-AU"/>
          </a:p>
        </p:txBody>
      </p:sp>
      <p:sp>
        <p:nvSpPr>
          <p:cNvPr id="7" name="Title 1"/>
          <p:cNvSpPr>
            <a:spLocks noGrp="1"/>
          </p:cNvSpPr>
          <p:nvPr>
            <p:ph type="title"/>
          </p:nvPr>
        </p:nvSpPr>
        <p:spPr>
          <a:xfrm>
            <a:off x="457200" y="-107315"/>
            <a:ext cx="8229600" cy="915670"/>
          </a:xfrm>
        </p:spPr>
        <p:txBody>
          <a:bodyPr/>
          <a:lstStyle/>
          <a:p>
            <a:pPr algn="r">
              <a:buClrTx/>
              <a:buSzTx/>
              <a:buFontTx/>
            </a:pPr>
            <a:r>
              <a:rPr lang="zh-CN" altLang="en-US" sz="3600" dirty="0">
                <a:solidFill>
                  <a:schemeClr val="bg1"/>
                </a:solidFill>
                <a:effectLst>
                  <a:outerShdw blurRad="38100" dist="38100" dir="2700000" algn="tl">
                    <a:srgbClr val="000000">
                      <a:alpha val="43137"/>
                    </a:srgbClr>
                  </a:outerShdw>
                </a:effectLst>
              </a:rPr>
              <a:t>形式语言与自动机</a:t>
            </a:r>
            <a:endParaRPr lang="en-US" altLang="zh-CN" sz="3600" dirty="0">
              <a:solidFill>
                <a:schemeClr val="bg1"/>
              </a:solidFill>
              <a:effectLst>
                <a:outerShdw blurRad="38100" dist="38100" dir="2700000" algn="tl">
                  <a:srgbClr val="000000">
                    <a:alpha val="43137"/>
                  </a:srgbClr>
                </a:outerShdw>
              </a:effectLst>
            </a:endParaRPr>
          </a:p>
        </p:txBody>
      </p:sp>
      <p:sp>
        <p:nvSpPr>
          <p:cNvPr id="9" name="文本框 8"/>
          <p:cNvSpPr txBox="1"/>
          <p:nvPr/>
        </p:nvSpPr>
        <p:spPr>
          <a:xfrm>
            <a:off x="533400" y="762000"/>
            <a:ext cx="8382000" cy="1568450"/>
          </a:xfrm>
          <a:prstGeom prst="rect">
            <a:avLst/>
          </a:prstGeom>
          <a:noFill/>
        </p:spPr>
        <p:txBody>
          <a:bodyPr wrap="square">
            <a:spAutoFit/>
          </a:bodyPr>
          <a:lstStyle/>
          <a:p>
            <a:r>
              <a:rPr lang="zh-CN" altLang="en-US" sz="2400" b="1" dirty="0"/>
              <a:t>比较以下三个语言对应的自动机</a:t>
            </a:r>
            <a:endParaRPr lang="en-US" altLang="zh-CN" sz="2400" b="1" dirty="0"/>
          </a:p>
          <a:p>
            <a:r>
              <a:rPr lang="en-US" altLang="zh-CN" sz="2400" b="1" i="1" dirty="0">
                <a:solidFill>
                  <a:srgbClr val="FF0000"/>
                </a:solidFill>
                <a:latin typeface="Times New Roman" panose="02020603050405020304" pitchFamily="18" charset="0"/>
                <a:cs typeface="Times New Roman" panose="02020603050405020304" pitchFamily="18" charset="0"/>
              </a:rPr>
              <a:t>L</a:t>
            </a:r>
            <a:r>
              <a:rPr lang="en-US" altLang="zh-CN" sz="2400" b="1" baseline="-25000" dirty="0">
                <a:solidFill>
                  <a:srgbClr val="FF0000"/>
                </a:solidFill>
                <a:latin typeface="Times New Roman" panose="02020603050405020304" pitchFamily="18" charset="0"/>
                <a:cs typeface="Times New Roman" panose="02020603050405020304" pitchFamily="18" charset="0"/>
              </a:rPr>
              <a:t>1</a:t>
            </a:r>
            <a:r>
              <a:rPr lang="en-US" altLang="zh-CN" sz="2400" b="1" i="1" dirty="0">
                <a:solidFill>
                  <a:srgbClr val="FF0000"/>
                </a:solidFill>
                <a:latin typeface="Times New Roman" panose="02020603050405020304" pitchFamily="18" charset="0"/>
                <a:cs typeface="Times New Roman" panose="02020603050405020304" pitchFamily="18" charset="0"/>
              </a:rPr>
              <a:t>=</a:t>
            </a:r>
            <a:r>
              <a:rPr lang="en-US" altLang="zh-CN" sz="2400" b="1" dirty="0">
                <a:solidFill>
                  <a:srgbClr val="FF0000"/>
                </a:solidFill>
                <a:latin typeface="Times New Roman" panose="02020603050405020304" pitchFamily="18" charset="0"/>
                <a:cs typeface="Times New Roman" panose="02020603050405020304" pitchFamily="18" charset="0"/>
              </a:rPr>
              <a:t>{</a:t>
            </a:r>
            <a:r>
              <a:rPr lang="en-US" altLang="zh-CN" sz="2400" b="1" i="1" dirty="0" err="1">
                <a:solidFill>
                  <a:srgbClr val="FF0000"/>
                </a:solidFill>
                <a:latin typeface="Times New Roman" panose="02020603050405020304" pitchFamily="18" charset="0"/>
                <a:cs typeface="Times New Roman" panose="02020603050405020304" pitchFamily="18" charset="0"/>
              </a:rPr>
              <a:t>a</a:t>
            </a:r>
            <a:r>
              <a:rPr lang="en-US" altLang="zh-CN" sz="2400" b="1" i="1" baseline="30000" dirty="0" err="1">
                <a:solidFill>
                  <a:srgbClr val="FF0000"/>
                </a:solidFill>
                <a:latin typeface="Times New Roman" panose="02020603050405020304" pitchFamily="18" charset="0"/>
                <a:cs typeface="Times New Roman" panose="02020603050405020304" pitchFamily="18" charset="0"/>
              </a:rPr>
              <a:t>m</a:t>
            </a:r>
            <a:r>
              <a:rPr lang="en-US" altLang="zh-CN" sz="2400" b="1" i="1" dirty="0" err="1">
                <a:solidFill>
                  <a:srgbClr val="FF0000"/>
                </a:solidFill>
                <a:latin typeface="Times New Roman" panose="02020603050405020304" pitchFamily="18" charset="0"/>
                <a:cs typeface="Times New Roman" panose="02020603050405020304" pitchFamily="18" charset="0"/>
              </a:rPr>
              <a:t>b</a:t>
            </a:r>
            <a:r>
              <a:rPr lang="en-US" altLang="zh-CN" sz="2400" b="1" i="1" baseline="30000" dirty="0" err="1">
                <a:solidFill>
                  <a:srgbClr val="FF0000"/>
                </a:solidFill>
                <a:latin typeface="Times New Roman" panose="02020603050405020304" pitchFamily="18" charset="0"/>
                <a:cs typeface="Times New Roman" panose="02020603050405020304" pitchFamily="18" charset="0"/>
              </a:rPr>
              <a:t>n</a:t>
            </a:r>
            <a:r>
              <a:rPr lang="en-US" altLang="zh-CN" sz="2400" b="1" i="1" dirty="0" err="1">
                <a:solidFill>
                  <a:srgbClr val="FF0000"/>
                </a:solidFill>
                <a:latin typeface="Times New Roman" panose="02020603050405020304" pitchFamily="18" charset="0"/>
                <a:cs typeface="Times New Roman" panose="02020603050405020304" pitchFamily="18" charset="0"/>
              </a:rPr>
              <a:t>c</a:t>
            </a:r>
            <a:r>
              <a:rPr lang="en-US" altLang="zh-CN" sz="2400" b="1" i="1" baseline="30000" dirty="0" err="1">
                <a:solidFill>
                  <a:srgbClr val="FF0000"/>
                </a:solidFill>
                <a:latin typeface="Times New Roman" panose="02020603050405020304" pitchFamily="18" charset="0"/>
                <a:cs typeface="Times New Roman" panose="02020603050405020304" pitchFamily="18" charset="0"/>
              </a:rPr>
              <a:t>k</a:t>
            </a:r>
            <a:r>
              <a:rPr lang="en-US" altLang="zh-CN" sz="2400" b="1" i="1" dirty="0" err="1">
                <a:solidFill>
                  <a:srgbClr val="FF0000"/>
                </a:solidFill>
                <a:latin typeface="Times New Roman" panose="02020603050405020304" pitchFamily="18" charset="0"/>
                <a:cs typeface="Times New Roman" panose="02020603050405020304" pitchFamily="18" charset="0"/>
              </a:rPr>
              <a:t>|m</a:t>
            </a:r>
            <a:r>
              <a:rPr lang="en-US" altLang="zh-CN" sz="2400" b="1" i="1" dirty="0">
                <a:solidFill>
                  <a:srgbClr val="FF0000"/>
                </a:solidFill>
                <a:latin typeface="Times New Roman" panose="02020603050405020304" pitchFamily="18" charset="0"/>
                <a:cs typeface="Times New Roman" panose="02020603050405020304" pitchFamily="18" charset="0"/>
              </a:rPr>
              <a:t>, n, k≥</a:t>
            </a:r>
            <a:r>
              <a:rPr lang="en-US" altLang="zh-CN" sz="2400" b="1" dirty="0">
                <a:solidFill>
                  <a:srgbClr val="FF0000"/>
                </a:solidFill>
                <a:latin typeface="Times New Roman" panose="02020603050405020304" pitchFamily="18" charset="0"/>
                <a:cs typeface="Times New Roman" panose="02020603050405020304" pitchFamily="18" charset="0"/>
              </a:rPr>
              <a:t>1}</a:t>
            </a:r>
          </a:p>
          <a:p>
            <a:r>
              <a:rPr lang="en-US" altLang="zh-CN" sz="2400" b="1" i="1" dirty="0">
                <a:latin typeface="Times New Roman" panose="02020603050405020304" pitchFamily="18" charset="0"/>
                <a:cs typeface="Times New Roman" panose="02020603050405020304" pitchFamily="18" charset="0"/>
              </a:rPr>
              <a:t>L</a:t>
            </a:r>
            <a:r>
              <a:rPr lang="en-US" altLang="zh-CN" sz="2400" b="1" baseline="-25000" dirty="0">
                <a:latin typeface="Times New Roman" panose="02020603050405020304" pitchFamily="18" charset="0"/>
                <a:cs typeface="Times New Roman" panose="02020603050405020304" pitchFamily="18" charset="0"/>
              </a:rPr>
              <a:t>2</a:t>
            </a:r>
            <a:r>
              <a:rPr lang="en-US" altLang="zh-CN" sz="2400" b="1" i="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a</a:t>
            </a:r>
            <a:r>
              <a:rPr lang="en-US" altLang="zh-CN" sz="2400" b="1" i="1" baseline="30000" dirty="0" err="1">
                <a:latin typeface="Times New Roman" panose="02020603050405020304" pitchFamily="18" charset="0"/>
                <a:cs typeface="Times New Roman" panose="02020603050405020304" pitchFamily="18" charset="0"/>
              </a:rPr>
              <a:t>m</a:t>
            </a:r>
            <a:r>
              <a:rPr lang="en-US" altLang="zh-CN" sz="2400" b="1" i="1" dirty="0" err="1">
                <a:latin typeface="Times New Roman" panose="02020603050405020304" pitchFamily="18" charset="0"/>
                <a:cs typeface="Times New Roman" panose="02020603050405020304" pitchFamily="18" charset="0"/>
              </a:rPr>
              <a:t>b</a:t>
            </a:r>
            <a:r>
              <a:rPr lang="en-US" altLang="zh-CN" sz="2400" b="1" i="1" baseline="30000" dirty="0" err="1">
                <a:latin typeface="Times New Roman" panose="02020603050405020304" pitchFamily="18" charset="0"/>
                <a:cs typeface="Times New Roman" panose="02020603050405020304" pitchFamily="18" charset="0"/>
              </a:rPr>
              <a:t>m</a:t>
            </a:r>
            <a:r>
              <a:rPr lang="en-US" altLang="zh-CN" sz="2400" b="1" i="1" dirty="0" err="1">
                <a:latin typeface="Times New Roman" panose="02020603050405020304" pitchFamily="18" charset="0"/>
                <a:cs typeface="Times New Roman" panose="02020603050405020304" pitchFamily="18" charset="0"/>
              </a:rPr>
              <a:t>c</a:t>
            </a:r>
            <a:r>
              <a:rPr lang="en-US" altLang="zh-CN" sz="2400" b="1" i="1" baseline="30000" dirty="0" err="1">
                <a:latin typeface="Times New Roman" panose="02020603050405020304" pitchFamily="18" charset="0"/>
                <a:cs typeface="Times New Roman" panose="02020603050405020304" pitchFamily="18" charset="0"/>
              </a:rPr>
              <a:t>k</a:t>
            </a:r>
            <a:r>
              <a:rPr lang="en-US" altLang="zh-CN" sz="2400" b="1" i="1" dirty="0" err="1">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 k≥</a:t>
            </a:r>
            <a:r>
              <a:rPr lang="en-US" altLang="zh-CN" sz="2400" b="1" dirty="0">
                <a:latin typeface="Times New Roman" panose="02020603050405020304" pitchFamily="18" charset="0"/>
                <a:cs typeface="Times New Roman" panose="02020603050405020304" pitchFamily="18" charset="0"/>
              </a:rPr>
              <a:t>1}</a:t>
            </a:r>
          </a:p>
          <a:p>
            <a:r>
              <a:rPr lang="en-US" altLang="zh-CN" sz="2400" b="1" i="1" dirty="0">
                <a:latin typeface="Times New Roman" panose="02020603050405020304" pitchFamily="18" charset="0"/>
                <a:cs typeface="Times New Roman" panose="02020603050405020304" pitchFamily="18" charset="0"/>
              </a:rPr>
              <a:t>L</a:t>
            </a:r>
            <a:r>
              <a:rPr lang="en-US" altLang="zh-CN" sz="2400" b="1" baseline="-25000" dirty="0">
                <a:latin typeface="Times New Roman" panose="02020603050405020304" pitchFamily="18" charset="0"/>
                <a:cs typeface="Times New Roman" panose="02020603050405020304" pitchFamily="18" charset="0"/>
              </a:rPr>
              <a:t>3</a:t>
            </a:r>
            <a:r>
              <a:rPr lang="en-US" altLang="zh-CN" sz="2400" b="1" i="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a</a:t>
            </a:r>
            <a:r>
              <a:rPr lang="en-US" altLang="zh-CN" sz="2400" b="1" i="1" baseline="30000" dirty="0">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b</a:t>
            </a:r>
            <a:r>
              <a:rPr lang="en-US" altLang="zh-CN" sz="2400" b="1" i="1" baseline="30000" dirty="0">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c</a:t>
            </a:r>
            <a:r>
              <a:rPr lang="en-US" altLang="zh-CN" sz="2400" b="1" i="1" baseline="30000" dirty="0">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|m≥</a:t>
            </a:r>
            <a:r>
              <a:rPr lang="en-US" altLang="zh-CN" sz="2400" b="1" dirty="0">
                <a:latin typeface="Times New Roman" panose="02020603050405020304" pitchFamily="18" charset="0"/>
                <a:cs typeface="Times New Roman" panose="02020603050405020304" pitchFamily="18" charset="0"/>
              </a:rPr>
              <a:t>1}</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17" name="组合 16">
            <a:extLst>
              <a:ext uri="{FF2B5EF4-FFF2-40B4-BE49-F238E27FC236}">
                <a16:creationId xmlns:a16="http://schemas.microsoft.com/office/drawing/2014/main" id="{F22B5682-0668-43E2-B721-3DEAAF7F6415}"/>
              </a:ext>
            </a:extLst>
          </p:cNvPr>
          <p:cNvGrpSpPr/>
          <p:nvPr/>
        </p:nvGrpSpPr>
        <p:grpSpPr>
          <a:xfrm>
            <a:off x="1295400" y="1340769"/>
            <a:ext cx="4724400" cy="461665"/>
            <a:chOff x="1295400" y="1340769"/>
            <a:chExt cx="4209991" cy="461665"/>
          </a:xfrm>
        </p:grpSpPr>
        <p:sp>
          <p:nvSpPr>
            <p:cNvPr id="18" name="Text Box 40">
              <a:extLst>
                <a:ext uri="{FF2B5EF4-FFF2-40B4-BE49-F238E27FC236}">
                  <a16:creationId xmlns:a16="http://schemas.microsoft.com/office/drawing/2014/main" id="{B5348B9E-350F-4D22-A855-79304EB31EC1}"/>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a:t>
              </a:r>
              <a:r>
                <a:rPr lang="en-US" altLang="zh-CN" sz="2400" dirty="0">
                  <a:solidFill>
                    <a:srgbClr val="000000"/>
                  </a:solidFill>
                  <a:ea typeface="SimSun" panose="02010600030101010101" pitchFamily="2" charset="-122"/>
                  <a:cs typeface="Times New Roman" panose="02020603050405020304" pitchFamily="18" charset="0"/>
                </a:rPr>
                <a:t>7</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19" name="Text Box 40">
              <a:extLst>
                <a:ext uri="{FF2B5EF4-FFF2-40B4-BE49-F238E27FC236}">
                  <a16:creationId xmlns:a16="http://schemas.microsoft.com/office/drawing/2014/main" id="{250DC754-B78B-4268-9D43-D97CBC17BAE1}"/>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0" name="图片 19">
              <a:extLst>
                <a:ext uri="{FF2B5EF4-FFF2-40B4-BE49-F238E27FC236}">
                  <a16:creationId xmlns:a16="http://schemas.microsoft.com/office/drawing/2014/main" id="{B4DD99D6-D6B5-4D7A-9872-82AED70525C1}"/>
                </a:ext>
              </a:extLst>
            </p:cNvPr>
            <p:cNvPicPr>
              <a:picLocks noChangeAspect="1"/>
            </p:cNvPicPr>
            <p:nvPr/>
          </p:nvPicPr>
          <p:blipFill>
            <a:blip r:embed="rId2"/>
            <a:stretch>
              <a:fillRect/>
            </a:stretch>
          </p:blipFill>
          <p:spPr>
            <a:xfrm>
              <a:off x="4283136" y="1453009"/>
              <a:ext cx="256158" cy="237183"/>
            </a:xfrm>
            <a:prstGeom prst="rect">
              <a:avLst/>
            </a:prstGeom>
          </p:spPr>
        </p:pic>
      </p:grpSp>
      <p:sp>
        <p:nvSpPr>
          <p:cNvPr id="12" name="Text Box 40">
            <a:extLst>
              <a:ext uri="{FF2B5EF4-FFF2-40B4-BE49-F238E27FC236}">
                <a16:creationId xmlns:a16="http://schemas.microsoft.com/office/drawing/2014/main" id="{A285D864-AADB-48AB-B2DF-F27272726D58}"/>
              </a:ext>
            </a:extLst>
          </p:cNvPr>
          <p:cNvSpPr txBox="1">
            <a:spLocks noChangeArrowheads="1"/>
          </p:cNvSpPr>
          <p:nvPr/>
        </p:nvSpPr>
        <p:spPr bwMode="auto">
          <a:xfrm>
            <a:off x="990600" y="3202628"/>
            <a:ext cx="735637"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解：</a:t>
            </a:r>
          </a:p>
        </p:txBody>
      </p:sp>
      <p:sp>
        <p:nvSpPr>
          <p:cNvPr id="13" name="Text Box 40">
            <a:extLst>
              <a:ext uri="{FF2B5EF4-FFF2-40B4-BE49-F238E27FC236}">
                <a16:creationId xmlns:a16="http://schemas.microsoft.com/office/drawing/2014/main" id="{8C91F27E-430B-4EBB-A3BD-F55E0A398FFC}"/>
              </a:ext>
            </a:extLst>
          </p:cNvPr>
          <p:cNvSpPr txBox="1">
            <a:spLocks noChangeArrowheads="1"/>
          </p:cNvSpPr>
          <p:nvPr/>
        </p:nvSpPr>
        <p:spPr bwMode="auto">
          <a:xfrm>
            <a:off x="1509493" y="3199795"/>
            <a:ext cx="734481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对于并不是顺数或者倒数第几位的情况，需要加上</a:t>
            </a:r>
          </a:p>
        </p:txBody>
      </p:sp>
      <p:sp>
        <p:nvSpPr>
          <p:cNvPr id="15" name="Text Box 40">
            <a:extLst>
              <a:ext uri="{FF2B5EF4-FFF2-40B4-BE49-F238E27FC236}">
                <a16:creationId xmlns:a16="http://schemas.microsoft.com/office/drawing/2014/main" id="{8468EBC0-A744-4C42-9C52-ADA234E2985B}"/>
              </a:ext>
            </a:extLst>
          </p:cNvPr>
          <p:cNvSpPr txBox="1">
            <a:spLocks noChangeArrowheads="1"/>
          </p:cNvSpPr>
          <p:nvPr/>
        </p:nvSpPr>
        <p:spPr bwMode="auto">
          <a:xfrm>
            <a:off x="1509493" y="3720364"/>
            <a:ext cx="734481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位置的偏移：</a:t>
            </a:r>
          </a:p>
        </p:txBody>
      </p:sp>
      <p:pic>
        <p:nvPicPr>
          <p:cNvPr id="16" name="图片 15">
            <a:extLst>
              <a:ext uri="{FF2B5EF4-FFF2-40B4-BE49-F238E27FC236}">
                <a16:creationId xmlns:a16="http://schemas.microsoft.com/office/drawing/2014/main" id="{BE39EAF8-3F00-4BB2-8A4F-CE9BAFFB9E4D}"/>
              </a:ext>
            </a:extLst>
          </p:cNvPr>
          <p:cNvPicPr>
            <a:picLocks noChangeAspect="1"/>
          </p:cNvPicPr>
          <p:nvPr/>
        </p:nvPicPr>
        <p:blipFill>
          <a:blip r:embed="rId3"/>
          <a:stretch>
            <a:fillRect/>
          </a:stretch>
        </p:blipFill>
        <p:spPr>
          <a:xfrm>
            <a:off x="2583353" y="4354704"/>
            <a:ext cx="4824536" cy="369696"/>
          </a:xfrm>
          <a:prstGeom prst="rect">
            <a:avLst/>
          </a:prstGeom>
        </p:spPr>
      </p:pic>
      <p:sp>
        <p:nvSpPr>
          <p:cNvPr id="24" name="Text Box 40">
            <a:extLst>
              <a:ext uri="{FF2B5EF4-FFF2-40B4-BE49-F238E27FC236}">
                <a16:creationId xmlns:a16="http://schemas.microsoft.com/office/drawing/2014/main" id="{B45E9F74-6CA1-4580-84B6-4C3E61E706ED}"/>
              </a:ext>
            </a:extLst>
          </p:cNvPr>
          <p:cNvSpPr txBox="1">
            <a:spLocks noChangeArrowheads="1"/>
          </p:cNvSpPr>
          <p:nvPr/>
        </p:nvSpPr>
        <p:spPr bwMode="auto">
          <a:xfrm>
            <a:off x="1994176"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25" name="图片 24">
            <a:extLst>
              <a:ext uri="{FF2B5EF4-FFF2-40B4-BE49-F238E27FC236}">
                <a16:creationId xmlns:a16="http://schemas.microsoft.com/office/drawing/2014/main" id="{3995EA1C-F0B9-498E-B6E5-7DEA032D8640}"/>
              </a:ext>
            </a:extLst>
          </p:cNvPr>
          <p:cNvPicPr>
            <a:picLocks noChangeAspect="1"/>
          </p:cNvPicPr>
          <p:nvPr/>
        </p:nvPicPr>
        <p:blipFill>
          <a:blip r:embed="rId4"/>
          <a:stretch>
            <a:fillRect/>
          </a:stretch>
        </p:blipFill>
        <p:spPr>
          <a:xfrm>
            <a:off x="1676400" y="1972229"/>
            <a:ext cx="7176284" cy="347941"/>
          </a:xfrm>
          <a:prstGeom prst="rect">
            <a:avLst/>
          </a:prstGeom>
        </p:spPr>
      </p:pic>
    </p:spTree>
    <p:extLst>
      <p:ext uri="{BB962C8B-B14F-4D97-AF65-F5344CB8AC3E}">
        <p14:creationId xmlns:p14="http://schemas.microsoft.com/office/powerpoint/2010/main" val="228837072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121</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2" name="组合 1">
            <a:extLst>
              <a:ext uri="{FF2B5EF4-FFF2-40B4-BE49-F238E27FC236}">
                <a16:creationId xmlns:a16="http://schemas.microsoft.com/office/drawing/2014/main" id="{CD3A2B7D-E840-4A8D-84D1-CE51B649F1B8}"/>
              </a:ext>
            </a:extLst>
          </p:cNvPr>
          <p:cNvGrpSpPr/>
          <p:nvPr/>
        </p:nvGrpSpPr>
        <p:grpSpPr>
          <a:xfrm>
            <a:off x="1295400" y="1340769"/>
            <a:ext cx="4724400" cy="461665"/>
            <a:chOff x="1295400" y="1340769"/>
            <a:chExt cx="4209991" cy="461665"/>
          </a:xfrm>
        </p:grpSpPr>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18</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0" name="Text Box 40">
              <a:extLst>
                <a:ext uri="{FF2B5EF4-FFF2-40B4-BE49-F238E27FC236}">
                  <a16:creationId xmlns:a16="http://schemas.microsoft.com/office/drawing/2014/main" id="{975467AC-F4DE-4298-A066-A23BBCC66131}"/>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6" name="图片 25">
              <a:extLst>
                <a:ext uri="{FF2B5EF4-FFF2-40B4-BE49-F238E27FC236}">
                  <a16:creationId xmlns:a16="http://schemas.microsoft.com/office/drawing/2014/main" id="{F0F47ED9-E4B0-49E6-87A0-AA982694B2C0}"/>
                </a:ext>
              </a:extLst>
            </p:cNvPr>
            <p:cNvPicPr>
              <a:picLocks noChangeAspect="1"/>
            </p:cNvPicPr>
            <p:nvPr/>
          </p:nvPicPr>
          <p:blipFill>
            <a:blip r:embed="rId11"/>
            <a:stretch>
              <a:fillRect/>
            </a:stretch>
          </p:blipFill>
          <p:spPr>
            <a:xfrm>
              <a:off x="4283136" y="1453009"/>
              <a:ext cx="256158" cy="237183"/>
            </a:xfrm>
            <a:prstGeom prst="rect">
              <a:avLst/>
            </a:prstGeom>
          </p:spPr>
        </p:pic>
      </p:grpSp>
      <p:sp>
        <p:nvSpPr>
          <p:cNvPr id="21" name="Text Box 40">
            <a:extLst>
              <a:ext uri="{FF2B5EF4-FFF2-40B4-BE49-F238E27FC236}">
                <a16:creationId xmlns:a16="http://schemas.microsoft.com/office/drawing/2014/main" id="{308F477C-617C-45F3-9344-6ECB31A75F51}"/>
              </a:ext>
            </a:extLst>
          </p:cNvPr>
          <p:cNvSpPr txBox="1">
            <a:spLocks noChangeArrowheads="1"/>
          </p:cNvSpPr>
          <p:nvPr/>
        </p:nvSpPr>
        <p:spPr bwMode="auto">
          <a:xfrm>
            <a:off x="1981200"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22" name="图片 21">
            <a:extLst>
              <a:ext uri="{FF2B5EF4-FFF2-40B4-BE49-F238E27FC236}">
                <a16:creationId xmlns:a16="http://schemas.microsoft.com/office/drawing/2014/main" id="{0F8928D3-D40C-4993-AA72-647FCA086DFE}"/>
              </a:ext>
            </a:extLst>
          </p:cNvPr>
          <p:cNvPicPr>
            <a:picLocks noChangeAspect="1"/>
          </p:cNvPicPr>
          <p:nvPr/>
        </p:nvPicPr>
        <p:blipFill>
          <a:blip r:embed="rId12"/>
          <a:stretch>
            <a:fillRect/>
          </a:stretch>
        </p:blipFill>
        <p:spPr>
          <a:xfrm>
            <a:off x="2311496" y="1937912"/>
            <a:ext cx="6336704" cy="357365"/>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18308677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21" name="组合 20">
            <a:extLst>
              <a:ext uri="{FF2B5EF4-FFF2-40B4-BE49-F238E27FC236}">
                <a16:creationId xmlns:a16="http://schemas.microsoft.com/office/drawing/2014/main" id="{A86714E3-9D16-4A3D-A192-22DB8275FBD0}"/>
              </a:ext>
            </a:extLst>
          </p:cNvPr>
          <p:cNvGrpSpPr/>
          <p:nvPr/>
        </p:nvGrpSpPr>
        <p:grpSpPr>
          <a:xfrm>
            <a:off x="1295400" y="1340769"/>
            <a:ext cx="4724400" cy="461665"/>
            <a:chOff x="1295400" y="1340769"/>
            <a:chExt cx="4209991" cy="461665"/>
          </a:xfrm>
        </p:grpSpPr>
        <p:sp>
          <p:nvSpPr>
            <p:cNvPr id="22" name="Text Box 40">
              <a:extLst>
                <a:ext uri="{FF2B5EF4-FFF2-40B4-BE49-F238E27FC236}">
                  <a16:creationId xmlns:a16="http://schemas.microsoft.com/office/drawing/2014/main" id="{FF700634-6D32-416D-9CD1-47E47FBBD09C}"/>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18</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3" name="Text Box 40">
              <a:extLst>
                <a:ext uri="{FF2B5EF4-FFF2-40B4-BE49-F238E27FC236}">
                  <a16:creationId xmlns:a16="http://schemas.microsoft.com/office/drawing/2014/main" id="{3EA89A7C-7C3B-40CD-9537-D51525AAE779}"/>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6" name="图片 25">
              <a:extLst>
                <a:ext uri="{FF2B5EF4-FFF2-40B4-BE49-F238E27FC236}">
                  <a16:creationId xmlns:a16="http://schemas.microsoft.com/office/drawing/2014/main" id="{089AC7BA-DDD9-416B-916E-D652F3BC8171}"/>
                </a:ext>
              </a:extLst>
            </p:cNvPr>
            <p:cNvPicPr>
              <a:picLocks noChangeAspect="1"/>
            </p:cNvPicPr>
            <p:nvPr/>
          </p:nvPicPr>
          <p:blipFill>
            <a:blip r:embed="rId2"/>
            <a:stretch>
              <a:fillRect/>
            </a:stretch>
          </p:blipFill>
          <p:spPr>
            <a:xfrm>
              <a:off x="4283136" y="1453009"/>
              <a:ext cx="256158" cy="237183"/>
            </a:xfrm>
            <a:prstGeom prst="rect">
              <a:avLst/>
            </a:prstGeom>
          </p:spPr>
        </p:pic>
      </p:grpSp>
      <p:sp>
        <p:nvSpPr>
          <p:cNvPr id="27" name="Text Box 40">
            <a:extLst>
              <a:ext uri="{FF2B5EF4-FFF2-40B4-BE49-F238E27FC236}">
                <a16:creationId xmlns:a16="http://schemas.microsoft.com/office/drawing/2014/main" id="{815324BF-1DC6-4775-9388-5274A6E15DD3}"/>
              </a:ext>
            </a:extLst>
          </p:cNvPr>
          <p:cNvSpPr txBox="1">
            <a:spLocks noChangeArrowheads="1"/>
          </p:cNvSpPr>
          <p:nvPr/>
        </p:nvSpPr>
        <p:spPr bwMode="auto">
          <a:xfrm>
            <a:off x="1981200"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28" name="图片 27">
            <a:extLst>
              <a:ext uri="{FF2B5EF4-FFF2-40B4-BE49-F238E27FC236}">
                <a16:creationId xmlns:a16="http://schemas.microsoft.com/office/drawing/2014/main" id="{77B7422E-002E-4DE9-B52A-87A2BBC4E459}"/>
              </a:ext>
            </a:extLst>
          </p:cNvPr>
          <p:cNvPicPr>
            <a:picLocks noChangeAspect="1"/>
          </p:cNvPicPr>
          <p:nvPr/>
        </p:nvPicPr>
        <p:blipFill>
          <a:blip r:embed="rId3"/>
          <a:stretch>
            <a:fillRect/>
          </a:stretch>
        </p:blipFill>
        <p:spPr>
          <a:xfrm>
            <a:off x="2311496" y="1937912"/>
            <a:ext cx="6336704" cy="357365"/>
          </a:xfrm>
          <a:prstGeom prst="rect">
            <a:avLst/>
          </a:prstGeom>
        </p:spPr>
      </p:pic>
      <p:sp>
        <p:nvSpPr>
          <p:cNvPr id="29" name="Text Box 40">
            <a:extLst>
              <a:ext uri="{FF2B5EF4-FFF2-40B4-BE49-F238E27FC236}">
                <a16:creationId xmlns:a16="http://schemas.microsoft.com/office/drawing/2014/main" id="{0DAC753E-5D38-4D14-92E9-24BAC6CCD3ED}"/>
              </a:ext>
            </a:extLst>
          </p:cNvPr>
          <p:cNvSpPr txBox="1">
            <a:spLocks noChangeArrowheads="1"/>
          </p:cNvSpPr>
          <p:nvPr/>
        </p:nvSpPr>
        <p:spPr bwMode="auto">
          <a:xfrm>
            <a:off x="762000" y="2996953"/>
            <a:ext cx="735637"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解：</a:t>
            </a:r>
          </a:p>
        </p:txBody>
      </p:sp>
      <p:sp>
        <p:nvSpPr>
          <p:cNvPr id="30" name="Text Box 40">
            <a:extLst>
              <a:ext uri="{FF2B5EF4-FFF2-40B4-BE49-F238E27FC236}">
                <a16:creationId xmlns:a16="http://schemas.microsoft.com/office/drawing/2014/main" id="{4DC506C1-A982-4AF9-800E-62D7A22DAA19}"/>
              </a:ext>
            </a:extLst>
          </p:cNvPr>
          <p:cNvSpPr txBox="1">
            <a:spLocks noChangeArrowheads="1"/>
          </p:cNvSpPr>
          <p:nvPr/>
        </p:nvSpPr>
        <p:spPr bwMode="auto">
          <a:xfrm>
            <a:off x="1280893" y="2996952"/>
            <a:ext cx="770485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像这样的题目，要分情况讨论。这里需要考虑三种情况。</a:t>
            </a:r>
          </a:p>
        </p:txBody>
      </p:sp>
      <p:sp>
        <p:nvSpPr>
          <p:cNvPr id="31" name="Text Box 40">
            <a:extLst>
              <a:ext uri="{FF2B5EF4-FFF2-40B4-BE49-F238E27FC236}">
                <a16:creationId xmlns:a16="http://schemas.microsoft.com/office/drawing/2014/main" id="{8785ECC0-05A5-4309-9C43-5D523A3BD239}"/>
              </a:ext>
            </a:extLst>
          </p:cNvPr>
          <p:cNvSpPr txBox="1">
            <a:spLocks noChangeArrowheads="1"/>
          </p:cNvSpPr>
          <p:nvPr/>
        </p:nvSpPr>
        <p:spPr bwMode="auto">
          <a:xfrm>
            <a:off x="1280893" y="3591180"/>
            <a:ext cx="6840760"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第一种情况是剩下两个</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都在倒数第</a:t>
            </a:r>
            <a:r>
              <a:rPr lang="en-US" altLang="zh-CN" sz="2400" b="0" i="0" dirty="0">
                <a:solidFill>
                  <a:srgbClr val="000000"/>
                </a:solidFill>
                <a:latin typeface="SimSun" panose="02010600030101010101" pitchFamily="2" charset="-122"/>
                <a:ea typeface="SimSun" panose="02010600030101010101" pitchFamily="2" charset="-122"/>
              </a:rPr>
              <a:t>3</a:t>
            </a:r>
            <a:r>
              <a:rPr lang="zh-CN" altLang="en-US" sz="2400" b="0" i="0" dirty="0">
                <a:solidFill>
                  <a:srgbClr val="000000"/>
                </a:solidFill>
                <a:latin typeface="SimSun" panose="02010600030101010101" pitchFamily="2" charset="-122"/>
                <a:ea typeface="SimSun" panose="02010600030101010101" pitchFamily="2" charset="-122"/>
              </a:rPr>
              <a:t>位左侧：</a:t>
            </a:r>
          </a:p>
        </p:txBody>
      </p:sp>
      <p:sp>
        <p:nvSpPr>
          <p:cNvPr id="32" name="Text Box 40">
            <a:extLst>
              <a:ext uri="{FF2B5EF4-FFF2-40B4-BE49-F238E27FC236}">
                <a16:creationId xmlns:a16="http://schemas.microsoft.com/office/drawing/2014/main" id="{0DB3C999-D5CA-48D4-AEF0-28141FED3E88}"/>
              </a:ext>
            </a:extLst>
          </p:cNvPr>
          <p:cNvSpPr txBox="1">
            <a:spLocks noChangeArrowheads="1"/>
          </p:cNvSpPr>
          <p:nvPr/>
        </p:nvSpPr>
        <p:spPr bwMode="auto">
          <a:xfrm>
            <a:off x="1280893" y="4584916"/>
            <a:ext cx="741682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第二种情况是剩下两个</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分别在倒数第</a:t>
            </a:r>
            <a:r>
              <a:rPr lang="en-US" altLang="zh-CN" sz="2400" b="0" i="0" dirty="0">
                <a:solidFill>
                  <a:srgbClr val="000000"/>
                </a:solidFill>
                <a:latin typeface="SimSun" panose="02010600030101010101" pitchFamily="2" charset="-122"/>
                <a:ea typeface="SimSun" panose="02010600030101010101" pitchFamily="2" charset="-122"/>
              </a:rPr>
              <a:t>3</a:t>
            </a:r>
            <a:r>
              <a:rPr lang="zh-CN" altLang="en-US" sz="2400" b="0" i="0" dirty="0">
                <a:solidFill>
                  <a:srgbClr val="000000"/>
                </a:solidFill>
                <a:latin typeface="SimSun" panose="02010600030101010101" pitchFamily="2" charset="-122"/>
                <a:ea typeface="SimSun" panose="02010600030101010101" pitchFamily="2" charset="-122"/>
              </a:rPr>
              <a:t>位左侧和右侧：</a:t>
            </a:r>
          </a:p>
        </p:txBody>
      </p:sp>
      <p:pic>
        <p:nvPicPr>
          <p:cNvPr id="33" name="图片 32">
            <a:extLst>
              <a:ext uri="{FF2B5EF4-FFF2-40B4-BE49-F238E27FC236}">
                <a16:creationId xmlns:a16="http://schemas.microsoft.com/office/drawing/2014/main" id="{35A9C69A-912C-4825-8072-3F94D63D2F91}"/>
              </a:ext>
            </a:extLst>
          </p:cNvPr>
          <p:cNvPicPr>
            <a:picLocks noChangeAspect="1"/>
          </p:cNvPicPr>
          <p:nvPr/>
        </p:nvPicPr>
        <p:blipFill>
          <a:blip r:embed="rId4"/>
          <a:stretch>
            <a:fillRect/>
          </a:stretch>
        </p:blipFill>
        <p:spPr>
          <a:xfrm>
            <a:off x="3063855" y="4167991"/>
            <a:ext cx="4066924" cy="300635"/>
          </a:xfrm>
          <a:prstGeom prst="rect">
            <a:avLst/>
          </a:prstGeom>
        </p:spPr>
      </p:pic>
      <p:pic>
        <p:nvPicPr>
          <p:cNvPr id="34" name="图片 33">
            <a:extLst>
              <a:ext uri="{FF2B5EF4-FFF2-40B4-BE49-F238E27FC236}">
                <a16:creationId xmlns:a16="http://schemas.microsoft.com/office/drawing/2014/main" id="{C38B23BD-B226-4005-9EFE-A75E40CD44F9}"/>
              </a:ext>
            </a:extLst>
          </p:cNvPr>
          <p:cNvPicPr>
            <a:picLocks noChangeAspect="1"/>
          </p:cNvPicPr>
          <p:nvPr/>
        </p:nvPicPr>
        <p:blipFill>
          <a:blip r:embed="rId5"/>
          <a:stretch>
            <a:fillRect/>
          </a:stretch>
        </p:blipFill>
        <p:spPr>
          <a:xfrm>
            <a:off x="3249864" y="5162870"/>
            <a:ext cx="3694907" cy="296912"/>
          </a:xfrm>
          <a:prstGeom prst="rect">
            <a:avLst/>
          </a:prstGeom>
        </p:spPr>
      </p:pic>
      <p:sp>
        <p:nvSpPr>
          <p:cNvPr id="35" name="Text Box 40">
            <a:extLst>
              <a:ext uri="{FF2B5EF4-FFF2-40B4-BE49-F238E27FC236}">
                <a16:creationId xmlns:a16="http://schemas.microsoft.com/office/drawing/2014/main" id="{EB77FA6D-A66A-4E22-8348-74F7E3705B45}"/>
              </a:ext>
            </a:extLst>
          </p:cNvPr>
          <p:cNvSpPr txBox="1">
            <a:spLocks noChangeArrowheads="1"/>
          </p:cNvSpPr>
          <p:nvPr/>
        </p:nvSpPr>
        <p:spPr bwMode="auto">
          <a:xfrm>
            <a:off x="1280893" y="5528424"/>
            <a:ext cx="741682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第三种情况是剩下两个</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都在倒数第</a:t>
            </a:r>
            <a:r>
              <a:rPr lang="en-US" altLang="zh-CN" sz="2400" b="0" i="0" dirty="0">
                <a:solidFill>
                  <a:srgbClr val="000000"/>
                </a:solidFill>
                <a:latin typeface="SimSun" panose="02010600030101010101" pitchFamily="2" charset="-122"/>
                <a:ea typeface="SimSun" panose="02010600030101010101" pitchFamily="2" charset="-122"/>
              </a:rPr>
              <a:t>3</a:t>
            </a:r>
            <a:r>
              <a:rPr lang="zh-CN" altLang="en-US" sz="2400" b="0" i="0" dirty="0">
                <a:solidFill>
                  <a:srgbClr val="000000"/>
                </a:solidFill>
                <a:latin typeface="SimSun" panose="02010600030101010101" pitchFamily="2" charset="-122"/>
                <a:ea typeface="SimSun" panose="02010600030101010101" pitchFamily="2" charset="-122"/>
              </a:rPr>
              <a:t>位右侧：</a:t>
            </a:r>
          </a:p>
        </p:txBody>
      </p:sp>
      <p:pic>
        <p:nvPicPr>
          <p:cNvPr id="36" name="图片 35">
            <a:extLst>
              <a:ext uri="{FF2B5EF4-FFF2-40B4-BE49-F238E27FC236}">
                <a16:creationId xmlns:a16="http://schemas.microsoft.com/office/drawing/2014/main" id="{62CC0228-D11A-4464-A58F-B6B6DC19D5D6}"/>
              </a:ext>
            </a:extLst>
          </p:cNvPr>
          <p:cNvPicPr>
            <a:picLocks noChangeAspect="1"/>
          </p:cNvPicPr>
          <p:nvPr/>
        </p:nvPicPr>
        <p:blipFill>
          <a:blip r:embed="rId6"/>
          <a:stretch>
            <a:fillRect/>
          </a:stretch>
        </p:blipFill>
        <p:spPr>
          <a:xfrm>
            <a:off x="4305892" y="6077830"/>
            <a:ext cx="1582849" cy="306358"/>
          </a:xfrm>
          <a:prstGeom prst="rect">
            <a:avLst/>
          </a:prstGeom>
        </p:spPr>
      </p:pic>
    </p:spTree>
    <p:extLst>
      <p:ext uri="{BB962C8B-B14F-4D97-AF65-F5344CB8AC3E}">
        <p14:creationId xmlns:p14="http://schemas.microsoft.com/office/powerpoint/2010/main" val="135457689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21" name="组合 20">
            <a:extLst>
              <a:ext uri="{FF2B5EF4-FFF2-40B4-BE49-F238E27FC236}">
                <a16:creationId xmlns:a16="http://schemas.microsoft.com/office/drawing/2014/main" id="{A86714E3-9D16-4A3D-A192-22DB8275FBD0}"/>
              </a:ext>
            </a:extLst>
          </p:cNvPr>
          <p:cNvGrpSpPr/>
          <p:nvPr/>
        </p:nvGrpSpPr>
        <p:grpSpPr>
          <a:xfrm>
            <a:off x="1295400" y="1340769"/>
            <a:ext cx="4724400" cy="461665"/>
            <a:chOff x="1295400" y="1340769"/>
            <a:chExt cx="4209991" cy="461665"/>
          </a:xfrm>
        </p:grpSpPr>
        <p:sp>
          <p:nvSpPr>
            <p:cNvPr id="22" name="Text Box 40">
              <a:extLst>
                <a:ext uri="{FF2B5EF4-FFF2-40B4-BE49-F238E27FC236}">
                  <a16:creationId xmlns:a16="http://schemas.microsoft.com/office/drawing/2014/main" id="{FF700634-6D32-416D-9CD1-47E47FBBD09C}"/>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18</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3" name="Text Box 40">
              <a:extLst>
                <a:ext uri="{FF2B5EF4-FFF2-40B4-BE49-F238E27FC236}">
                  <a16:creationId xmlns:a16="http://schemas.microsoft.com/office/drawing/2014/main" id="{3EA89A7C-7C3B-40CD-9537-D51525AAE779}"/>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6" name="图片 25">
              <a:extLst>
                <a:ext uri="{FF2B5EF4-FFF2-40B4-BE49-F238E27FC236}">
                  <a16:creationId xmlns:a16="http://schemas.microsoft.com/office/drawing/2014/main" id="{089AC7BA-DDD9-416B-916E-D652F3BC8171}"/>
                </a:ext>
              </a:extLst>
            </p:cNvPr>
            <p:cNvPicPr>
              <a:picLocks noChangeAspect="1"/>
            </p:cNvPicPr>
            <p:nvPr/>
          </p:nvPicPr>
          <p:blipFill>
            <a:blip r:embed="rId2"/>
            <a:stretch>
              <a:fillRect/>
            </a:stretch>
          </p:blipFill>
          <p:spPr>
            <a:xfrm>
              <a:off x="4283136" y="1453009"/>
              <a:ext cx="256158" cy="237183"/>
            </a:xfrm>
            <a:prstGeom prst="rect">
              <a:avLst/>
            </a:prstGeom>
          </p:spPr>
        </p:pic>
      </p:grpSp>
      <p:sp>
        <p:nvSpPr>
          <p:cNvPr id="27" name="Text Box 40">
            <a:extLst>
              <a:ext uri="{FF2B5EF4-FFF2-40B4-BE49-F238E27FC236}">
                <a16:creationId xmlns:a16="http://schemas.microsoft.com/office/drawing/2014/main" id="{815324BF-1DC6-4775-9388-5274A6E15DD3}"/>
              </a:ext>
            </a:extLst>
          </p:cNvPr>
          <p:cNvSpPr txBox="1">
            <a:spLocks noChangeArrowheads="1"/>
          </p:cNvSpPr>
          <p:nvPr/>
        </p:nvSpPr>
        <p:spPr bwMode="auto">
          <a:xfrm>
            <a:off x="1981200"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28" name="图片 27">
            <a:extLst>
              <a:ext uri="{FF2B5EF4-FFF2-40B4-BE49-F238E27FC236}">
                <a16:creationId xmlns:a16="http://schemas.microsoft.com/office/drawing/2014/main" id="{77B7422E-002E-4DE9-B52A-87A2BBC4E459}"/>
              </a:ext>
            </a:extLst>
          </p:cNvPr>
          <p:cNvPicPr>
            <a:picLocks noChangeAspect="1"/>
          </p:cNvPicPr>
          <p:nvPr/>
        </p:nvPicPr>
        <p:blipFill>
          <a:blip r:embed="rId3"/>
          <a:stretch>
            <a:fillRect/>
          </a:stretch>
        </p:blipFill>
        <p:spPr>
          <a:xfrm>
            <a:off x="2311496" y="1937912"/>
            <a:ext cx="6336704" cy="357365"/>
          </a:xfrm>
          <a:prstGeom prst="rect">
            <a:avLst/>
          </a:prstGeom>
        </p:spPr>
      </p:pic>
      <p:sp>
        <p:nvSpPr>
          <p:cNvPr id="29" name="Text Box 40">
            <a:extLst>
              <a:ext uri="{FF2B5EF4-FFF2-40B4-BE49-F238E27FC236}">
                <a16:creationId xmlns:a16="http://schemas.microsoft.com/office/drawing/2014/main" id="{0DAC753E-5D38-4D14-92E9-24BAC6CCD3ED}"/>
              </a:ext>
            </a:extLst>
          </p:cNvPr>
          <p:cNvSpPr txBox="1">
            <a:spLocks noChangeArrowheads="1"/>
          </p:cNvSpPr>
          <p:nvPr/>
        </p:nvSpPr>
        <p:spPr bwMode="auto">
          <a:xfrm>
            <a:off x="762000" y="2996953"/>
            <a:ext cx="735637"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解：</a:t>
            </a:r>
          </a:p>
        </p:txBody>
      </p:sp>
      <p:sp>
        <p:nvSpPr>
          <p:cNvPr id="18" name="Text Box 40">
            <a:extLst>
              <a:ext uri="{FF2B5EF4-FFF2-40B4-BE49-F238E27FC236}">
                <a16:creationId xmlns:a16="http://schemas.microsoft.com/office/drawing/2014/main" id="{9DD010FD-B5DD-4D80-84AD-62B9FEAD2884}"/>
              </a:ext>
            </a:extLst>
          </p:cNvPr>
          <p:cNvSpPr txBox="1">
            <a:spLocks noChangeArrowheads="1"/>
          </p:cNvSpPr>
          <p:nvPr/>
        </p:nvSpPr>
        <p:spPr bwMode="auto">
          <a:xfrm>
            <a:off x="1371600" y="2996952"/>
            <a:ext cx="770485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因此，最终的结果是</a:t>
            </a:r>
          </a:p>
        </p:txBody>
      </p:sp>
      <p:grpSp>
        <p:nvGrpSpPr>
          <p:cNvPr id="19" name="组合 18">
            <a:extLst>
              <a:ext uri="{FF2B5EF4-FFF2-40B4-BE49-F238E27FC236}">
                <a16:creationId xmlns:a16="http://schemas.microsoft.com/office/drawing/2014/main" id="{C9DB442D-A047-47BC-8A3A-9F4DC906F266}"/>
              </a:ext>
            </a:extLst>
          </p:cNvPr>
          <p:cNvGrpSpPr/>
          <p:nvPr/>
        </p:nvGrpSpPr>
        <p:grpSpPr>
          <a:xfrm>
            <a:off x="1875657" y="3675646"/>
            <a:ext cx="5004323" cy="1338250"/>
            <a:chOff x="1763688" y="3675646"/>
            <a:chExt cx="5004323" cy="1338250"/>
          </a:xfrm>
        </p:grpSpPr>
        <p:pic>
          <p:nvPicPr>
            <p:cNvPr id="20" name="图片 19">
              <a:extLst>
                <a:ext uri="{FF2B5EF4-FFF2-40B4-BE49-F238E27FC236}">
                  <a16:creationId xmlns:a16="http://schemas.microsoft.com/office/drawing/2014/main" id="{EFD7C4D8-DB4D-4385-94F1-4DAE5EFC8296}"/>
                </a:ext>
              </a:extLst>
            </p:cNvPr>
            <p:cNvPicPr>
              <a:picLocks noChangeAspect="1"/>
            </p:cNvPicPr>
            <p:nvPr/>
          </p:nvPicPr>
          <p:blipFill>
            <a:blip r:embed="rId4"/>
            <a:stretch>
              <a:fillRect/>
            </a:stretch>
          </p:blipFill>
          <p:spPr>
            <a:xfrm>
              <a:off x="1763688" y="3717032"/>
              <a:ext cx="557734" cy="217865"/>
            </a:xfrm>
            <a:prstGeom prst="rect">
              <a:avLst/>
            </a:prstGeom>
          </p:spPr>
        </p:pic>
        <p:pic>
          <p:nvPicPr>
            <p:cNvPr id="24" name="图片 23">
              <a:extLst>
                <a:ext uri="{FF2B5EF4-FFF2-40B4-BE49-F238E27FC236}">
                  <a16:creationId xmlns:a16="http://schemas.microsoft.com/office/drawing/2014/main" id="{B62E92D0-C9A8-48CD-BF3E-239B3B485659}"/>
                </a:ext>
              </a:extLst>
            </p:cNvPr>
            <p:cNvPicPr>
              <a:picLocks noChangeAspect="1"/>
            </p:cNvPicPr>
            <p:nvPr/>
          </p:nvPicPr>
          <p:blipFill>
            <a:blip r:embed="rId5"/>
            <a:stretch>
              <a:fillRect/>
            </a:stretch>
          </p:blipFill>
          <p:spPr>
            <a:xfrm>
              <a:off x="2402322" y="3675646"/>
              <a:ext cx="4066924" cy="300635"/>
            </a:xfrm>
            <a:prstGeom prst="rect">
              <a:avLst/>
            </a:prstGeom>
          </p:spPr>
        </p:pic>
        <p:pic>
          <p:nvPicPr>
            <p:cNvPr id="25" name="图片 24">
              <a:extLst>
                <a:ext uri="{FF2B5EF4-FFF2-40B4-BE49-F238E27FC236}">
                  <a16:creationId xmlns:a16="http://schemas.microsoft.com/office/drawing/2014/main" id="{CF7A8935-9B31-4332-8548-CAA1319D6F3F}"/>
                </a:ext>
              </a:extLst>
            </p:cNvPr>
            <p:cNvPicPr>
              <a:picLocks noChangeAspect="1"/>
            </p:cNvPicPr>
            <p:nvPr/>
          </p:nvPicPr>
          <p:blipFill>
            <a:blip r:embed="rId6"/>
            <a:stretch>
              <a:fillRect/>
            </a:stretch>
          </p:blipFill>
          <p:spPr>
            <a:xfrm>
              <a:off x="6550146" y="3701673"/>
              <a:ext cx="217865" cy="217865"/>
            </a:xfrm>
            <a:prstGeom prst="rect">
              <a:avLst/>
            </a:prstGeom>
          </p:spPr>
        </p:pic>
        <p:pic>
          <p:nvPicPr>
            <p:cNvPr id="37" name="图片 36">
              <a:extLst>
                <a:ext uri="{FF2B5EF4-FFF2-40B4-BE49-F238E27FC236}">
                  <a16:creationId xmlns:a16="http://schemas.microsoft.com/office/drawing/2014/main" id="{361BEBB3-111C-41F2-96DD-76294B4B7481}"/>
                </a:ext>
              </a:extLst>
            </p:cNvPr>
            <p:cNvPicPr>
              <a:picLocks noChangeAspect="1"/>
            </p:cNvPicPr>
            <p:nvPr/>
          </p:nvPicPr>
          <p:blipFill>
            <a:blip r:embed="rId7"/>
            <a:stretch>
              <a:fillRect/>
            </a:stretch>
          </p:blipFill>
          <p:spPr>
            <a:xfrm>
              <a:off x="2402322" y="4193311"/>
              <a:ext cx="3694907" cy="296912"/>
            </a:xfrm>
            <a:prstGeom prst="rect">
              <a:avLst/>
            </a:prstGeom>
          </p:spPr>
        </p:pic>
        <p:pic>
          <p:nvPicPr>
            <p:cNvPr id="38" name="图片 37">
              <a:extLst>
                <a:ext uri="{FF2B5EF4-FFF2-40B4-BE49-F238E27FC236}">
                  <a16:creationId xmlns:a16="http://schemas.microsoft.com/office/drawing/2014/main" id="{37034BC9-F642-444A-898D-E271EDC985A5}"/>
                </a:ext>
              </a:extLst>
            </p:cNvPr>
            <p:cNvPicPr>
              <a:picLocks noChangeAspect="1"/>
            </p:cNvPicPr>
            <p:nvPr/>
          </p:nvPicPr>
          <p:blipFill>
            <a:blip r:embed="rId6"/>
            <a:stretch>
              <a:fillRect/>
            </a:stretch>
          </p:blipFill>
          <p:spPr>
            <a:xfrm>
              <a:off x="6251381" y="4232834"/>
              <a:ext cx="217865" cy="217865"/>
            </a:xfrm>
            <a:prstGeom prst="rect">
              <a:avLst/>
            </a:prstGeom>
          </p:spPr>
        </p:pic>
        <p:pic>
          <p:nvPicPr>
            <p:cNvPr id="39" name="图片 38">
              <a:extLst>
                <a:ext uri="{FF2B5EF4-FFF2-40B4-BE49-F238E27FC236}">
                  <a16:creationId xmlns:a16="http://schemas.microsoft.com/office/drawing/2014/main" id="{8E99EEA9-79D4-4FEF-8DD9-FA548E41768C}"/>
                </a:ext>
              </a:extLst>
            </p:cNvPr>
            <p:cNvPicPr>
              <a:picLocks noChangeAspect="1"/>
            </p:cNvPicPr>
            <p:nvPr/>
          </p:nvPicPr>
          <p:blipFill>
            <a:blip r:embed="rId8"/>
            <a:stretch>
              <a:fillRect/>
            </a:stretch>
          </p:blipFill>
          <p:spPr>
            <a:xfrm>
              <a:off x="2402322" y="4707538"/>
              <a:ext cx="1582849" cy="306358"/>
            </a:xfrm>
            <a:prstGeom prst="rect">
              <a:avLst/>
            </a:prstGeom>
          </p:spPr>
        </p:pic>
      </p:grpSp>
    </p:spTree>
    <p:extLst>
      <p:ext uri="{BB962C8B-B14F-4D97-AF65-F5344CB8AC3E}">
        <p14:creationId xmlns:p14="http://schemas.microsoft.com/office/powerpoint/2010/main" val="75021152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60C455B-B212-44F5-BDE5-4E865130930B}" type="slidenum">
              <a:rPr lang="en-US" altLang="zh-CN" smtClean="0"/>
              <a:t>124</a:t>
            </a:fld>
            <a:endParaRPr lang="en-US" altLang="zh-CN"/>
          </a:p>
        </p:txBody>
      </p:sp>
      <p:sp>
        <p:nvSpPr>
          <p:cNvPr id="5" name="Title 1"/>
          <p:cNvSpPr>
            <a:spLocks noGrp="1"/>
          </p:cNvSpPr>
          <p:nvPr>
            <p:ph type="title"/>
          </p:nvPr>
        </p:nvSpPr>
        <p:spPr>
          <a:xfrm>
            <a:off x="685800" y="152400"/>
            <a:ext cx="8229600" cy="393065"/>
          </a:xfrm>
        </p:spPr>
        <p:txBody>
          <a:bodyPr/>
          <a:lstStyle/>
          <a:p>
            <a:pPr algn="r"/>
            <a:r>
              <a:rPr lang="zh-CN" altLang="en-US" sz="3600" dirty="0">
                <a:solidFill>
                  <a:schemeClr val="bg1"/>
                </a:solidFill>
              </a:rPr>
              <a:t>习题练习</a:t>
            </a:r>
            <a:r>
              <a:rPr lang="en-US" altLang="zh-CN" sz="3600" dirty="0">
                <a:solidFill>
                  <a:schemeClr val="bg1"/>
                </a:solidFill>
              </a:rPr>
              <a:t>-</a:t>
            </a:r>
            <a:r>
              <a:rPr lang="zh-CN" altLang="en-US" sz="3600" dirty="0">
                <a:solidFill>
                  <a:schemeClr val="bg1"/>
                </a:solidFill>
              </a:rPr>
              <a:t>上下文无关文法的设计</a:t>
            </a:r>
            <a:endParaRPr lang="en-AU" sz="3600" dirty="0">
              <a:solidFill>
                <a:schemeClr val="bg1"/>
              </a:solidFill>
            </a:endParaRPr>
          </a:p>
        </p:txBody>
      </p:sp>
    </p:spTree>
    <p:extLst>
      <p:ext uri="{BB962C8B-B14F-4D97-AF65-F5344CB8AC3E}">
        <p14:creationId xmlns:p14="http://schemas.microsoft.com/office/powerpoint/2010/main" val="291482062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125</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1295400" y="1340769"/>
            <a:ext cx="6705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请给出下列语言的一个上下文无关文法</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17" name="图片 16">
            <a:extLst>
              <a:ext uri="{FF2B5EF4-FFF2-40B4-BE49-F238E27FC236}">
                <a16:creationId xmlns:a16="http://schemas.microsoft.com/office/drawing/2014/main" id="{A1A54A3A-B905-492E-A34C-AA0AEB3502DE}"/>
              </a:ext>
            </a:extLst>
          </p:cNvPr>
          <p:cNvPicPr>
            <a:picLocks noChangeAspect="1"/>
          </p:cNvPicPr>
          <p:nvPr/>
        </p:nvPicPr>
        <p:blipFill>
          <a:blip r:embed="rId11"/>
          <a:stretch>
            <a:fillRect/>
          </a:stretch>
        </p:blipFill>
        <p:spPr>
          <a:xfrm>
            <a:off x="1890343" y="2010483"/>
            <a:ext cx="5762848" cy="315421"/>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21051212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上下文无关文法</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30" name="Text Box 40">
            <a:extLst>
              <a:ext uri="{FF2B5EF4-FFF2-40B4-BE49-F238E27FC236}">
                <a16:creationId xmlns:a16="http://schemas.microsoft.com/office/drawing/2014/main" id="{7B37D8DA-3596-42E4-90F5-F4E69D20C9D0}"/>
              </a:ext>
            </a:extLst>
          </p:cNvPr>
          <p:cNvSpPr txBox="1">
            <a:spLocks noChangeArrowheads="1"/>
          </p:cNvSpPr>
          <p:nvPr/>
        </p:nvSpPr>
        <p:spPr bwMode="auto">
          <a:xfrm>
            <a:off x="1295400" y="1340769"/>
            <a:ext cx="6705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请给出下列语言的一个上下文无关文法</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31" name="图片 30">
            <a:extLst>
              <a:ext uri="{FF2B5EF4-FFF2-40B4-BE49-F238E27FC236}">
                <a16:creationId xmlns:a16="http://schemas.microsoft.com/office/drawing/2014/main" id="{B5E8D53F-1605-4A1A-99F7-E53D558F8931}"/>
              </a:ext>
            </a:extLst>
          </p:cNvPr>
          <p:cNvPicPr>
            <a:picLocks noChangeAspect="1"/>
          </p:cNvPicPr>
          <p:nvPr/>
        </p:nvPicPr>
        <p:blipFill>
          <a:blip r:embed="rId2"/>
          <a:stretch>
            <a:fillRect/>
          </a:stretch>
        </p:blipFill>
        <p:spPr>
          <a:xfrm>
            <a:off x="1890343" y="2010483"/>
            <a:ext cx="5762848" cy="315421"/>
          </a:xfrm>
          <a:prstGeom prst="rect">
            <a:avLst/>
          </a:prstGeom>
        </p:spPr>
      </p:pic>
      <p:grpSp>
        <p:nvGrpSpPr>
          <p:cNvPr id="32" name="组合 31">
            <a:extLst>
              <a:ext uri="{FF2B5EF4-FFF2-40B4-BE49-F238E27FC236}">
                <a16:creationId xmlns:a16="http://schemas.microsoft.com/office/drawing/2014/main" id="{5C6D8310-9BAA-48E8-88DE-7C46B57B9742}"/>
              </a:ext>
            </a:extLst>
          </p:cNvPr>
          <p:cNvGrpSpPr/>
          <p:nvPr/>
        </p:nvGrpSpPr>
        <p:grpSpPr>
          <a:xfrm>
            <a:off x="536824" y="2709452"/>
            <a:ext cx="8073776" cy="1000022"/>
            <a:chOff x="674688" y="2709452"/>
            <a:chExt cx="8073776" cy="1000022"/>
          </a:xfrm>
        </p:grpSpPr>
        <p:sp>
          <p:nvSpPr>
            <p:cNvPr id="33" name="Text Box 11">
              <a:extLst>
                <a:ext uri="{FF2B5EF4-FFF2-40B4-BE49-F238E27FC236}">
                  <a16:creationId xmlns:a16="http://schemas.microsoft.com/office/drawing/2014/main" id="{86302164-4930-4C18-A23D-8AD556D73787}"/>
                </a:ext>
              </a:extLst>
            </p:cNvPr>
            <p:cNvSpPr txBox="1">
              <a:spLocks noChangeArrowheads="1"/>
            </p:cNvSpPr>
            <p:nvPr/>
          </p:nvSpPr>
          <p:spPr bwMode="auto">
            <a:xfrm>
              <a:off x="674688" y="2709452"/>
              <a:ext cx="8073776"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解：这道题一眼看上去感觉无从下手，如何实现区间关系？</a:t>
              </a:r>
              <a:endParaRPr kumimoji="1" lang="en-US" altLang="zh-CN" sz="2800" b="1" dirty="0">
                <a:solidFill>
                  <a:srgbClr val="800080"/>
                </a:solidFill>
                <a:latin typeface="Arial" panose="020B0604020202020204" pitchFamily="34" charset="0"/>
                <a:ea typeface="楷体_GB2312" pitchFamily="49" charset="-122"/>
              </a:endParaRPr>
            </a:p>
          </p:txBody>
        </p:sp>
        <p:sp>
          <p:nvSpPr>
            <p:cNvPr id="34" name="Text Box 11">
              <a:extLst>
                <a:ext uri="{FF2B5EF4-FFF2-40B4-BE49-F238E27FC236}">
                  <a16:creationId xmlns:a16="http://schemas.microsoft.com/office/drawing/2014/main" id="{895C5A28-7AB3-4B1D-9ABC-2239788C6BC4}"/>
                </a:ext>
              </a:extLst>
            </p:cNvPr>
            <p:cNvSpPr txBox="1">
              <a:spLocks noChangeArrowheads="1"/>
            </p:cNvSpPr>
            <p:nvPr/>
          </p:nvSpPr>
          <p:spPr bwMode="auto">
            <a:xfrm>
              <a:off x="1219200" y="3247809"/>
              <a:ext cx="464894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不管那么多，不妨先想办法实现</a:t>
              </a:r>
              <a:endParaRPr kumimoji="1" lang="en-US" altLang="zh-CN" sz="2800" b="1" dirty="0">
                <a:solidFill>
                  <a:srgbClr val="800080"/>
                </a:solidFill>
                <a:latin typeface="Arial" panose="020B0604020202020204" pitchFamily="34" charset="0"/>
                <a:ea typeface="楷体_GB2312" pitchFamily="49" charset="-122"/>
              </a:endParaRPr>
            </a:p>
          </p:txBody>
        </p:sp>
        <p:pic>
          <p:nvPicPr>
            <p:cNvPr id="35" name="图片 34">
              <a:extLst>
                <a:ext uri="{FF2B5EF4-FFF2-40B4-BE49-F238E27FC236}">
                  <a16:creationId xmlns:a16="http://schemas.microsoft.com/office/drawing/2014/main" id="{9D52F053-A7A6-454A-970F-A9878B88B3E4}"/>
                </a:ext>
              </a:extLst>
            </p:cNvPr>
            <p:cNvPicPr>
              <a:picLocks noChangeAspect="1"/>
            </p:cNvPicPr>
            <p:nvPr/>
          </p:nvPicPr>
          <p:blipFill>
            <a:blip r:embed="rId3"/>
            <a:stretch>
              <a:fillRect/>
            </a:stretch>
          </p:blipFill>
          <p:spPr>
            <a:xfrm>
              <a:off x="5838924" y="3349668"/>
              <a:ext cx="1109340" cy="244431"/>
            </a:xfrm>
            <a:prstGeom prst="rect">
              <a:avLst/>
            </a:prstGeom>
          </p:spPr>
        </p:pic>
      </p:grpSp>
      <p:pic>
        <p:nvPicPr>
          <p:cNvPr id="36" name="图片 35">
            <a:extLst>
              <a:ext uri="{FF2B5EF4-FFF2-40B4-BE49-F238E27FC236}">
                <a16:creationId xmlns:a16="http://schemas.microsoft.com/office/drawing/2014/main" id="{B2EC0D48-0E9F-4140-904D-734ED411FD78}"/>
              </a:ext>
            </a:extLst>
          </p:cNvPr>
          <p:cNvPicPr>
            <a:picLocks noChangeAspect="1"/>
          </p:cNvPicPr>
          <p:nvPr/>
        </p:nvPicPr>
        <p:blipFill>
          <a:blip r:embed="rId4"/>
          <a:stretch>
            <a:fillRect/>
          </a:stretch>
        </p:blipFill>
        <p:spPr>
          <a:xfrm>
            <a:off x="3462028" y="3872972"/>
            <a:ext cx="1548172" cy="283325"/>
          </a:xfrm>
          <a:prstGeom prst="rect">
            <a:avLst/>
          </a:prstGeom>
        </p:spPr>
      </p:pic>
      <p:grpSp>
        <p:nvGrpSpPr>
          <p:cNvPr id="40" name="组合 39">
            <a:extLst>
              <a:ext uri="{FF2B5EF4-FFF2-40B4-BE49-F238E27FC236}">
                <a16:creationId xmlns:a16="http://schemas.microsoft.com/office/drawing/2014/main" id="{77DB74A3-0F31-4822-88DC-1CD5442E8FA4}"/>
              </a:ext>
            </a:extLst>
          </p:cNvPr>
          <p:cNvGrpSpPr/>
          <p:nvPr/>
        </p:nvGrpSpPr>
        <p:grpSpPr>
          <a:xfrm>
            <a:off x="1184756" y="4346150"/>
            <a:ext cx="7425844" cy="961262"/>
            <a:chOff x="1322620" y="4346150"/>
            <a:chExt cx="7425844" cy="961262"/>
          </a:xfrm>
        </p:grpSpPr>
        <p:sp>
          <p:nvSpPr>
            <p:cNvPr id="41" name="Text Box 11">
              <a:extLst>
                <a:ext uri="{FF2B5EF4-FFF2-40B4-BE49-F238E27FC236}">
                  <a16:creationId xmlns:a16="http://schemas.microsoft.com/office/drawing/2014/main" id="{92574428-2687-4364-BD82-0FCAE4F9A4D7}"/>
                </a:ext>
              </a:extLst>
            </p:cNvPr>
            <p:cNvSpPr txBox="1">
              <a:spLocks noChangeArrowheads="1"/>
            </p:cNvSpPr>
            <p:nvPr/>
          </p:nvSpPr>
          <p:spPr bwMode="auto">
            <a:xfrm>
              <a:off x="1331640" y="4346150"/>
              <a:ext cx="741682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显然，这种递归形式可以保证</a:t>
              </a:r>
              <a:r>
                <a:rPr kumimoji="1" lang="en-US" altLang="zh-CN" sz="2400" dirty="0">
                  <a:solidFill>
                    <a:srgbClr val="000000"/>
                  </a:solidFill>
                  <a:latin typeface="宋体" panose="02010600030101010101" pitchFamily="2" charset="-122"/>
                  <a:ea typeface="宋体" panose="02010600030101010101" pitchFamily="2" charset="-122"/>
                  <a:sym typeface="Symbol" panose="05050102010706020507" pitchFamily="18" charset="2"/>
                </a:rPr>
                <a:t>2</a:t>
              </a: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倍的关系。那么</a:t>
              </a:r>
              <a:r>
                <a:rPr kumimoji="1" lang="en-US" altLang="zh-CN" sz="2400" dirty="0">
                  <a:solidFill>
                    <a:srgbClr val="000000"/>
                  </a:solidFill>
                  <a:latin typeface="宋体" panose="02010600030101010101" pitchFamily="2" charset="-122"/>
                  <a:ea typeface="宋体" panose="02010600030101010101" pitchFamily="2" charset="-122"/>
                  <a:sym typeface="Symbol" panose="05050102010706020507" pitchFamily="18" charset="2"/>
                </a:rPr>
                <a:t>3</a:t>
              </a: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倍的</a:t>
              </a:r>
              <a:endParaRPr kumimoji="1" lang="en-US" altLang="zh-CN" sz="2800" b="1" dirty="0">
                <a:solidFill>
                  <a:srgbClr val="800080"/>
                </a:solidFill>
                <a:latin typeface="Arial" panose="020B0604020202020204" pitchFamily="34" charset="0"/>
                <a:ea typeface="楷体_GB2312" pitchFamily="49" charset="-122"/>
              </a:endParaRPr>
            </a:p>
          </p:txBody>
        </p:sp>
        <p:sp>
          <p:nvSpPr>
            <p:cNvPr id="42" name="Text Box 11">
              <a:extLst>
                <a:ext uri="{FF2B5EF4-FFF2-40B4-BE49-F238E27FC236}">
                  <a16:creationId xmlns:a16="http://schemas.microsoft.com/office/drawing/2014/main" id="{5E15476E-8531-4433-B444-8FC95191768B}"/>
                </a:ext>
              </a:extLst>
            </p:cNvPr>
            <p:cNvSpPr txBox="1">
              <a:spLocks noChangeArrowheads="1"/>
            </p:cNvSpPr>
            <p:nvPr/>
          </p:nvSpPr>
          <p:spPr bwMode="auto">
            <a:xfrm>
              <a:off x="1322620" y="4845747"/>
              <a:ext cx="741682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关系也很容易实现了</a:t>
              </a:r>
              <a:endParaRPr kumimoji="1" lang="en-US" altLang="zh-CN" sz="2800" b="1" dirty="0">
                <a:solidFill>
                  <a:srgbClr val="800080"/>
                </a:solidFill>
                <a:latin typeface="Arial" panose="020B0604020202020204" pitchFamily="34" charset="0"/>
                <a:ea typeface="楷体_GB2312" pitchFamily="49" charset="-122"/>
              </a:endParaRPr>
            </a:p>
          </p:txBody>
        </p:sp>
      </p:grpSp>
      <p:pic>
        <p:nvPicPr>
          <p:cNvPr id="43" name="图片 42">
            <a:extLst>
              <a:ext uri="{FF2B5EF4-FFF2-40B4-BE49-F238E27FC236}">
                <a16:creationId xmlns:a16="http://schemas.microsoft.com/office/drawing/2014/main" id="{1A6CAA29-83F6-40D1-BE8B-DFD5487D592A}"/>
              </a:ext>
            </a:extLst>
          </p:cNvPr>
          <p:cNvPicPr>
            <a:picLocks noChangeAspect="1"/>
          </p:cNvPicPr>
          <p:nvPr/>
        </p:nvPicPr>
        <p:blipFill>
          <a:blip r:embed="rId5"/>
          <a:stretch>
            <a:fillRect/>
          </a:stretch>
        </p:blipFill>
        <p:spPr>
          <a:xfrm>
            <a:off x="3462028" y="5440816"/>
            <a:ext cx="1692188" cy="282031"/>
          </a:xfrm>
          <a:prstGeom prst="rect">
            <a:avLst/>
          </a:prstGeom>
        </p:spPr>
      </p:pic>
      <p:sp>
        <p:nvSpPr>
          <p:cNvPr id="44" name="Text Box 11">
            <a:extLst>
              <a:ext uri="{FF2B5EF4-FFF2-40B4-BE49-F238E27FC236}">
                <a16:creationId xmlns:a16="http://schemas.microsoft.com/office/drawing/2014/main" id="{724E6BCA-1691-4C55-B066-6FBBC4D120E0}"/>
              </a:ext>
            </a:extLst>
          </p:cNvPr>
          <p:cNvSpPr txBox="1">
            <a:spLocks noChangeArrowheads="1"/>
          </p:cNvSpPr>
          <p:nvPr/>
        </p:nvSpPr>
        <p:spPr bwMode="auto">
          <a:xfrm>
            <a:off x="1193776" y="5944089"/>
            <a:ext cx="741682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那么怎么实现区间关系呢？</a:t>
            </a:r>
            <a:endParaRPr kumimoji="1" lang="en-US" altLang="zh-CN" sz="2800" b="1" dirty="0">
              <a:solidFill>
                <a:srgbClr val="800080"/>
              </a:solidFill>
              <a:latin typeface="Arial" panose="020B0604020202020204" pitchFamily="34" charset="0"/>
              <a:ea typeface="楷体_GB2312" pitchFamily="49" charset="-122"/>
            </a:endParaRPr>
          </a:p>
        </p:txBody>
      </p:sp>
    </p:spTree>
    <p:extLst>
      <p:ext uri="{BB962C8B-B14F-4D97-AF65-F5344CB8AC3E}">
        <p14:creationId xmlns:p14="http://schemas.microsoft.com/office/powerpoint/2010/main" val="85965390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上下文无关文法</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30" name="Text Box 40">
            <a:extLst>
              <a:ext uri="{FF2B5EF4-FFF2-40B4-BE49-F238E27FC236}">
                <a16:creationId xmlns:a16="http://schemas.microsoft.com/office/drawing/2014/main" id="{7B37D8DA-3596-42E4-90F5-F4E69D20C9D0}"/>
              </a:ext>
            </a:extLst>
          </p:cNvPr>
          <p:cNvSpPr txBox="1">
            <a:spLocks noChangeArrowheads="1"/>
          </p:cNvSpPr>
          <p:nvPr/>
        </p:nvSpPr>
        <p:spPr bwMode="auto">
          <a:xfrm>
            <a:off x="1295400" y="1340769"/>
            <a:ext cx="6705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请给出下列语言的一个上下文无关文法</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31" name="图片 30">
            <a:extLst>
              <a:ext uri="{FF2B5EF4-FFF2-40B4-BE49-F238E27FC236}">
                <a16:creationId xmlns:a16="http://schemas.microsoft.com/office/drawing/2014/main" id="{B5E8D53F-1605-4A1A-99F7-E53D558F8931}"/>
              </a:ext>
            </a:extLst>
          </p:cNvPr>
          <p:cNvPicPr>
            <a:picLocks noChangeAspect="1"/>
          </p:cNvPicPr>
          <p:nvPr/>
        </p:nvPicPr>
        <p:blipFill>
          <a:blip r:embed="rId2"/>
          <a:stretch>
            <a:fillRect/>
          </a:stretch>
        </p:blipFill>
        <p:spPr>
          <a:xfrm>
            <a:off x="1890343" y="2010483"/>
            <a:ext cx="5762848" cy="315421"/>
          </a:xfrm>
          <a:prstGeom prst="rect">
            <a:avLst/>
          </a:prstGeom>
        </p:spPr>
      </p:pic>
      <p:grpSp>
        <p:nvGrpSpPr>
          <p:cNvPr id="16" name="组合 15">
            <a:extLst>
              <a:ext uri="{FF2B5EF4-FFF2-40B4-BE49-F238E27FC236}">
                <a16:creationId xmlns:a16="http://schemas.microsoft.com/office/drawing/2014/main" id="{D296E4BD-4EE2-4C00-87FE-20BAFFA7F23B}"/>
              </a:ext>
            </a:extLst>
          </p:cNvPr>
          <p:cNvGrpSpPr/>
          <p:nvPr/>
        </p:nvGrpSpPr>
        <p:grpSpPr>
          <a:xfrm>
            <a:off x="613024" y="2709452"/>
            <a:ext cx="8073776" cy="1000022"/>
            <a:chOff x="674688" y="2709452"/>
            <a:chExt cx="8073776" cy="1000022"/>
          </a:xfrm>
        </p:grpSpPr>
        <p:sp>
          <p:nvSpPr>
            <p:cNvPr id="17" name="Text Box 11">
              <a:extLst>
                <a:ext uri="{FF2B5EF4-FFF2-40B4-BE49-F238E27FC236}">
                  <a16:creationId xmlns:a16="http://schemas.microsoft.com/office/drawing/2014/main" id="{F3985C80-AC0B-4390-A77B-597A8E7187E2}"/>
                </a:ext>
              </a:extLst>
            </p:cNvPr>
            <p:cNvSpPr txBox="1">
              <a:spLocks noChangeArrowheads="1"/>
            </p:cNvSpPr>
            <p:nvPr/>
          </p:nvSpPr>
          <p:spPr bwMode="auto">
            <a:xfrm>
              <a:off x="674688" y="2709452"/>
              <a:ext cx="8073776"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解：幸运的是，当文法同时包含这两条规则是，恰好实现</a:t>
              </a:r>
              <a:endParaRPr kumimoji="1" lang="en-US" altLang="zh-CN" sz="2800" b="1" dirty="0">
                <a:solidFill>
                  <a:srgbClr val="800080"/>
                </a:solidFill>
                <a:latin typeface="Arial" panose="020B0604020202020204" pitchFamily="34" charset="0"/>
                <a:ea typeface="楷体_GB2312" pitchFamily="49" charset="-122"/>
              </a:endParaRPr>
            </a:p>
          </p:txBody>
        </p:sp>
        <p:sp>
          <p:nvSpPr>
            <p:cNvPr id="18" name="Text Box 11">
              <a:extLst>
                <a:ext uri="{FF2B5EF4-FFF2-40B4-BE49-F238E27FC236}">
                  <a16:creationId xmlns:a16="http://schemas.microsoft.com/office/drawing/2014/main" id="{EDBDDED3-A70D-4BDD-95AE-0821CF37E29B}"/>
                </a:ext>
              </a:extLst>
            </p:cNvPr>
            <p:cNvSpPr txBox="1">
              <a:spLocks noChangeArrowheads="1"/>
            </p:cNvSpPr>
            <p:nvPr/>
          </p:nvSpPr>
          <p:spPr bwMode="auto">
            <a:xfrm>
              <a:off x="1259632" y="3247809"/>
              <a:ext cx="453650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了区间关系</a:t>
              </a:r>
              <a:endParaRPr kumimoji="1" lang="en-US" altLang="zh-CN" sz="2800" b="1" dirty="0">
                <a:solidFill>
                  <a:srgbClr val="800080"/>
                </a:solidFill>
                <a:latin typeface="Arial" panose="020B0604020202020204" pitchFamily="34" charset="0"/>
                <a:ea typeface="楷体_GB2312" pitchFamily="49" charset="-122"/>
              </a:endParaRPr>
            </a:p>
          </p:txBody>
        </p:sp>
      </p:grpSp>
      <p:grpSp>
        <p:nvGrpSpPr>
          <p:cNvPr id="19" name="组合 18">
            <a:extLst>
              <a:ext uri="{FF2B5EF4-FFF2-40B4-BE49-F238E27FC236}">
                <a16:creationId xmlns:a16="http://schemas.microsoft.com/office/drawing/2014/main" id="{B2EF0937-5202-4E1C-AE12-2001ABB65229}"/>
              </a:ext>
            </a:extLst>
          </p:cNvPr>
          <p:cNvGrpSpPr/>
          <p:nvPr/>
        </p:nvGrpSpPr>
        <p:grpSpPr>
          <a:xfrm>
            <a:off x="3515175" y="3726487"/>
            <a:ext cx="1836204" cy="842165"/>
            <a:chOff x="3576839" y="3726486"/>
            <a:chExt cx="1836204" cy="842165"/>
          </a:xfrm>
        </p:grpSpPr>
        <p:pic>
          <p:nvPicPr>
            <p:cNvPr id="20" name="图片 19">
              <a:extLst>
                <a:ext uri="{FF2B5EF4-FFF2-40B4-BE49-F238E27FC236}">
                  <a16:creationId xmlns:a16="http://schemas.microsoft.com/office/drawing/2014/main" id="{9D512558-82C3-4F8E-9F21-85D31898D8ED}"/>
                </a:ext>
              </a:extLst>
            </p:cNvPr>
            <p:cNvPicPr>
              <a:picLocks noChangeAspect="1"/>
            </p:cNvPicPr>
            <p:nvPr/>
          </p:nvPicPr>
          <p:blipFill>
            <a:blip r:embed="rId3"/>
            <a:stretch>
              <a:fillRect/>
            </a:stretch>
          </p:blipFill>
          <p:spPr>
            <a:xfrm>
              <a:off x="3576839" y="3726486"/>
              <a:ext cx="1692188" cy="309681"/>
            </a:xfrm>
            <a:prstGeom prst="rect">
              <a:avLst/>
            </a:prstGeom>
          </p:spPr>
        </p:pic>
        <p:pic>
          <p:nvPicPr>
            <p:cNvPr id="21" name="图片 20">
              <a:extLst>
                <a:ext uri="{FF2B5EF4-FFF2-40B4-BE49-F238E27FC236}">
                  <a16:creationId xmlns:a16="http://schemas.microsoft.com/office/drawing/2014/main" id="{80ACA431-5230-4279-A1FC-127C80920CB5}"/>
                </a:ext>
              </a:extLst>
            </p:cNvPr>
            <p:cNvPicPr>
              <a:picLocks noChangeAspect="1"/>
            </p:cNvPicPr>
            <p:nvPr/>
          </p:nvPicPr>
          <p:blipFill>
            <a:blip r:embed="rId4"/>
            <a:stretch>
              <a:fillRect/>
            </a:stretch>
          </p:blipFill>
          <p:spPr>
            <a:xfrm>
              <a:off x="3576839" y="4262617"/>
              <a:ext cx="1836204" cy="306034"/>
            </a:xfrm>
            <a:prstGeom prst="rect">
              <a:avLst/>
            </a:prstGeom>
          </p:spPr>
        </p:pic>
      </p:grpSp>
      <p:grpSp>
        <p:nvGrpSpPr>
          <p:cNvPr id="22" name="组合 21">
            <a:extLst>
              <a:ext uri="{FF2B5EF4-FFF2-40B4-BE49-F238E27FC236}">
                <a16:creationId xmlns:a16="http://schemas.microsoft.com/office/drawing/2014/main" id="{0810E555-9B4A-49E6-8E0C-4B82429FB090}"/>
              </a:ext>
            </a:extLst>
          </p:cNvPr>
          <p:cNvGrpSpPr/>
          <p:nvPr/>
        </p:nvGrpSpPr>
        <p:grpSpPr>
          <a:xfrm>
            <a:off x="1269976" y="4806036"/>
            <a:ext cx="7142100" cy="999228"/>
            <a:chOff x="1331640" y="4806036"/>
            <a:chExt cx="7142100" cy="999228"/>
          </a:xfrm>
        </p:grpSpPr>
        <p:sp>
          <p:nvSpPr>
            <p:cNvPr id="23" name="Text Box 11">
              <a:extLst>
                <a:ext uri="{FF2B5EF4-FFF2-40B4-BE49-F238E27FC236}">
                  <a16:creationId xmlns:a16="http://schemas.microsoft.com/office/drawing/2014/main" id="{5BB6E63B-ADED-48CD-86F0-E751676B5F42}"/>
                </a:ext>
              </a:extLst>
            </p:cNvPr>
            <p:cNvSpPr txBox="1">
              <a:spLocks noChangeArrowheads="1"/>
            </p:cNvSpPr>
            <p:nvPr/>
          </p:nvSpPr>
          <p:spPr bwMode="auto">
            <a:xfrm>
              <a:off x="1331640" y="4806036"/>
              <a:ext cx="7128792"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这是因为两条规则的混用恰好能实现区间关系。加</a:t>
              </a:r>
              <a:endParaRPr kumimoji="1" lang="en-US" altLang="zh-CN" sz="2800" b="1" dirty="0">
                <a:solidFill>
                  <a:srgbClr val="800080"/>
                </a:solidFill>
                <a:latin typeface="Arial" panose="020B0604020202020204" pitchFamily="34" charset="0"/>
                <a:ea typeface="楷体_GB2312" pitchFamily="49" charset="-122"/>
              </a:endParaRPr>
            </a:p>
          </p:txBody>
        </p:sp>
        <p:sp>
          <p:nvSpPr>
            <p:cNvPr id="24" name="Text Box 11">
              <a:extLst>
                <a:ext uri="{FF2B5EF4-FFF2-40B4-BE49-F238E27FC236}">
                  <a16:creationId xmlns:a16="http://schemas.microsoft.com/office/drawing/2014/main" id="{26F5E313-D427-48CA-9B79-9C9F5058D9FB}"/>
                </a:ext>
              </a:extLst>
            </p:cNvPr>
            <p:cNvSpPr txBox="1">
              <a:spLocks noChangeArrowheads="1"/>
            </p:cNvSpPr>
            <p:nvPr/>
          </p:nvSpPr>
          <p:spPr bwMode="auto">
            <a:xfrm>
              <a:off x="1344948" y="5343599"/>
              <a:ext cx="7128792"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入基础部分，就得到了最终的文法</a:t>
              </a:r>
              <a:endParaRPr kumimoji="1" lang="en-US" altLang="zh-CN" sz="2800" b="1" dirty="0">
                <a:solidFill>
                  <a:srgbClr val="800080"/>
                </a:solidFill>
                <a:latin typeface="Arial" panose="020B0604020202020204" pitchFamily="34" charset="0"/>
                <a:ea typeface="楷体_GB2312" pitchFamily="49" charset="-122"/>
              </a:endParaRPr>
            </a:p>
          </p:txBody>
        </p:sp>
      </p:grpSp>
      <p:pic>
        <p:nvPicPr>
          <p:cNvPr id="25" name="图片 24">
            <a:extLst>
              <a:ext uri="{FF2B5EF4-FFF2-40B4-BE49-F238E27FC236}">
                <a16:creationId xmlns:a16="http://schemas.microsoft.com/office/drawing/2014/main" id="{660151A6-CE9A-447D-9390-2F52C5A26BAE}"/>
              </a:ext>
            </a:extLst>
          </p:cNvPr>
          <p:cNvPicPr>
            <a:picLocks noChangeAspect="1"/>
          </p:cNvPicPr>
          <p:nvPr/>
        </p:nvPicPr>
        <p:blipFill>
          <a:blip r:embed="rId5"/>
          <a:stretch>
            <a:fillRect/>
          </a:stretch>
        </p:blipFill>
        <p:spPr>
          <a:xfrm>
            <a:off x="2584711" y="6048658"/>
            <a:ext cx="3851250" cy="441165"/>
          </a:xfrm>
          <a:prstGeom prst="rect">
            <a:avLst/>
          </a:prstGeom>
        </p:spPr>
      </p:pic>
    </p:spTree>
    <p:extLst>
      <p:ext uri="{BB962C8B-B14F-4D97-AF65-F5344CB8AC3E}">
        <p14:creationId xmlns:p14="http://schemas.microsoft.com/office/powerpoint/2010/main" val="342066747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128</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1295400" y="1340769"/>
            <a:ext cx="6705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2</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请给出下列语言的一个上下文无关文法</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15" name="图片 14">
            <a:extLst>
              <a:ext uri="{FF2B5EF4-FFF2-40B4-BE49-F238E27FC236}">
                <a16:creationId xmlns:a16="http://schemas.microsoft.com/office/drawing/2014/main" id="{34258053-B0D7-4C2C-913F-39D39FC02711}"/>
              </a:ext>
            </a:extLst>
          </p:cNvPr>
          <p:cNvPicPr>
            <a:picLocks noChangeAspect="1"/>
          </p:cNvPicPr>
          <p:nvPr/>
        </p:nvPicPr>
        <p:blipFill>
          <a:blip r:embed="rId11"/>
          <a:stretch>
            <a:fillRect/>
          </a:stretch>
        </p:blipFill>
        <p:spPr>
          <a:xfrm>
            <a:off x="1447800" y="2033239"/>
            <a:ext cx="6953535" cy="353894"/>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68297566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上下文无关文法</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26" name="Text Box 40">
            <a:extLst>
              <a:ext uri="{FF2B5EF4-FFF2-40B4-BE49-F238E27FC236}">
                <a16:creationId xmlns:a16="http://schemas.microsoft.com/office/drawing/2014/main" id="{B0FEE9E2-DD66-419F-AC86-CE51B3DBBCE0}"/>
              </a:ext>
            </a:extLst>
          </p:cNvPr>
          <p:cNvSpPr txBox="1">
            <a:spLocks noChangeArrowheads="1"/>
          </p:cNvSpPr>
          <p:nvPr/>
        </p:nvSpPr>
        <p:spPr bwMode="auto">
          <a:xfrm>
            <a:off x="1295400" y="1340769"/>
            <a:ext cx="6705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2</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请给出下列语言的一个上下文无关文法</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27" name="图片 26">
            <a:extLst>
              <a:ext uri="{FF2B5EF4-FFF2-40B4-BE49-F238E27FC236}">
                <a16:creationId xmlns:a16="http://schemas.microsoft.com/office/drawing/2014/main" id="{C5C73CD8-7BF0-4888-8893-93867C94B509}"/>
              </a:ext>
            </a:extLst>
          </p:cNvPr>
          <p:cNvPicPr>
            <a:picLocks noChangeAspect="1"/>
          </p:cNvPicPr>
          <p:nvPr/>
        </p:nvPicPr>
        <p:blipFill>
          <a:blip r:embed="rId2"/>
          <a:stretch>
            <a:fillRect/>
          </a:stretch>
        </p:blipFill>
        <p:spPr>
          <a:xfrm>
            <a:off x="1447800" y="2033239"/>
            <a:ext cx="6953535" cy="353894"/>
          </a:xfrm>
          <a:prstGeom prst="rect">
            <a:avLst/>
          </a:prstGeom>
        </p:spPr>
      </p:pic>
      <p:grpSp>
        <p:nvGrpSpPr>
          <p:cNvPr id="28" name="组合 27">
            <a:extLst>
              <a:ext uri="{FF2B5EF4-FFF2-40B4-BE49-F238E27FC236}">
                <a16:creationId xmlns:a16="http://schemas.microsoft.com/office/drawing/2014/main" id="{182191AC-3847-464F-B30C-4E882BDCBA22}"/>
              </a:ext>
            </a:extLst>
          </p:cNvPr>
          <p:cNvGrpSpPr/>
          <p:nvPr/>
        </p:nvGrpSpPr>
        <p:grpSpPr>
          <a:xfrm>
            <a:off x="609600" y="2667000"/>
            <a:ext cx="7929760" cy="970293"/>
            <a:chOff x="674688" y="2689539"/>
            <a:chExt cx="7929760" cy="970293"/>
          </a:xfrm>
        </p:grpSpPr>
        <p:sp>
          <p:nvSpPr>
            <p:cNvPr id="29" name="Text Box 11">
              <a:extLst>
                <a:ext uri="{FF2B5EF4-FFF2-40B4-BE49-F238E27FC236}">
                  <a16:creationId xmlns:a16="http://schemas.microsoft.com/office/drawing/2014/main" id="{D02954D1-0EEB-4A0B-AFC8-A61FD6CE6921}"/>
                </a:ext>
              </a:extLst>
            </p:cNvPr>
            <p:cNvSpPr txBox="1">
              <a:spLocks noChangeArrowheads="1"/>
            </p:cNvSpPr>
            <p:nvPr/>
          </p:nvSpPr>
          <p:spPr bwMode="auto">
            <a:xfrm>
              <a:off x="674688" y="2709452"/>
              <a:ext cx="3249240"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解：在前面的例子里，</a:t>
              </a:r>
              <a:endParaRPr kumimoji="1" lang="en-US" altLang="zh-CN" sz="2800" b="1" dirty="0">
                <a:solidFill>
                  <a:srgbClr val="800080"/>
                </a:solidFill>
                <a:latin typeface="Arial" panose="020B0604020202020204" pitchFamily="34" charset="0"/>
                <a:ea typeface="楷体_GB2312" pitchFamily="49" charset="-122"/>
              </a:endParaRPr>
            </a:p>
          </p:txBody>
        </p:sp>
        <p:pic>
          <p:nvPicPr>
            <p:cNvPr id="32" name="图片 31">
              <a:extLst>
                <a:ext uri="{FF2B5EF4-FFF2-40B4-BE49-F238E27FC236}">
                  <a16:creationId xmlns:a16="http://schemas.microsoft.com/office/drawing/2014/main" id="{6006FE9C-1E96-4F19-91CC-5CEF5AF4D615}"/>
                </a:ext>
              </a:extLst>
            </p:cNvPr>
            <p:cNvPicPr>
              <a:picLocks noChangeAspect="1"/>
            </p:cNvPicPr>
            <p:nvPr/>
          </p:nvPicPr>
          <p:blipFill>
            <a:blip r:embed="rId3"/>
            <a:stretch>
              <a:fillRect/>
            </a:stretch>
          </p:blipFill>
          <p:spPr>
            <a:xfrm>
              <a:off x="3729888" y="2833952"/>
              <a:ext cx="194040" cy="194040"/>
            </a:xfrm>
            <a:prstGeom prst="rect">
              <a:avLst/>
            </a:prstGeom>
          </p:spPr>
        </p:pic>
        <p:sp>
          <p:nvSpPr>
            <p:cNvPr id="33" name="Text Box 11">
              <a:extLst>
                <a:ext uri="{FF2B5EF4-FFF2-40B4-BE49-F238E27FC236}">
                  <a16:creationId xmlns:a16="http://schemas.microsoft.com/office/drawing/2014/main" id="{6AEFD939-A814-4046-9104-7F5FB7484E11}"/>
                </a:ext>
              </a:extLst>
            </p:cNvPr>
            <p:cNvSpPr txBox="1">
              <a:spLocks noChangeArrowheads="1"/>
            </p:cNvSpPr>
            <p:nvPr/>
          </p:nvSpPr>
          <p:spPr bwMode="auto">
            <a:xfrm>
              <a:off x="3923928" y="2693833"/>
              <a:ext cx="504056"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和</a:t>
              </a:r>
              <a:endParaRPr kumimoji="1" lang="en-US" altLang="zh-CN" sz="2800" b="1" dirty="0">
                <a:solidFill>
                  <a:srgbClr val="800080"/>
                </a:solidFill>
                <a:latin typeface="Arial" panose="020B0604020202020204" pitchFamily="34" charset="0"/>
                <a:ea typeface="楷体_GB2312" pitchFamily="49" charset="-122"/>
              </a:endParaRPr>
            </a:p>
          </p:txBody>
        </p:sp>
        <p:pic>
          <p:nvPicPr>
            <p:cNvPr id="34" name="图片 33">
              <a:extLst>
                <a:ext uri="{FF2B5EF4-FFF2-40B4-BE49-F238E27FC236}">
                  <a16:creationId xmlns:a16="http://schemas.microsoft.com/office/drawing/2014/main" id="{693C317A-CA67-4BC8-B0AB-144EF58E5F39}"/>
                </a:ext>
              </a:extLst>
            </p:cNvPr>
            <p:cNvPicPr>
              <a:picLocks noChangeAspect="1"/>
            </p:cNvPicPr>
            <p:nvPr/>
          </p:nvPicPr>
          <p:blipFill>
            <a:blip r:embed="rId4"/>
            <a:stretch>
              <a:fillRect/>
            </a:stretch>
          </p:blipFill>
          <p:spPr>
            <a:xfrm>
              <a:off x="4427462" y="2786159"/>
              <a:ext cx="144538" cy="268427"/>
            </a:xfrm>
            <a:prstGeom prst="rect">
              <a:avLst/>
            </a:prstGeom>
          </p:spPr>
        </p:pic>
        <p:sp>
          <p:nvSpPr>
            <p:cNvPr id="35" name="Text Box 11">
              <a:extLst>
                <a:ext uri="{FF2B5EF4-FFF2-40B4-BE49-F238E27FC236}">
                  <a16:creationId xmlns:a16="http://schemas.microsoft.com/office/drawing/2014/main" id="{B0EC95C4-BCE8-4693-915A-B807559EB3DD}"/>
                </a:ext>
              </a:extLst>
            </p:cNvPr>
            <p:cNvSpPr txBox="1">
              <a:spLocks noChangeArrowheads="1"/>
            </p:cNvSpPr>
            <p:nvPr/>
          </p:nvSpPr>
          <p:spPr bwMode="auto">
            <a:xfrm>
              <a:off x="4572000" y="2689539"/>
              <a:ext cx="4032448"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的顺序是指定的，而这道题</a:t>
              </a:r>
              <a:endParaRPr kumimoji="1" lang="en-US" altLang="zh-CN" sz="2800" b="1" dirty="0">
                <a:solidFill>
                  <a:srgbClr val="800080"/>
                </a:solidFill>
                <a:latin typeface="Arial" panose="020B0604020202020204" pitchFamily="34" charset="0"/>
                <a:ea typeface="楷体_GB2312" pitchFamily="49" charset="-122"/>
              </a:endParaRPr>
            </a:p>
          </p:txBody>
        </p:sp>
        <p:sp>
          <p:nvSpPr>
            <p:cNvPr id="36" name="Text Box 11">
              <a:extLst>
                <a:ext uri="{FF2B5EF4-FFF2-40B4-BE49-F238E27FC236}">
                  <a16:creationId xmlns:a16="http://schemas.microsoft.com/office/drawing/2014/main" id="{1E0D68D0-A5B5-4B71-A427-B16A0D83507B}"/>
                </a:ext>
              </a:extLst>
            </p:cNvPr>
            <p:cNvSpPr txBox="1">
              <a:spLocks noChangeArrowheads="1"/>
            </p:cNvSpPr>
            <p:nvPr/>
          </p:nvSpPr>
          <p:spPr bwMode="auto">
            <a:xfrm>
              <a:off x="1259632" y="3198167"/>
              <a:ext cx="7141491"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就难很多，因为对顺序没有要求，只要求数量相等。</a:t>
              </a:r>
              <a:endParaRPr kumimoji="1" lang="en-US" altLang="zh-CN" sz="2800" b="1" dirty="0">
                <a:solidFill>
                  <a:srgbClr val="800080"/>
                </a:solidFill>
                <a:latin typeface="Arial" panose="020B0604020202020204" pitchFamily="34" charset="0"/>
                <a:ea typeface="楷体_GB2312" pitchFamily="49" charset="-122"/>
              </a:endParaRPr>
            </a:p>
          </p:txBody>
        </p:sp>
      </p:grpSp>
      <p:grpSp>
        <p:nvGrpSpPr>
          <p:cNvPr id="37" name="组合 36">
            <a:extLst>
              <a:ext uri="{FF2B5EF4-FFF2-40B4-BE49-F238E27FC236}">
                <a16:creationId xmlns:a16="http://schemas.microsoft.com/office/drawing/2014/main" id="{535AFDDC-85C9-431A-AA7F-4AE11BE2BC93}"/>
              </a:ext>
            </a:extLst>
          </p:cNvPr>
          <p:cNvGrpSpPr/>
          <p:nvPr/>
        </p:nvGrpSpPr>
        <p:grpSpPr>
          <a:xfrm>
            <a:off x="1194544" y="3584663"/>
            <a:ext cx="6934918" cy="488402"/>
            <a:chOff x="1259632" y="3653307"/>
            <a:chExt cx="6934918" cy="488402"/>
          </a:xfrm>
        </p:grpSpPr>
        <p:sp>
          <p:nvSpPr>
            <p:cNvPr id="38" name="Text Box 11">
              <a:extLst>
                <a:ext uri="{FF2B5EF4-FFF2-40B4-BE49-F238E27FC236}">
                  <a16:creationId xmlns:a16="http://schemas.microsoft.com/office/drawing/2014/main" id="{FA6CB146-8194-447E-B3AD-AB1CFCAE38A1}"/>
                </a:ext>
              </a:extLst>
            </p:cNvPr>
            <p:cNvSpPr txBox="1">
              <a:spLocks noChangeArrowheads="1"/>
            </p:cNvSpPr>
            <p:nvPr/>
          </p:nvSpPr>
          <p:spPr bwMode="auto">
            <a:xfrm>
              <a:off x="1259632" y="3680044"/>
              <a:ext cx="3888432"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可以考虑三种情况。</a:t>
              </a:r>
              <a:endParaRPr kumimoji="1" lang="en-US" altLang="zh-CN" sz="2800" b="1" dirty="0">
                <a:solidFill>
                  <a:srgbClr val="800080"/>
                </a:solidFill>
                <a:latin typeface="Arial" panose="020B0604020202020204" pitchFamily="34" charset="0"/>
                <a:ea typeface="楷体_GB2312" pitchFamily="49" charset="-122"/>
              </a:endParaRPr>
            </a:p>
          </p:txBody>
        </p:sp>
        <p:sp>
          <p:nvSpPr>
            <p:cNvPr id="39" name="Text Box 11">
              <a:extLst>
                <a:ext uri="{FF2B5EF4-FFF2-40B4-BE49-F238E27FC236}">
                  <a16:creationId xmlns:a16="http://schemas.microsoft.com/office/drawing/2014/main" id="{0EFE883D-03E3-44C5-BB1A-9C475E23EAA7}"/>
                </a:ext>
              </a:extLst>
            </p:cNvPr>
            <p:cNvSpPr txBox="1">
              <a:spLocks noChangeArrowheads="1"/>
            </p:cNvSpPr>
            <p:nvPr/>
          </p:nvSpPr>
          <p:spPr bwMode="auto">
            <a:xfrm>
              <a:off x="3968227" y="3653307"/>
              <a:ext cx="2547989"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第</a:t>
              </a:r>
              <a:r>
                <a:rPr kumimoji="1" lang="en-US" altLang="zh-CN" sz="2400" dirty="0">
                  <a:solidFill>
                    <a:srgbClr val="000000"/>
                  </a:solidFill>
                  <a:latin typeface="宋体" panose="02010600030101010101" pitchFamily="2" charset="-122"/>
                  <a:ea typeface="宋体" panose="02010600030101010101" pitchFamily="2" charset="-122"/>
                  <a:sym typeface="Symbol" panose="05050102010706020507" pitchFamily="18" charset="2"/>
                </a:rPr>
                <a:t>1</a:t>
              </a: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种情况是空串</a:t>
              </a:r>
              <a:endParaRPr kumimoji="1" lang="en-US" altLang="zh-CN" sz="2800" b="1" dirty="0">
                <a:solidFill>
                  <a:srgbClr val="800080"/>
                </a:solidFill>
                <a:latin typeface="Arial" panose="020B0604020202020204" pitchFamily="34" charset="0"/>
                <a:ea typeface="楷体_GB2312" pitchFamily="49" charset="-122"/>
              </a:endParaRPr>
            </a:p>
          </p:txBody>
        </p:sp>
        <p:pic>
          <p:nvPicPr>
            <p:cNvPr id="40" name="图片 39">
              <a:extLst>
                <a:ext uri="{FF2B5EF4-FFF2-40B4-BE49-F238E27FC236}">
                  <a16:creationId xmlns:a16="http://schemas.microsoft.com/office/drawing/2014/main" id="{105B4B5E-6FC4-44EA-B57C-04FC48C47F26}"/>
                </a:ext>
              </a:extLst>
            </p:cNvPr>
            <p:cNvPicPr>
              <a:picLocks noChangeAspect="1"/>
            </p:cNvPicPr>
            <p:nvPr/>
          </p:nvPicPr>
          <p:blipFill>
            <a:blip r:embed="rId5"/>
            <a:stretch>
              <a:fillRect/>
            </a:stretch>
          </p:blipFill>
          <p:spPr>
            <a:xfrm>
              <a:off x="6444208" y="3756904"/>
              <a:ext cx="864096" cy="262986"/>
            </a:xfrm>
            <a:prstGeom prst="rect">
              <a:avLst/>
            </a:prstGeom>
          </p:spPr>
        </p:pic>
        <p:sp>
          <p:nvSpPr>
            <p:cNvPr id="41" name="Text Box 11">
              <a:extLst>
                <a:ext uri="{FF2B5EF4-FFF2-40B4-BE49-F238E27FC236}">
                  <a16:creationId xmlns:a16="http://schemas.microsoft.com/office/drawing/2014/main" id="{258D0A43-9371-47C4-B2ED-981E8F77EB78}"/>
                </a:ext>
              </a:extLst>
            </p:cNvPr>
            <p:cNvSpPr txBox="1">
              <a:spLocks noChangeArrowheads="1"/>
            </p:cNvSpPr>
            <p:nvPr/>
          </p:nvSpPr>
          <p:spPr bwMode="auto">
            <a:xfrm>
              <a:off x="7330453" y="3653307"/>
              <a:ext cx="864097"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a:t>
              </a:r>
              <a:endParaRPr kumimoji="1" lang="en-US" altLang="zh-CN" sz="2800" b="1" dirty="0">
                <a:solidFill>
                  <a:srgbClr val="800080"/>
                </a:solidFill>
                <a:latin typeface="Arial" panose="020B0604020202020204" pitchFamily="34" charset="0"/>
                <a:ea typeface="楷体_GB2312" pitchFamily="49" charset="-122"/>
              </a:endParaRPr>
            </a:p>
          </p:txBody>
        </p:sp>
      </p:grpSp>
      <p:grpSp>
        <p:nvGrpSpPr>
          <p:cNvPr id="42" name="组合 41">
            <a:extLst>
              <a:ext uri="{FF2B5EF4-FFF2-40B4-BE49-F238E27FC236}">
                <a16:creationId xmlns:a16="http://schemas.microsoft.com/office/drawing/2014/main" id="{86571B54-0464-4FCB-8F3F-1F6A1D809173}"/>
              </a:ext>
            </a:extLst>
          </p:cNvPr>
          <p:cNvGrpSpPr/>
          <p:nvPr/>
        </p:nvGrpSpPr>
        <p:grpSpPr>
          <a:xfrm>
            <a:off x="1165778" y="4240939"/>
            <a:ext cx="7122734" cy="2521973"/>
            <a:chOff x="1230866" y="4263478"/>
            <a:chExt cx="7122734" cy="2521973"/>
          </a:xfrm>
        </p:grpSpPr>
        <p:sp>
          <p:nvSpPr>
            <p:cNvPr id="43" name="Text Box 11">
              <a:extLst>
                <a:ext uri="{FF2B5EF4-FFF2-40B4-BE49-F238E27FC236}">
                  <a16:creationId xmlns:a16="http://schemas.microsoft.com/office/drawing/2014/main" id="{4BCCD85C-D2AE-4B6E-9026-3AF47F8DB698}"/>
                </a:ext>
              </a:extLst>
            </p:cNvPr>
            <p:cNvSpPr txBox="1">
              <a:spLocks noChangeArrowheads="1"/>
            </p:cNvSpPr>
            <p:nvPr/>
          </p:nvSpPr>
          <p:spPr bwMode="auto">
            <a:xfrm>
              <a:off x="1230866" y="4263479"/>
              <a:ext cx="3888432"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第</a:t>
              </a:r>
              <a:r>
                <a:rPr kumimoji="1" lang="en-US" altLang="zh-CN" sz="2400" dirty="0">
                  <a:solidFill>
                    <a:srgbClr val="000000"/>
                  </a:solidFill>
                  <a:latin typeface="宋体" panose="02010600030101010101" pitchFamily="2" charset="-122"/>
                  <a:ea typeface="宋体" panose="02010600030101010101" pitchFamily="2" charset="-122"/>
                  <a:sym typeface="Symbol" panose="05050102010706020507" pitchFamily="18" charset="2"/>
                </a:rPr>
                <a:t>2</a:t>
              </a: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种情况是字符串以</a:t>
              </a:r>
              <a:endParaRPr kumimoji="1" lang="en-US" altLang="zh-CN" sz="2800" b="1" dirty="0">
                <a:solidFill>
                  <a:srgbClr val="800080"/>
                </a:solidFill>
                <a:latin typeface="Arial" panose="020B0604020202020204" pitchFamily="34" charset="0"/>
                <a:ea typeface="楷体_GB2312" pitchFamily="49" charset="-122"/>
              </a:endParaRPr>
            </a:p>
          </p:txBody>
        </p:sp>
        <p:pic>
          <p:nvPicPr>
            <p:cNvPr id="44" name="图片 43">
              <a:extLst>
                <a:ext uri="{FF2B5EF4-FFF2-40B4-BE49-F238E27FC236}">
                  <a16:creationId xmlns:a16="http://schemas.microsoft.com/office/drawing/2014/main" id="{15A7D889-F98E-47F4-BCB2-901B7648503C}"/>
                </a:ext>
              </a:extLst>
            </p:cNvPr>
            <p:cNvPicPr>
              <a:picLocks noChangeAspect="1"/>
            </p:cNvPicPr>
            <p:nvPr/>
          </p:nvPicPr>
          <p:blipFill>
            <a:blip r:embed="rId3"/>
            <a:stretch>
              <a:fillRect/>
            </a:stretch>
          </p:blipFill>
          <p:spPr>
            <a:xfrm>
              <a:off x="4257630" y="4397291"/>
              <a:ext cx="194040" cy="194040"/>
            </a:xfrm>
            <a:prstGeom prst="rect">
              <a:avLst/>
            </a:prstGeom>
          </p:spPr>
        </p:pic>
        <p:sp>
          <p:nvSpPr>
            <p:cNvPr id="45" name="Text Box 11">
              <a:extLst>
                <a:ext uri="{FF2B5EF4-FFF2-40B4-BE49-F238E27FC236}">
                  <a16:creationId xmlns:a16="http://schemas.microsoft.com/office/drawing/2014/main" id="{0889CB64-AE46-4F19-8155-2DF33AE039F6}"/>
                </a:ext>
              </a:extLst>
            </p:cNvPr>
            <p:cNvSpPr txBox="1">
              <a:spLocks noChangeArrowheads="1"/>
            </p:cNvSpPr>
            <p:nvPr/>
          </p:nvSpPr>
          <p:spPr bwMode="auto">
            <a:xfrm>
              <a:off x="4465168" y="4263478"/>
              <a:ext cx="3888432"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开头，则在剩下的字符串中</a:t>
              </a:r>
              <a:endParaRPr kumimoji="1" lang="en-US" altLang="zh-CN" sz="2800" b="1" dirty="0">
                <a:solidFill>
                  <a:srgbClr val="800080"/>
                </a:solidFill>
                <a:latin typeface="Arial" panose="020B0604020202020204" pitchFamily="34" charset="0"/>
                <a:ea typeface="楷体_GB2312" pitchFamily="49" charset="-122"/>
              </a:endParaRPr>
            </a:p>
          </p:txBody>
        </p:sp>
        <p:sp>
          <p:nvSpPr>
            <p:cNvPr id="46" name="Text Box 11">
              <a:extLst>
                <a:ext uri="{FF2B5EF4-FFF2-40B4-BE49-F238E27FC236}">
                  <a16:creationId xmlns:a16="http://schemas.microsoft.com/office/drawing/2014/main" id="{8B6DEAB8-0719-4E40-86FF-3A30275779A1}"/>
                </a:ext>
              </a:extLst>
            </p:cNvPr>
            <p:cNvSpPr txBox="1">
              <a:spLocks noChangeArrowheads="1"/>
            </p:cNvSpPr>
            <p:nvPr/>
          </p:nvSpPr>
          <p:spPr bwMode="auto">
            <a:xfrm>
              <a:off x="1547664" y="4767334"/>
              <a:ext cx="2088232"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的数量必然比</a:t>
              </a:r>
              <a:endParaRPr kumimoji="1" lang="en-US" altLang="zh-CN" sz="2800" b="1" dirty="0">
                <a:solidFill>
                  <a:srgbClr val="800080"/>
                </a:solidFill>
                <a:latin typeface="Arial" panose="020B0604020202020204" pitchFamily="34" charset="0"/>
                <a:ea typeface="楷体_GB2312" pitchFamily="49" charset="-122"/>
              </a:endParaRPr>
            </a:p>
          </p:txBody>
        </p:sp>
        <p:pic>
          <p:nvPicPr>
            <p:cNvPr id="47" name="图片 46">
              <a:extLst>
                <a:ext uri="{FF2B5EF4-FFF2-40B4-BE49-F238E27FC236}">
                  <a16:creationId xmlns:a16="http://schemas.microsoft.com/office/drawing/2014/main" id="{BCAF9092-DB0B-481B-B4F8-CC95F2259C54}"/>
                </a:ext>
              </a:extLst>
            </p:cNvPr>
            <p:cNvPicPr>
              <a:picLocks noChangeAspect="1"/>
            </p:cNvPicPr>
            <p:nvPr/>
          </p:nvPicPr>
          <p:blipFill>
            <a:blip r:embed="rId4"/>
            <a:stretch>
              <a:fillRect/>
            </a:stretch>
          </p:blipFill>
          <p:spPr>
            <a:xfrm>
              <a:off x="1403126" y="4852854"/>
              <a:ext cx="144538" cy="268427"/>
            </a:xfrm>
            <a:prstGeom prst="rect">
              <a:avLst/>
            </a:prstGeom>
          </p:spPr>
        </p:pic>
        <p:pic>
          <p:nvPicPr>
            <p:cNvPr id="48" name="图片 47">
              <a:extLst>
                <a:ext uri="{FF2B5EF4-FFF2-40B4-BE49-F238E27FC236}">
                  <a16:creationId xmlns:a16="http://schemas.microsoft.com/office/drawing/2014/main" id="{9C8CB9E5-8437-48CC-AD77-368A81C6E95E}"/>
                </a:ext>
              </a:extLst>
            </p:cNvPr>
            <p:cNvPicPr>
              <a:picLocks noChangeAspect="1"/>
            </p:cNvPicPr>
            <p:nvPr/>
          </p:nvPicPr>
          <p:blipFill>
            <a:blip r:embed="rId3"/>
            <a:stretch>
              <a:fillRect/>
            </a:stretch>
          </p:blipFill>
          <p:spPr>
            <a:xfrm>
              <a:off x="3538489" y="4895161"/>
              <a:ext cx="194040" cy="194040"/>
            </a:xfrm>
            <a:prstGeom prst="rect">
              <a:avLst/>
            </a:prstGeom>
          </p:spPr>
        </p:pic>
        <p:sp>
          <p:nvSpPr>
            <p:cNvPr id="49" name="Text Box 11">
              <a:extLst>
                <a:ext uri="{FF2B5EF4-FFF2-40B4-BE49-F238E27FC236}">
                  <a16:creationId xmlns:a16="http://schemas.microsoft.com/office/drawing/2014/main" id="{1BCC591A-5D71-4F65-A9F5-74D4E3259330}"/>
                </a:ext>
              </a:extLst>
            </p:cNvPr>
            <p:cNvSpPr txBox="1">
              <a:spLocks noChangeArrowheads="1"/>
            </p:cNvSpPr>
            <p:nvPr/>
          </p:nvSpPr>
          <p:spPr bwMode="auto">
            <a:xfrm>
              <a:off x="3741448" y="4756234"/>
              <a:ext cx="4612152"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多</a:t>
              </a:r>
              <a:r>
                <a:rPr kumimoji="1" lang="en-US" altLang="zh-CN" sz="2400" dirty="0">
                  <a:solidFill>
                    <a:srgbClr val="000000"/>
                  </a:solidFill>
                  <a:latin typeface="宋体" panose="02010600030101010101" pitchFamily="2" charset="-122"/>
                  <a:ea typeface="宋体" panose="02010600030101010101" pitchFamily="2" charset="-122"/>
                  <a:sym typeface="Symbol" panose="05050102010706020507" pitchFamily="18" charset="2"/>
                </a:rPr>
                <a:t>1</a:t>
              </a: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个。对剩下的字符串重新计数，</a:t>
              </a:r>
              <a:endParaRPr kumimoji="1" lang="en-US" altLang="zh-CN" sz="2800" b="1" dirty="0">
                <a:solidFill>
                  <a:srgbClr val="800080"/>
                </a:solidFill>
                <a:latin typeface="Arial" panose="020B0604020202020204" pitchFamily="34" charset="0"/>
                <a:ea typeface="楷体_GB2312" pitchFamily="49" charset="-122"/>
              </a:endParaRPr>
            </a:p>
          </p:txBody>
        </p:sp>
        <p:sp>
          <p:nvSpPr>
            <p:cNvPr id="50" name="Text Box 11">
              <a:extLst>
                <a:ext uri="{FF2B5EF4-FFF2-40B4-BE49-F238E27FC236}">
                  <a16:creationId xmlns:a16="http://schemas.microsoft.com/office/drawing/2014/main" id="{D4545EC4-119D-4726-AF3F-5873227298BB}"/>
                </a:ext>
              </a:extLst>
            </p:cNvPr>
            <p:cNvSpPr txBox="1">
              <a:spLocks noChangeArrowheads="1"/>
            </p:cNvSpPr>
            <p:nvPr/>
          </p:nvSpPr>
          <p:spPr bwMode="auto">
            <a:xfrm>
              <a:off x="1232413" y="5293633"/>
              <a:ext cx="1942669"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当第</a:t>
              </a:r>
              <a:r>
                <a:rPr kumimoji="1" lang="en-US" altLang="zh-CN" sz="2400" dirty="0">
                  <a:solidFill>
                    <a:srgbClr val="000000"/>
                  </a:solidFill>
                  <a:latin typeface="宋体" panose="02010600030101010101" pitchFamily="2" charset="-122"/>
                  <a:ea typeface="宋体" panose="02010600030101010101" pitchFamily="2" charset="-122"/>
                  <a:sym typeface="Symbol" panose="05050102010706020507" pitchFamily="18" charset="2"/>
                </a:rPr>
                <a:t>1</a:t>
              </a: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次遇到</a:t>
              </a:r>
              <a:endParaRPr kumimoji="1" lang="en-US" altLang="zh-CN" sz="2800" b="1" dirty="0">
                <a:solidFill>
                  <a:srgbClr val="800080"/>
                </a:solidFill>
                <a:latin typeface="Arial" panose="020B0604020202020204" pitchFamily="34" charset="0"/>
                <a:ea typeface="楷体_GB2312" pitchFamily="49" charset="-122"/>
              </a:endParaRPr>
            </a:p>
          </p:txBody>
        </p:sp>
        <p:sp>
          <p:nvSpPr>
            <p:cNvPr id="51" name="Text Box 11">
              <a:extLst>
                <a:ext uri="{FF2B5EF4-FFF2-40B4-BE49-F238E27FC236}">
                  <a16:creationId xmlns:a16="http://schemas.microsoft.com/office/drawing/2014/main" id="{15830C2C-2CA7-4AD8-860E-BA2D5A31BD7D}"/>
                </a:ext>
              </a:extLst>
            </p:cNvPr>
            <p:cNvSpPr txBox="1">
              <a:spLocks noChangeArrowheads="1"/>
            </p:cNvSpPr>
            <p:nvPr/>
          </p:nvSpPr>
          <p:spPr bwMode="auto">
            <a:xfrm>
              <a:off x="3248421" y="5293633"/>
              <a:ext cx="1467595"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的数量比</a:t>
              </a:r>
              <a:endParaRPr kumimoji="1" lang="en-US" altLang="zh-CN" sz="2800" b="1" dirty="0">
                <a:solidFill>
                  <a:srgbClr val="800080"/>
                </a:solidFill>
                <a:latin typeface="Arial" panose="020B0604020202020204" pitchFamily="34" charset="0"/>
                <a:ea typeface="楷体_GB2312" pitchFamily="49" charset="-122"/>
              </a:endParaRPr>
            </a:p>
          </p:txBody>
        </p:sp>
        <p:pic>
          <p:nvPicPr>
            <p:cNvPr id="52" name="图片 51">
              <a:extLst>
                <a:ext uri="{FF2B5EF4-FFF2-40B4-BE49-F238E27FC236}">
                  <a16:creationId xmlns:a16="http://schemas.microsoft.com/office/drawing/2014/main" id="{99E0F6B4-4C1A-4E8A-A9E9-3B911A05D1E7}"/>
                </a:ext>
              </a:extLst>
            </p:cNvPr>
            <p:cNvPicPr>
              <a:picLocks noChangeAspect="1"/>
            </p:cNvPicPr>
            <p:nvPr/>
          </p:nvPicPr>
          <p:blipFill>
            <a:blip r:embed="rId4"/>
            <a:stretch>
              <a:fillRect/>
            </a:stretch>
          </p:blipFill>
          <p:spPr>
            <a:xfrm>
              <a:off x="3102813" y="5410193"/>
              <a:ext cx="144538" cy="268427"/>
            </a:xfrm>
            <a:prstGeom prst="rect">
              <a:avLst/>
            </a:prstGeom>
          </p:spPr>
        </p:pic>
        <p:pic>
          <p:nvPicPr>
            <p:cNvPr id="53" name="图片 52">
              <a:extLst>
                <a:ext uri="{FF2B5EF4-FFF2-40B4-BE49-F238E27FC236}">
                  <a16:creationId xmlns:a16="http://schemas.microsoft.com/office/drawing/2014/main" id="{270B0D0B-CF1B-4F76-9F7A-0F3485365DDB}"/>
                </a:ext>
              </a:extLst>
            </p:cNvPr>
            <p:cNvPicPr>
              <a:picLocks noChangeAspect="1"/>
            </p:cNvPicPr>
            <p:nvPr/>
          </p:nvPicPr>
          <p:blipFill>
            <a:blip r:embed="rId3"/>
            <a:stretch>
              <a:fillRect/>
            </a:stretch>
          </p:blipFill>
          <p:spPr>
            <a:xfrm>
              <a:off x="4633867" y="5421460"/>
              <a:ext cx="194040" cy="194040"/>
            </a:xfrm>
            <a:prstGeom prst="rect">
              <a:avLst/>
            </a:prstGeom>
          </p:spPr>
        </p:pic>
        <p:sp>
          <p:nvSpPr>
            <p:cNvPr id="54" name="Text Box 11">
              <a:extLst>
                <a:ext uri="{FF2B5EF4-FFF2-40B4-BE49-F238E27FC236}">
                  <a16:creationId xmlns:a16="http://schemas.microsoft.com/office/drawing/2014/main" id="{8001D713-2C9E-4E30-8806-3FFB6CB2DCD9}"/>
                </a:ext>
              </a:extLst>
            </p:cNvPr>
            <p:cNvSpPr txBox="1">
              <a:spLocks noChangeArrowheads="1"/>
            </p:cNvSpPr>
            <p:nvPr/>
          </p:nvSpPr>
          <p:spPr bwMode="auto">
            <a:xfrm>
              <a:off x="4836826" y="5282533"/>
              <a:ext cx="3516773"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多</a:t>
              </a:r>
              <a:r>
                <a:rPr kumimoji="1" lang="en-US" altLang="zh-CN" sz="2400" dirty="0">
                  <a:solidFill>
                    <a:srgbClr val="000000"/>
                  </a:solidFill>
                  <a:latin typeface="宋体" panose="02010600030101010101" pitchFamily="2" charset="-122"/>
                  <a:ea typeface="宋体" panose="02010600030101010101" pitchFamily="2" charset="-122"/>
                  <a:sym typeface="Symbol" panose="05050102010706020507" pitchFamily="18" charset="2"/>
                </a:rPr>
                <a:t>1</a:t>
              </a: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个时停下来，可将剩</a:t>
              </a:r>
              <a:endParaRPr kumimoji="1" lang="en-US" altLang="zh-CN" sz="2800" b="1" dirty="0">
                <a:solidFill>
                  <a:srgbClr val="800080"/>
                </a:solidFill>
                <a:latin typeface="Arial" panose="020B0604020202020204" pitchFamily="34" charset="0"/>
                <a:ea typeface="楷体_GB2312" pitchFamily="49" charset="-122"/>
              </a:endParaRPr>
            </a:p>
          </p:txBody>
        </p:sp>
        <p:sp>
          <p:nvSpPr>
            <p:cNvPr id="55" name="Text Box 11">
              <a:extLst>
                <a:ext uri="{FF2B5EF4-FFF2-40B4-BE49-F238E27FC236}">
                  <a16:creationId xmlns:a16="http://schemas.microsoft.com/office/drawing/2014/main" id="{F4E3F13B-AAC4-4D84-8FFB-A443FF25197C}"/>
                </a:ext>
              </a:extLst>
            </p:cNvPr>
            <p:cNvSpPr txBox="1">
              <a:spLocks noChangeArrowheads="1"/>
            </p:cNvSpPr>
            <p:nvPr/>
          </p:nvSpPr>
          <p:spPr bwMode="auto">
            <a:xfrm>
              <a:off x="1232412" y="5851022"/>
              <a:ext cx="7121187"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下的字符串分成三部分：左部和右部中</a:t>
              </a:r>
              <a:endParaRPr kumimoji="1" lang="en-US" altLang="zh-CN" sz="2800" b="1" dirty="0">
                <a:solidFill>
                  <a:srgbClr val="800080"/>
                </a:solidFill>
                <a:latin typeface="Arial" panose="020B0604020202020204" pitchFamily="34" charset="0"/>
                <a:ea typeface="楷体_GB2312" pitchFamily="49" charset="-122"/>
              </a:endParaRPr>
            </a:p>
          </p:txBody>
        </p:sp>
        <p:sp>
          <p:nvSpPr>
            <p:cNvPr id="56" name="Text Box 11">
              <a:extLst>
                <a:ext uri="{FF2B5EF4-FFF2-40B4-BE49-F238E27FC236}">
                  <a16:creationId xmlns:a16="http://schemas.microsoft.com/office/drawing/2014/main" id="{23A70331-A109-46BC-A516-5A87DA5A6B74}"/>
                </a:ext>
              </a:extLst>
            </p:cNvPr>
            <p:cNvSpPr txBox="1">
              <a:spLocks noChangeArrowheads="1"/>
            </p:cNvSpPr>
            <p:nvPr/>
          </p:nvSpPr>
          <p:spPr bwMode="auto">
            <a:xfrm>
              <a:off x="6658653" y="5839923"/>
              <a:ext cx="146214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的数量和</a:t>
              </a:r>
              <a:endParaRPr kumimoji="1" lang="en-US" altLang="zh-CN" sz="2800" b="1" dirty="0">
                <a:solidFill>
                  <a:srgbClr val="800080"/>
                </a:solidFill>
                <a:latin typeface="Arial" panose="020B0604020202020204" pitchFamily="34" charset="0"/>
                <a:ea typeface="楷体_GB2312" pitchFamily="49" charset="-122"/>
              </a:endParaRPr>
            </a:p>
          </p:txBody>
        </p:sp>
        <p:pic>
          <p:nvPicPr>
            <p:cNvPr id="57" name="图片 56">
              <a:extLst>
                <a:ext uri="{FF2B5EF4-FFF2-40B4-BE49-F238E27FC236}">
                  <a16:creationId xmlns:a16="http://schemas.microsoft.com/office/drawing/2014/main" id="{C37DB6D8-21A1-4B42-91E2-5704A2B70E81}"/>
                </a:ext>
              </a:extLst>
            </p:cNvPr>
            <p:cNvPicPr>
              <a:picLocks noChangeAspect="1"/>
            </p:cNvPicPr>
            <p:nvPr/>
          </p:nvPicPr>
          <p:blipFill>
            <a:blip r:embed="rId4"/>
            <a:stretch>
              <a:fillRect/>
            </a:stretch>
          </p:blipFill>
          <p:spPr>
            <a:xfrm>
              <a:off x="8055049" y="5936541"/>
              <a:ext cx="144538" cy="268427"/>
            </a:xfrm>
            <a:prstGeom prst="rect">
              <a:avLst/>
            </a:prstGeom>
          </p:spPr>
        </p:pic>
        <p:pic>
          <p:nvPicPr>
            <p:cNvPr id="58" name="图片 57">
              <a:extLst>
                <a:ext uri="{FF2B5EF4-FFF2-40B4-BE49-F238E27FC236}">
                  <a16:creationId xmlns:a16="http://schemas.microsoft.com/office/drawing/2014/main" id="{D5D63C8C-1896-4367-98F2-28DE0A6C857D}"/>
                </a:ext>
              </a:extLst>
            </p:cNvPr>
            <p:cNvPicPr>
              <a:picLocks noChangeAspect="1"/>
            </p:cNvPicPr>
            <p:nvPr/>
          </p:nvPicPr>
          <p:blipFill>
            <a:blip r:embed="rId3"/>
            <a:stretch>
              <a:fillRect/>
            </a:stretch>
          </p:blipFill>
          <p:spPr>
            <a:xfrm>
              <a:off x="6516216" y="6008391"/>
              <a:ext cx="194040" cy="194040"/>
            </a:xfrm>
            <a:prstGeom prst="rect">
              <a:avLst/>
            </a:prstGeom>
          </p:spPr>
        </p:pic>
        <p:sp>
          <p:nvSpPr>
            <p:cNvPr id="59" name="Text Box 11">
              <a:extLst>
                <a:ext uri="{FF2B5EF4-FFF2-40B4-BE49-F238E27FC236}">
                  <a16:creationId xmlns:a16="http://schemas.microsoft.com/office/drawing/2014/main" id="{A24EE4EC-D707-4472-B0CF-864543F67757}"/>
                </a:ext>
              </a:extLst>
            </p:cNvPr>
            <p:cNvSpPr txBox="1">
              <a:spLocks noChangeArrowheads="1"/>
            </p:cNvSpPr>
            <p:nvPr/>
          </p:nvSpPr>
          <p:spPr bwMode="auto">
            <a:xfrm>
              <a:off x="1232413" y="6323786"/>
              <a:ext cx="456372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相等，中间是一个单独的分割点</a:t>
              </a:r>
              <a:endParaRPr kumimoji="1" lang="en-US" altLang="zh-CN" sz="2800" b="1" dirty="0">
                <a:solidFill>
                  <a:srgbClr val="800080"/>
                </a:solidFill>
                <a:latin typeface="Arial" panose="020B0604020202020204" pitchFamily="34" charset="0"/>
                <a:ea typeface="楷体_GB2312" pitchFamily="49" charset="-122"/>
              </a:endParaRPr>
            </a:p>
          </p:txBody>
        </p:sp>
        <p:pic>
          <p:nvPicPr>
            <p:cNvPr id="60" name="图片 59">
              <a:extLst>
                <a:ext uri="{FF2B5EF4-FFF2-40B4-BE49-F238E27FC236}">
                  <a16:creationId xmlns:a16="http://schemas.microsoft.com/office/drawing/2014/main" id="{CEB4831A-AC33-49EF-A0F2-4D0A765DADE0}"/>
                </a:ext>
              </a:extLst>
            </p:cNvPr>
            <p:cNvPicPr>
              <a:picLocks noChangeAspect="1"/>
            </p:cNvPicPr>
            <p:nvPr/>
          </p:nvPicPr>
          <p:blipFill>
            <a:blip r:embed="rId4"/>
            <a:stretch>
              <a:fillRect/>
            </a:stretch>
          </p:blipFill>
          <p:spPr>
            <a:xfrm>
              <a:off x="5651599" y="6420404"/>
              <a:ext cx="144538" cy="268427"/>
            </a:xfrm>
            <a:prstGeom prst="rect">
              <a:avLst/>
            </a:prstGeom>
          </p:spPr>
        </p:pic>
        <p:sp>
          <p:nvSpPr>
            <p:cNvPr id="61" name="Text Box 11">
              <a:extLst>
                <a:ext uri="{FF2B5EF4-FFF2-40B4-BE49-F238E27FC236}">
                  <a16:creationId xmlns:a16="http://schemas.microsoft.com/office/drawing/2014/main" id="{3420B98B-E503-4F61-BBD7-DF93ADF87D74}"/>
                </a:ext>
              </a:extLst>
            </p:cNvPr>
            <p:cNvSpPr txBox="1">
              <a:spLocks noChangeArrowheads="1"/>
            </p:cNvSpPr>
            <p:nvPr/>
          </p:nvSpPr>
          <p:spPr bwMode="auto">
            <a:xfrm>
              <a:off x="5796137" y="6323786"/>
              <a:ext cx="539552"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a:t>
              </a:r>
              <a:endParaRPr kumimoji="1" lang="en-US" altLang="zh-CN" sz="2800" b="1" dirty="0">
                <a:solidFill>
                  <a:srgbClr val="800080"/>
                </a:solidFill>
                <a:latin typeface="Arial" panose="020B0604020202020204" pitchFamily="34" charset="0"/>
                <a:ea typeface="楷体_GB2312" pitchFamily="49" charset="-122"/>
              </a:endParaRPr>
            </a:p>
          </p:txBody>
        </p:sp>
      </p:grpSp>
    </p:spTree>
    <p:extLst>
      <p:ext uri="{BB962C8B-B14F-4D97-AF65-F5344CB8AC3E}">
        <p14:creationId xmlns:p14="http://schemas.microsoft.com/office/powerpoint/2010/main" val="245721661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393065"/>
          </a:xfrm>
        </p:spPr>
        <p:txBody>
          <a:bodyPr/>
          <a:lstStyle/>
          <a:p>
            <a:pPr algn="r"/>
            <a:r>
              <a:rPr lang="zh-CN" sz="3600" dirty="0">
                <a:solidFill>
                  <a:schemeClr val="bg1"/>
                </a:solidFill>
              </a:rPr>
              <a:t>自动机、正则表达式和文法之间的转换</a:t>
            </a:r>
          </a:p>
        </p:txBody>
      </p:sp>
      <p:sp>
        <p:nvSpPr>
          <p:cNvPr id="4" name="Slide Number Placeholder 3"/>
          <p:cNvSpPr>
            <a:spLocks noGrp="1"/>
          </p:cNvSpPr>
          <p:nvPr>
            <p:ph type="sldNum" sz="quarter" idx="12"/>
          </p:nvPr>
        </p:nvSpPr>
        <p:spPr/>
        <p:txBody>
          <a:bodyPr/>
          <a:lstStyle/>
          <a:p>
            <a:pPr>
              <a:defRPr/>
            </a:pPr>
            <a:fld id="{A60C455B-B212-44F5-BDE5-4E865130930B}" type="slidenum">
              <a:rPr lang="en-US" altLang="zh-CN" smtClean="0"/>
              <a:t>13</a:t>
            </a:fld>
            <a:endParaRPr lang="en-US" altLang="zh-CN"/>
          </a:p>
        </p:txBody>
      </p:sp>
      <p:sp>
        <p:nvSpPr>
          <p:cNvPr id="14339" name="Rectangle 3"/>
          <p:cNvSpPr>
            <a:spLocks noGrp="1" noChangeArrowheads="1"/>
          </p:cNvSpPr>
          <p:nvPr/>
        </p:nvSpPr>
        <p:spPr>
          <a:xfrm>
            <a:off x="507704" y="991575"/>
            <a:ext cx="8229600" cy="4525963"/>
          </a:xfrm>
          <a:prstGeom prst="rect">
            <a:avLst/>
          </a:prstGeom>
          <a:noFill/>
          <a:ln w="9525">
            <a:noFill/>
          </a:ln>
        </p:spPr>
        <p:txBody>
          <a:bodyPr vert="horz" lIns="91440" tIns="45720" rIns="91440" bIns="45720" anchor="t" anchorCtr="0"/>
          <a:lstStyle>
            <a:lvl1pPr marL="342900" indent="-342900" algn="l" defTabSz="914400" rtl="0" eaLnBrk="1" latinLnBrk="0" hangingPunct="1">
              <a:spcBef>
                <a:spcPct val="20000"/>
              </a:spcBef>
              <a:buFont typeface="Arial" panose="020B0604020202020204" pitchFamily="34" charset="0"/>
              <a:buChar char="•"/>
              <a:defRPr sz="2800" b="1" kern="1200">
                <a:solidFill>
                  <a:schemeClr val="tx1"/>
                </a:solidFill>
                <a:latin typeface="黑体" panose="02010609060101010101" pitchFamily="49" charset="-122"/>
                <a:ea typeface="黑体"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33400" indent="-533400" algn="just" eaLnBrk="1" hangingPunct="1">
              <a:lnSpc>
                <a:spcPct val="90000"/>
              </a:lnSpc>
              <a:defRPr/>
            </a:pPr>
            <a:r>
              <a:rPr lang="en-US" b="1" dirty="0">
                <a:latin typeface="Times New Roman" panose="02020603050405020304" pitchFamily="18" charset="0"/>
                <a:ea typeface="宋体" panose="02010600030101010101" pitchFamily="2" charset="-122"/>
                <a:cs typeface="Times New Roman" panose="02020603050405020304" pitchFamily="18" charset="0"/>
              </a:rPr>
              <a:t>DFA, NFA, </a:t>
            </a:r>
            <a:r>
              <a:rPr lang="zh-CN" altLang="en-US" b="1"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b="1" dirty="0">
                <a:latin typeface="Times New Roman" panose="02020603050405020304" pitchFamily="18" charset="0"/>
                <a:ea typeface="宋体" panose="02010600030101010101" pitchFamily="2" charset="-122"/>
                <a:cs typeface="Times New Roman" panose="02020603050405020304" pitchFamily="18" charset="0"/>
              </a:rPr>
              <a:t>-NFA</a:t>
            </a:r>
            <a:r>
              <a:rPr lang="zh-CN" altLang="en-US" b="1" dirty="0">
                <a:cs typeface="Times New Roman" panose="02020603050405020304" pitchFamily="18" charset="0"/>
              </a:rPr>
              <a:t>和正则表达式在表示语言的能力上是等价的</a:t>
            </a:r>
            <a:endParaRPr lang="en-US" altLang="zh-CN" b="1" dirty="0">
              <a:cs typeface="Times New Roman" panose="02020603050405020304" pitchFamily="18" charset="0"/>
            </a:endParaRPr>
          </a:p>
          <a:p>
            <a:pPr marL="933450" lvl="1" indent="-533400" algn="just" eaLnBrk="1" hangingPunct="1">
              <a:lnSpc>
                <a:spcPct val="90000"/>
              </a:lnSpc>
              <a:defRPr/>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相互之间的转换关系</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400050" lvl="1" indent="0" algn="just" eaLnBrk="1" hangingPunct="1">
              <a:lnSpc>
                <a:spcPct val="90000"/>
              </a:lnSpc>
              <a:buFontTx/>
              <a:buNone/>
              <a:defRPr/>
            </a:pPr>
            <a:endParaRPr lang="en-US" altLang="zh-CN" b="1" dirty="0">
              <a:latin typeface="Times New Roman" panose="02020603050405020304" pitchFamily="18" charset="0"/>
              <a:ea typeface="黑体" panose="02010609060101010101" pitchFamily="49" charset="-122"/>
            </a:endParaRPr>
          </a:p>
        </p:txBody>
      </p:sp>
      <p:sp>
        <p:nvSpPr>
          <p:cNvPr id="13" name="椭圆 12"/>
          <p:cNvSpPr/>
          <p:nvPr/>
        </p:nvSpPr>
        <p:spPr bwMode="auto">
          <a:xfrm>
            <a:off x="2198370" y="2896870"/>
            <a:ext cx="1828800" cy="7283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2800" b="1" dirty="0">
                <a:solidFill>
                  <a:schemeClr val="tx1"/>
                </a:solidFill>
                <a:latin typeface="Times New Roman" panose="02020603050405020304" pitchFamily="18" charset="0"/>
                <a:ea typeface="宋体" panose="02010600030101010101" pitchFamily="2" charset="-122"/>
              </a:rPr>
              <a:t>DFA</a:t>
            </a:r>
            <a:endParaRPr lang="en-US" sz="2800" b="1" dirty="0">
              <a:solidFill>
                <a:schemeClr val="tx1"/>
              </a:solidFill>
              <a:latin typeface="Times New Roman" panose="02020603050405020304" pitchFamily="18" charset="0"/>
              <a:ea typeface="宋体" panose="02010600030101010101" pitchFamily="2" charset="-122"/>
            </a:endParaRPr>
          </a:p>
        </p:txBody>
      </p:sp>
      <p:sp>
        <p:nvSpPr>
          <p:cNvPr id="14" name="椭圆 13"/>
          <p:cNvSpPr/>
          <p:nvPr/>
        </p:nvSpPr>
        <p:spPr bwMode="auto">
          <a:xfrm>
            <a:off x="4883150" y="2896870"/>
            <a:ext cx="2801620" cy="7283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800" b="1" dirty="0">
                <a:solidFill>
                  <a:schemeClr val="tx1"/>
                </a:solidFill>
                <a:latin typeface="Times New Roman" panose="02020603050405020304" pitchFamily="18" charset="0"/>
                <a:ea typeface="宋体" panose="02010600030101010101" pitchFamily="2" charset="-122"/>
              </a:rPr>
              <a:t>正则表达式</a:t>
            </a:r>
            <a:endParaRPr lang="en-US" sz="2800" b="1" dirty="0">
              <a:solidFill>
                <a:schemeClr val="tx1"/>
              </a:solidFill>
              <a:latin typeface="Times New Roman" panose="02020603050405020304" pitchFamily="18" charset="0"/>
              <a:ea typeface="宋体" panose="02010600030101010101" pitchFamily="2" charset="-122"/>
            </a:endParaRPr>
          </a:p>
        </p:txBody>
      </p:sp>
      <p:sp>
        <p:nvSpPr>
          <p:cNvPr id="19" name="椭圆 18"/>
          <p:cNvSpPr/>
          <p:nvPr/>
        </p:nvSpPr>
        <p:spPr bwMode="auto">
          <a:xfrm>
            <a:off x="1270000" y="4224020"/>
            <a:ext cx="1828800" cy="7283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2800" b="1" dirty="0">
                <a:solidFill>
                  <a:schemeClr val="tx1"/>
                </a:solidFill>
                <a:latin typeface="Times New Roman" panose="02020603050405020304" pitchFamily="18" charset="0"/>
                <a:ea typeface="宋体" panose="02010600030101010101" pitchFamily="2" charset="-122"/>
              </a:rPr>
              <a:t>NFA</a:t>
            </a:r>
            <a:endParaRPr lang="en-US" sz="2800" b="1" dirty="0">
              <a:solidFill>
                <a:schemeClr val="tx1"/>
              </a:solidFill>
              <a:latin typeface="Times New Roman" panose="02020603050405020304" pitchFamily="18" charset="0"/>
              <a:ea typeface="宋体" panose="02010600030101010101" pitchFamily="2" charset="-122"/>
            </a:endParaRPr>
          </a:p>
        </p:txBody>
      </p:sp>
      <p:sp>
        <p:nvSpPr>
          <p:cNvPr id="20" name="椭圆 19"/>
          <p:cNvSpPr/>
          <p:nvPr/>
        </p:nvSpPr>
        <p:spPr bwMode="auto">
          <a:xfrm>
            <a:off x="3798570" y="4224020"/>
            <a:ext cx="1828800" cy="7283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8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宋体" panose="02010600030101010101" pitchFamily="2" charset="-122"/>
              </a:rPr>
              <a:t>NFA</a:t>
            </a:r>
            <a:endParaRPr lang="en-US" sz="2800" b="1" dirty="0">
              <a:solidFill>
                <a:schemeClr val="tx1"/>
              </a:solidFill>
              <a:latin typeface="Times New Roman" panose="02020603050405020304" pitchFamily="18" charset="0"/>
              <a:ea typeface="宋体" panose="02010600030101010101" pitchFamily="2" charset="-122"/>
            </a:endParaRPr>
          </a:p>
        </p:txBody>
      </p:sp>
      <p:cxnSp>
        <p:nvCxnSpPr>
          <p:cNvPr id="23" name="曲线连接符 22"/>
          <p:cNvCxnSpPr>
            <a:stCxn id="19" idx="1"/>
          </p:cNvCxnSpPr>
          <p:nvPr/>
        </p:nvCxnSpPr>
        <p:spPr>
          <a:xfrm rot="5400000" flipH="1" flipV="1">
            <a:off x="1564005" y="3492500"/>
            <a:ext cx="811530" cy="864235"/>
          </a:xfrm>
          <a:prstGeom prst="curvedConnector2">
            <a:avLst/>
          </a:prstGeom>
          <a:ln w="190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13" idx="4"/>
          </p:cNvCxnSpPr>
          <p:nvPr/>
        </p:nvCxnSpPr>
        <p:spPr>
          <a:xfrm rot="16200000" flipH="1">
            <a:off x="3217545" y="3520440"/>
            <a:ext cx="704850" cy="914400"/>
          </a:xfrm>
          <a:prstGeom prst="curvedConnector2">
            <a:avLst/>
          </a:prstGeom>
          <a:ln w="19050" cmpd="sng">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344" name="弧形 14343"/>
          <p:cNvSpPr/>
          <p:nvPr/>
        </p:nvSpPr>
        <p:spPr>
          <a:xfrm rot="1843104">
            <a:off x="2552700" y="3526790"/>
            <a:ext cx="467995" cy="786130"/>
          </a:xfrm>
          <a:prstGeom prst="arc">
            <a:avLst>
              <a:gd name="adj1" fmla="val 16664903"/>
              <a:gd name="adj2" fmla="val 422452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a:p>
        </p:txBody>
      </p:sp>
      <p:cxnSp>
        <p:nvCxnSpPr>
          <p:cNvPr id="46" name="曲线连接符 45"/>
          <p:cNvCxnSpPr>
            <a:stCxn id="20" idx="0"/>
          </p:cNvCxnSpPr>
          <p:nvPr/>
        </p:nvCxnSpPr>
        <p:spPr>
          <a:xfrm rot="16200000" flipV="1">
            <a:off x="3902075" y="3413125"/>
            <a:ext cx="795020" cy="826770"/>
          </a:xfrm>
          <a:prstGeom prst="curvedConnector2">
            <a:avLst/>
          </a:prstGeom>
          <a:ln w="19050" cmpd="sng">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曲线连接符 58"/>
          <p:cNvCxnSpPr>
            <a:stCxn id="13" idx="6"/>
            <a:endCxn id="14" idx="2"/>
          </p:cNvCxnSpPr>
          <p:nvPr/>
        </p:nvCxnSpPr>
        <p:spPr>
          <a:xfrm flipV="1">
            <a:off x="4027170" y="3261995"/>
            <a:ext cx="855980" cy="0"/>
          </a:xfrm>
          <a:prstGeom prst="curvedConnector3">
            <a:avLst>
              <a:gd name="adj1" fmla="val 50000"/>
            </a:avLst>
          </a:prstGeom>
          <a:ln w="19050" cmpd="sng">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曲线连接符 22"/>
          <p:cNvCxnSpPr>
            <a:stCxn id="20" idx="6"/>
            <a:endCxn id="14" idx="4"/>
          </p:cNvCxnSpPr>
          <p:nvPr/>
        </p:nvCxnSpPr>
        <p:spPr bwMode="auto">
          <a:xfrm flipV="1">
            <a:off x="5627370" y="3625215"/>
            <a:ext cx="656590" cy="962660"/>
          </a:xfrm>
          <a:prstGeom prst="curvedConnector2">
            <a:avLst/>
          </a:prstGeom>
          <a:ln w="19050" cmpd="sng">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1"/>
              <p:cNvSpPr txBox="1"/>
              <p:nvPr/>
            </p:nvSpPr>
            <p:spPr>
              <a:xfrm>
                <a:off x="337636" y="5404760"/>
                <a:ext cx="8468729"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latin typeface="楷体" panose="02010609060101010101" pitchFamily="49" charset="-122"/>
                    <a:ea typeface="楷体" panose="02010609060101010101" pitchFamily="49" charset="-122"/>
                  </a:rPr>
                  <a:t>任何一个正则表达式表示的语言，都可以由一个</a:t>
                </a:r>
                <a14:m>
                  <m:oMath xmlns:m="http://schemas.openxmlformats.org/officeDocument/2006/math">
                    <m:r>
                      <a:rPr lang="zh-CN" altLang="en-AU" sz="2400" i="1" dirty="0" smtClean="0">
                        <a:latin typeface="Cambria Math" panose="02040503050406030204" pitchFamily="18" charset="0"/>
                        <a:ea typeface="楷体" panose="02010609060101010101" pitchFamily="49" charset="-122"/>
                      </a:rPr>
                      <m:t>𝜀</m:t>
                    </m:r>
                  </m:oMath>
                </a14:m>
                <a:r>
                  <a:rPr lang="en-AU" altLang="zh-CN" sz="2400" dirty="0">
                    <a:latin typeface="楷体" panose="02010609060101010101" pitchFamily="49" charset="-122"/>
                    <a:ea typeface="楷体" panose="02010609060101010101" pitchFamily="49" charset="-122"/>
                  </a:rPr>
                  <a:t>-</a:t>
                </a:r>
                <a:r>
                  <a:rPr lang="en-AU" altLang="zh-CN" sz="2400" dirty="0">
                    <a:latin typeface="Times New Roman" panose="02020603050405020304" pitchFamily="18" charset="0"/>
                    <a:ea typeface="楷体" panose="02010609060101010101" pitchFamily="49" charset="-122"/>
                    <a:cs typeface="Times New Roman" panose="02020603050405020304" pitchFamily="18" charset="0"/>
                  </a:rPr>
                  <a:t>NFA</a:t>
                </a:r>
                <a:r>
                  <a:rPr lang="zh-CN" altLang="en-US" sz="2400" dirty="0">
                    <a:latin typeface="楷体" panose="02010609060101010101" pitchFamily="49" charset="-122"/>
                    <a:ea typeface="楷体" panose="02010609060101010101" pitchFamily="49" charset="-122"/>
                  </a:rPr>
                  <a:t>识别。</a:t>
                </a:r>
                <a:endParaRPr lang="en-AU" altLang="zh-CN" sz="2400" dirty="0">
                  <a:latin typeface="楷体" panose="02010609060101010101" pitchFamily="49" charset="-122"/>
                  <a:ea typeface="楷体" panose="02010609060101010101" pitchFamily="49" charset="-122"/>
                </a:endParaRPr>
              </a:p>
            </p:txBody>
          </p:sp>
        </mc:Choice>
        <mc:Fallback xmlns="">
          <p:sp>
            <p:nvSpPr>
              <p:cNvPr id="22" name="TextBox 1"/>
              <p:cNvSpPr txBox="1">
                <a:spLocks noRot="1" noChangeAspect="1" noMove="1" noResize="1" noEditPoints="1" noAdjustHandles="1" noChangeArrowheads="1" noChangeShapeType="1" noTextEdit="1"/>
              </p:cNvSpPr>
              <p:nvPr/>
            </p:nvSpPr>
            <p:spPr>
              <a:xfrm>
                <a:off x="337636" y="5404760"/>
                <a:ext cx="8468729" cy="461665"/>
              </a:xfrm>
              <a:prstGeom prst="rect">
                <a:avLst/>
              </a:prstGeom>
              <a:blipFill rotWithShape="1">
                <a:blip r:embed="rId2"/>
                <a:stretch>
                  <a:fillRect l="-5" t="-60" r="2" b="64"/>
                </a:stretch>
              </a:blipFill>
            </p:spPr>
            <p:txBody>
              <a:bodyPr/>
              <a:lstStyle/>
              <a:p>
                <a:r>
                  <a:rPr lang="zh-CN" altLang="en-US">
                    <a:noFill/>
                  </a:rPr>
                  <a:t> </a:t>
                </a:r>
              </a:p>
            </p:txBody>
          </p:sp>
        </mc:Fallback>
      </mc:AlternateContent>
      <p:sp>
        <p:nvSpPr>
          <p:cNvPr id="3" name="椭圆 2"/>
          <p:cNvSpPr/>
          <p:nvPr/>
        </p:nvSpPr>
        <p:spPr bwMode="auto">
          <a:xfrm>
            <a:off x="6096000" y="4091305"/>
            <a:ext cx="2597785" cy="9937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800" b="1" dirty="0">
                <a:solidFill>
                  <a:schemeClr val="tx1"/>
                </a:solidFill>
                <a:latin typeface="Times New Roman" panose="02020603050405020304" pitchFamily="18" charset="0"/>
                <a:ea typeface="宋体" panose="02010600030101010101" pitchFamily="2" charset="-122"/>
              </a:rPr>
              <a:t>正则</a:t>
            </a:r>
            <a:r>
              <a:rPr lang="en-US" altLang="zh-CN" sz="2800" b="1" dirty="0">
                <a:solidFill>
                  <a:schemeClr val="tx1"/>
                </a:solidFill>
                <a:latin typeface="Times New Roman" panose="02020603050405020304" pitchFamily="18" charset="0"/>
                <a:ea typeface="宋体" panose="02010600030101010101" pitchFamily="2" charset="-122"/>
              </a:rPr>
              <a:t>(3</a:t>
            </a:r>
            <a:r>
              <a:rPr lang="zh-CN" altLang="en-US" sz="2800" b="1" dirty="0">
                <a:solidFill>
                  <a:schemeClr val="tx1"/>
                </a:solidFill>
                <a:latin typeface="Times New Roman" panose="02020603050405020304" pitchFamily="18" charset="0"/>
                <a:ea typeface="宋体" panose="02010600030101010101" pitchFamily="2" charset="-122"/>
              </a:rPr>
              <a:t>型</a:t>
            </a:r>
            <a:r>
              <a:rPr lang="en-US" altLang="zh-CN" sz="2800" b="1" dirty="0">
                <a:solidFill>
                  <a:schemeClr val="tx1"/>
                </a:solidFill>
                <a:latin typeface="Times New Roman" panose="02020603050405020304" pitchFamily="18" charset="0"/>
                <a:ea typeface="宋体" panose="02010600030101010101" pitchFamily="2" charset="-122"/>
              </a:rPr>
              <a:t>)</a:t>
            </a:r>
            <a:r>
              <a:rPr lang="zh-CN" altLang="en-US" sz="2800" b="1" dirty="0">
                <a:solidFill>
                  <a:schemeClr val="tx1"/>
                </a:solidFill>
                <a:latin typeface="Times New Roman" panose="02020603050405020304" pitchFamily="18" charset="0"/>
                <a:ea typeface="宋体" panose="02010600030101010101" pitchFamily="2" charset="-122"/>
              </a:rPr>
              <a:t>文法</a:t>
            </a:r>
            <a:endParaRPr lang="en-US" sz="2800" b="1" dirty="0">
              <a:solidFill>
                <a:schemeClr val="tx1"/>
              </a:solidFill>
              <a:latin typeface="Times New Roman" panose="02020603050405020304" pitchFamily="18" charset="0"/>
              <a:ea typeface="宋体" panose="02010600030101010101" pitchFamily="2" charset="-122"/>
            </a:endParaRPr>
          </a:p>
        </p:txBody>
      </p:sp>
      <p:cxnSp>
        <p:nvCxnSpPr>
          <p:cNvPr id="7" name="曲线连接符 22"/>
          <p:cNvCxnSpPr>
            <a:stCxn id="3" idx="0"/>
            <a:endCxn id="14" idx="4"/>
          </p:cNvCxnSpPr>
          <p:nvPr/>
        </p:nvCxnSpPr>
        <p:spPr bwMode="auto">
          <a:xfrm rot="16200000" flipV="1">
            <a:off x="6606540" y="3302635"/>
            <a:ext cx="466090" cy="1111250"/>
          </a:xfrm>
          <a:prstGeom prst="curvedConnector3">
            <a:avLst>
              <a:gd name="adj1" fmla="val 50000"/>
            </a:avLst>
          </a:prstGeom>
          <a:ln w="19050" cmpd="sng">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曲线连接符 10"/>
          <p:cNvCxnSpPr/>
          <p:nvPr/>
        </p:nvCxnSpPr>
        <p:spPr>
          <a:xfrm rot="16200000">
            <a:off x="2736215" y="2626995"/>
            <a:ext cx="106680" cy="646430"/>
          </a:xfrm>
          <a:prstGeom prst="curvedConnector3">
            <a:avLst>
              <a:gd name="adj1" fmla="val 323214"/>
            </a:avLst>
          </a:prstGeom>
          <a:ln w="190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上下文无关文法</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26" name="Text Box 40">
            <a:extLst>
              <a:ext uri="{FF2B5EF4-FFF2-40B4-BE49-F238E27FC236}">
                <a16:creationId xmlns:a16="http://schemas.microsoft.com/office/drawing/2014/main" id="{B0FEE9E2-DD66-419F-AC86-CE51B3DBBCE0}"/>
              </a:ext>
            </a:extLst>
          </p:cNvPr>
          <p:cNvSpPr txBox="1">
            <a:spLocks noChangeArrowheads="1"/>
          </p:cNvSpPr>
          <p:nvPr/>
        </p:nvSpPr>
        <p:spPr bwMode="auto">
          <a:xfrm>
            <a:off x="1295400" y="1340769"/>
            <a:ext cx="6705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2</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请给出下列语言的一个上下文无关文法</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27" name="图片 26">
            <a:extLst>
              <a:ext uri="{FF2B5EF4-FFF2-40B4-BE49-F238E27FC236}">
                <a16:creationId xmlns:a16="http://schemas.microsoft.com/office/drawing/2014/main" id="{C5C73CD8-7BF0-4888-8893-93867C94B509}"/>
              </a:ext>
            </a:extLst>
          </p:cNvPr>
          <p:cNvPicPr>
            <a:picLocks noChangeAspect="1"/>
          </p:cNvPicPr>
          <p:nvPr/>
        </p:nvPicPr>
        <p:blipFill>
          <a:blip r:embed="rId2"/>
          <a:stretch>
            <a:fillRect/>
          </a:stretch>
        </p:blipFill>
        <p:spPr>
          <a:xfrm>
            <a:off x="1447800" y="2033239"/>
            <a:ext cx="6953535" cy="353894"/>
          </a:xfrm>
          <a:prstGeom prst="rect">
            <a:avLst/>
          </a:prstGeom>
        </p:spPr>
      </p:pic>
      <p:sp>
        <p:nvSpPr>
          <p:cNvPr id="62" name="Text Box 11">
            <a:extLst>
              <a:ext uri="{FF2B5EF4-FFF2-40B4-BE49-F238E27FC236}">
                <a16:creationId xmlns:a16="http://schemas.microsoft.com/office/drawing/2014/main" id="{52DCC49F-4128-41CB-AAC0-9C85E6AF0E6F}"/>
              </a:ext>
            </a:extLst>
          </p:cNvPr>
          <p:cNvSpPr txBox="1">
            <a:spLocks noChangeArrowheads="1"/>
          </p:cNvSpPr>
          <p:nvPr/>
        </p:nvSpPr>
        <p:spPr bwMode="auto">
          <a:xfrm>
            <a:off x="990600" y="2709453"/>
            <a:ext cx="6633616"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解：不妨看几个具体的例子</a:t>
            </a:r>
            <a:endParaRPr kumimoji="1" lang="en-US" altLang="zh-CN" sz="2800" b="1" dirty="0">
              <a:solidFill>
                <a:srgbClr val="800080"/>
              </a:solidFill>
              <a:latin typeface="Arial" panose="020B0604020202020204" pitchFamily="34" charset="0"/>
              <a:ea typeface="楷体_GB2312" pitchFamily="49" charset="-122"/>
            </a:endParaRPr>
          </a:p>
        </p:txBody>
      </p:sp>
      <p:pic>
        <p:nvPicPr>
          <p:cNvPr id="63" name="图片 62">
            <a:extLst>
              <a:ext uri="{FF2B5EF4-FFF2-40B4-BE49-F238E27FC236}">
                <a16:creationId xmlns:a16="http://schemas.microsoft.com/office/drawing/2014/main" id="{F440151C-702A-4DD3-B51A-A96D295A57E3}"/>
              </a:ext>
            </a:extLst>
          </p:cNvPr>
          <p:cNvPicPr>
            <a:picLocks noChangeAspect="1"/>
          </p:cNvPicPr>
          <p:nvPr/>
        </p:nvPicPr>
        <p:blipFill>
          <a:blip r:embed="rId3"/>
          <a:stretch>
            <a:fillRect/>
          </a:stretch>
        </p:blipFill>
        <p:spPr>
          <a:xfrm>
            <a:off x="6253856" y="3393485"/>
            <a:ext cx="1727200" cy="330200"/>
          </a:xfrm>
          <a:prstGeom prst="rect">
            <a:avLst/>
          </a:prstGeom>
        </p:spPr>
      </p:pic>
      <p:pic>
        <p:nvPicPr>
          <p:cNvPr id="64" name="图片 63">
            <a:extLst>
              <a:ext uri="{FF2B5EF4-FFF2-40B4-BE49-F238E27FC236}">
                <a16:creationId xmlns:a16="http://schemas.microsoft.com/office/drawing/2014/main" id="{0A2C060B-0610-4C17-AE80-1BDBB41C57FE}"/>
              </a:ext>
            </a:extLst>
          </p:cNvPr>
          <p:cNvPicPr>
            <a:picLocks noChangeAspect="1"/>
          </p:cNvPicPr>
          <p:nvPr/>
        </p:nvPicPr>
        <p:blipFill>
          <a:blip r:embed="rId4"/>
          <a:stretch>
            <a:fillRect/>
          </a:stretch>
        </p:blipFill>
        <p:spPr>
          <a:xfrm>
            <a:off x="4240212" y="3393485"/>
            <a:ext cx="1295400" cy="330200"/>
          </a:xfrm>
          <a:prstGeom prst="rect">
            <a:avLst/>
          </a:prstGeom>
        </p:spPr>
      </p:pic>
      <p:sp>
        <p:nvSpPr>
          <p:cNvPr id="65" name="矩形 64">
            <a:extLst>
              <a:ext uri="{FF2B5EF4-FFF2-40B4-BE49-F238E27FC236}">
                <a16:creationId xmlns:a16="http://schemas.microsoft.com/office/drawing/2014/main" id="{92E0E039-D179-4C60-BD47-A0A777238D49}"/>
              </a:ext>
            </a:extLst>
          </p:cNvPr>
          <p:cNvSpPr/>
          <p:nvPr/>
        </p:nvSpPr>
        <p:spPr bwMode="auto">
          <a:xfrm>
            <a:off x="6514960" y="3393485"/>
            <a:ext cx="1253273" cy="400110"/>
          </a:xfrm>
          <a:prstGeom prst="rect">
            <a:avLst/>
          </a:prstGeom>
          <a:solidFill>
            <a:srgbClr val="00B050">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dirty="0">
              <a:solidFill>
                <a:srgbClr val="800080"/>
              </a:solidFill>
              <a:latin typeface="Times New Roman" panose="02020603050405020304" pitchFamily="18" charset="0"/>
              <a:ea typeface="宋体" panose="02010600030101010101" pitchFamily="2" charset="-122"/>
            </a:endParaRPr>
          </a:p>
        </p:txBody>
      </p:sp>
      <p:sp>
        <p:nvSpPr>
          <p:cNvPr id="66" name="矩形 65">
            <a:extLst>
              <a:ext uri="{FF2B5EF4-FFF2-40B4-BE49-F238E27FC236}">
                <a16:creationId xmlns:a16="http://schemas.microsoft.com/office/drawing/2014/main" id="{42F29F57-8093-4025-A0DA-83A90F971B1B}"/>
              </a:ext>
            </a:extLst>
          </p:cNvPr>
          <p:cNvSpPr/>
          <p:nvPr/>
        </p:nvSpPr>
        <p:spPr bwMode="auto">
          <a:xfrm>
            <a:off x="4671889" y="3384790"/>
            <a:ext cx="863724" cy="400110"/>
          </a:xfrm>
          <a:prstGeom prst="rect">
            <a:avLst/>
          </a:prstGeom>
          <a:solidFill>
            <a:srgbClr val="FF0000">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dirty="0">
              <a:solidFill>
                <a:srgbClr val="800080"/>
              </a:solidFill>
              <a:latin typeface="Times New Roman" panose="02020603050405020304" pitchFamily="18" charset="0"/>
              <a:ea typeface="宋体" panose="02010600030101010101" pitchFamily="2" charset="-122"/>
            </a:endParaRPr>
          </a:p>
        </p:txBody>
      </p:sp>
      <p:pic>
        <p:nvPicPr>
          <p:cNvPr id="67" name="图片 66">
            <a:extLst>
              <a:ext uri="{FF2B5EF4-FFF2-40B4-BE49-F238E27FC236}">
                <a16:creationId xmlns:a16="http://schemas.microsoft.com/office/drawing/2014/main" id="{1BBE337D-C5F4-4DF3-A7CD-25F0A15087F0}"/>
              </a:ext>
            </a:extLst>
          </p:cNvPr>
          <p:cNvPicPr>
            <a:picLocks noChangeAspect="1"/>
          </p:cNvPicPr>
          <p:nvPr/>
        </p:nvPicPr>
        <p:blipFill>
          <a:blip r:embed="rId5"/>
          <a:stretch>
            <a:fillRect/>
          </a:stretch>
        </p:blipFill>
        <p:spPr>
          <a:xfrm>
            <a:off x="1866077" y="3393485"/>
            <a:ext cx="1295400" cy="330200"/>
          </a:xfrm>
          <a:prstGeom prst="rect">
            <a:avLst/>
          </a:prstGeom>
        </p:spPr>
      </p:pic>
      <p:sp>
        <p:nvSpPr>
          <p:cNvPr id="68" name="矩形 67">
            <a:extLst>
              <a:ext uri="{FF2B5EF4-FFF2-40B4-BE49-F238E27FC236}">
                <a16:creationId xmlns:a16="http://schemas.microsoft.com/office/drawing/2014/main" id="{CC4DD343-007E-4104-835C-788068C42513}"/>
              </a:ext>
            </a:extLst>
          </p:cNvPr>
          <p:cNvSpPr/>
          <p:nvPr/>
        </p:nvSpPr>
        <p:spPr bwMode="auto">
          <a:xfrm>
            <a:off x="2069817" y="3384790"/>
            <a:ext cx="431677" cy="400110"/>
          </a:xfrm>
          <a:prstGeom prst="rect">
            <a:avLst/>
          </a:prstGeom>
          <a:solidFill>
            <a:srgbClr val="00B050">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dirty="0">
              <a:solidFill>
                <a:srgbClr val="800080"/>
              </a:solidFill>
              <a:latin typeface="Times New Roman" panose="02020603050405020304" pitchFamily="18" charset="0"/>
              <a:ea typeface="宋体" panose="02010600030101010101" pitchFamily="2" charset="-122"/>
            </a:endParaRPr>
          </a:p>
        </p:txBody>
      </p:sp>
      <p:sp>
        <p:nvSpPr>
          <p:cNvPr id="69" name="矩形 68">
            <a:extLst>
              <a:ext uri="{FF2B5EF4-FFF2-40B4-BE49-F238E27FC236}">
                <a16:creationId xmlns:a16="http://schemas.microsoft.com/office/drawing/2014/main" id="{89816734-6AE2-4D05-BE4E-AA7873B5C318}"/>
              </a:ext>
            </a:extLst>
          </p:cNvPr>
          <p:cNvSpPr/>
          <p:nvPr/>
        </p:nvSpPr>
        <p:spPr bwMode="auto">
          <a:xfrm>
            <a:off x="2705232" y="3384790"/>
            <a:ext cx="431677" cy="400110"/>
          </a:xfrm>
          <a:prstGeom prst="rect">
            <a:avLst/>
          </a:prstGeom>
          <a:solidFill>
            <a:srgbClr val="FF0000">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dirty="0">
              <a:solidFill>
                <a:srgbClr val="800080"/>
              </a:solidFill>
              <a:latin typeface="Times New Roman" panose="02020603050405020304" pitchFamily="18" charset="0"/>
              <a:ea typeface="宋体" panose="02010600030101010101" pitchFamily="2" charset="-122"/>
            </a:endParaRPr>
          </a:p>
        </p:txBody>
      </p:sp>
      <p:sp>
        <p:nvSpPr>
          <p:cNvPr id="70" name="矩形 69">
            <a:extLst>
              <a:ext uri="{FF2B5EF4-FFF2-40B4-BE49-F238E27FC236}">
                <a16:creationId xmlns:a16="http://schemas.microsoft.com/office/drawing/2014/main" id="{8729082A-63D8-48B3-8B2E-4FD053E34FE4}"/>
              </a:ext>
            </a:extLst>
          </p:cNvPr>
          <p:cNvSpPr/>
          <p:nvPr/>
        </p:nvSpPr>
        <p:spPr bwMode="auto">
          <a:xfrm>
            <a:off x="7768233" y="3397032"/>
            <a:ext cx="261103" cy="400110"/>
          </a:xfrm>
          <a:prstGeom prst="rect">
            <a:avLst/>
          </a:prstGeom>
          <a:solidFill>
            <a:srgbClr val="000066">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dirty="0">
              <a:solidFill>
                <a:srgbClr val="800080"/>
              </a:solidFill>
              <a:latin typeface="Times New Roman" panose="02020603050405020304" pitchFamily="18" charset="0"/>
              <a:ea typeface="宋体" panose="02010600030101010101" pitchFamily="2" charset="-122"/>
            </a:endParaRPr>
          </a:p>
        </p:txBody>
      </p:sp>
      <p:sp>
        <p:nvSpPr>
          <p:cNvPr id="71" name="矩形 70">
            <a:extLst>
              <a:ext uri="{FF2B5EF4-FFF2-40B4-BE49-F238E27FC236}">
                <a16:creationId xmlns:a16="http://schemas.microsoft.com/office/drawing/2014/main" id="{16CA1A6D-288C-499E-80D4-D3DCD33EBB8E}"/>
              </a:ext>
            </a:extLst>
          </p:cNvPr>
          <p:cNvSpPr/>
          <p:nvPr/>
        </p:nvSpPr>
        <p:spPr bwMode="auto">
          <a:xfrm>
            <a:off x="2500634" y="3383712"/>
            <a:ext cx="203737" cy="400110"/>
          </a:xfrm>
          <a:prstGeom prst="rect">
            <a:avLst/>
          </a:prstGeom>
          <a:solidFill>
            <a:srgbClr val="000066">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dirty="0">
              <a:solidFill>
                <a:srgbClr val="800080"/>
              </a:solidFill>
              <a:latin typeface="Times New Roman" panose="02020603050405020304" pitchFamily="18" charset="0"/>
              <a:ea typeface="宋体" panose="02010600030101010101" pitchFamily="2" charset="-122"/>
            </a:endParaRPr>
          </a:p>
        </p:txBody>
      </p:sp>
      <p:sp>
        <p:nvSpPr>
          <p:cNvPr id="72" name="矩形 71">
            <a:extLst>
              <a:ext uri="{FF2B5EF4-FFF2-40B4-BE49-F238E27FC236}">
                <a16:creationId xmlns:a16="http://schemas.microsoft.com/office/drawing/2014/main" id="{4953C81F-61FF-4AE5-A2CB-4E7027E1BBD0}"/>
              </a:ext>
            </a:extLst>
          </p:cNvPr>
          <p:cNvSpPr/>
          <p:nvPr/>
        </p:nvSpPr>
        <p:spPr bwMode="auto">
          <a:xfrm>
            <a:off x="4467925" y="3384790"/>
            <a:ext cx="206053" cy="400110"/>
          </a:xfrm>
          <a:prstGeom prst="rect">
            <a:avLst/>
          </a:prstGeom>
          <a:solidFill>
            <a:srgbClr val="000066">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dirty="0">
              <a:solidFill>
                <a:srgbClr val="800080"/>
              </a:solidFill>
              <a:latin typeface="Times New Roman" panose="02020603050405020304" pitchFamily="18" charset="0"/>
              <a:ea typeface="宋体" panose="02010600030101010101" pitchFamily="2" charset="-122"/>
            </a:endParaRPr>
          </a:p>
        </p:txBody>
      </p:sp>
      <p:sp>
        <p:nvSpPr>
          <p:cNvPr id="73" name="Text Box 11">
            <a:extLst>
              <a:ext uri="{FF2B5EF4-FFF2-40B4-BE49-F238E27FC236}">
                <a16:creationId xmlns:a16="http://schemas.microsoft.com/office/drawing/2014/main" id="{9CFB619F-D979-4E61-97FC-EE2473EE51C0}"/>
              </a:ext>
            </a:extLst>
          </p:cNvPr>
          <p:cNvSpPr txBox="1">
            <a:spLocks noChangeArrowheads="1"/>
          </p:cNvSpPr>
          <p:nvPr/>
        </p:nvSpPr>
        <p:spPr bwMode="auto">
          <a:xfrm>
            <a:off x="1641721" y="5372914"/>
            <a:ext cx="6633616"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因此，很容易用递归的形式来定义</a:t>
            </a:r>
            <a:endParaRPr kumimoji="1" lang="en-US" altLang="zh-CN" sz="2800" b="1" dirty="0">
              <a:solidFill>
                <a:srgbClr val="800080"/>
              </a:solidFill>
              <a:latin typeface="Arial" panose="020B0604020202020204" pitchFamily="34" charset="0"/>
              <a:ea typeface="楷体_GB2312" pitchFamily="49" charset="-122"/>
            </a:endParaRPr>
          </a:p>
        </p:txBody>
      </p:sp>
      <p:pic>
        <p:nvPicPr>
          <p:cNvPr id="74" name="图片 73">
            <a:extLst>
              <a:ext uri="{FF2B5EF4-FFF2-40B4-BE49-F238E27FC236}">
                <a16:creationId xmlns:a16="http://schemas.microsoft.com/office/drawing/2014/main" id="{26706603-2D25-448D-9B25-18A5ABE4CEAF}"/>
              </a:ext>
            </a:extLst>
          </p:cNvPr>
          <p:cNvPicPr>
            <a:picLocks noChangeAspect="1"/>
          </p:cNvPicPr>
          <p:nvPr/>
        </p:nvPicPr>
        <p:blipFill>
          <a:blip r:embed="rId6"/>
          <a:stretch>
            <a:fillRect/>
          </a:stretch>
        </p:blipFill>
        <p:spPr>
          <a:xfrm>
            <a:off x="3655889" y="6047173"/>
            <a:ext cx="2032000" cy="355600"/>
          </a:xfrm>
          <a:prstGeom prst="rect">
            <a:avLst/>
          </a:prstGeom>
        </p:spPr>
      </p:pic>
      <p:grpSp>
        <p:nvGrpSpPr>
          <p:cNvPr id="75" name="组合 74">
            <a:extLst>
              <a:ext uri="{FF2B5EF4-FFF2-40B4-BE49-F238E27FC236}">
                <a16:creationId xmlns:a16="http://schemas.microsoft.com/office/drawing/2014/main" id="{013B1026-6BA0-493D-89E7-A3A79F190ADA}"/>
              </a:ext>
            </a:extLst>
          </p:cNvPr>
          <p:cNvGrpSpPr/>
          <p:nvPr/>
        </p:nvGrpSpPr>
        <p:grpSpPr>
          <a:xfrm>
            <a:off x="2380786" y="4026111"/>
            <a:ext cx="5155487" cy="595602"/>
            <a:chOff x="2105109" y="4262021"/>
            <a:chExt cx="5155487" cy="595602"/>
          </a:xfrm>
        </p:grpSpPr>
        <p:sp>
          <p:nvSpPr>
            <p:cNvPr id="76" name="矩形 75">
              <a:extLst>
                <a:ext uri="{FF2B5EF4-FFF2-40B4-BE49-F238E27FC236}">
                  <a16:creationId xmlns:a16="http://schemas.microsoft.com/office/drawing/2014/main" id="{DD0AFE1E-51B5-4314-A326-91790AC658D4}"/>
                </a:ext>
              </a:extLst>
            </p:cNvPr>
            <p:cNvSpPr/>
            <p:nvPr/>
          </p:nvSpPr>
          <p:spPr bwMode="auto">
            <a:xfrm>
              <a:off x="2287658" y="4450312"/>
              <a:ext cx="282072" cy="400110"/>
            </a:xfrm>
            <a:prstGeom prst="rect">
              <a:avLst/>
            </a:prstGeom>
            <a:solidFill>
              <a:srgbClr val="00B050">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dirty="0">
                <a:solidFill>
                  <a:srgbClr val="800080"/>
                </a:solidFill>
                <a:latin typeface="Times New Roman" panose="02020603050405020304" pitchFamily="18" charset="0"/>
                <a:ea typeface="宋体" panose="02010600030101010101" pitchFamily="2" charset="-122"/>
              </a:endParaRPr>
            </a:p>
          </p:txBody>
        </p:sp>
        <p:sp>
          <p:nvSpPr>
            <p:cNvPr id="77" name="矩形 76">
              <a:extLst>
                <a:ext uri="{FF2B5EF4-FFF2-40B4-BE49-F238E27FC236}">
                  <a16:creationId xmlns:a16="http://schemas.microsoft.com/office/drawing/2014/main" id="{588D62BA-34CA-4E2B-B8AA-A82B6750EBEB}"/>
                </a:ext>
              </a:extLst>
            </p:cNvPr>
            <p:cNvSpPr/>
            <p:nvPr/>
          </p:nvSpPr>
          <p:spPr bwMode="auto">
            <a:xfrm>
              <a:off x="4114002" y="4439138"/>
              <a:ext cx="282072" cy="400110"/>
            </a:xfrm>
            <a:prstGeom prst="rect">
              <a:avLst/>
            </a:prstGeom>
            <a:solidFill>
              <a:srgbClr val="000066">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dirty="0">
                <a:solidFill>
                  <a:srgbClr val="800080"/>
                </a:solidFill>
                <a:latin typeface="Times New Roman" panose="02020603050405020304" pitchFamily="18" charset="0"/>
                <a:ea typeface="宋体" panose="02010600030101010101" pitchFamily="2" charset="-122"/>
              </a:endParaRPr>
            </a:p>
          </p:txBody>
        </p:sp>
        <p:sp>
          <p:nvSpPr>
            <p:cNvPr id="78" name="矩形 77">
              <a:extLst>
                <a:ext uri="{FF2B5EF4-FFF2-40B4-BE49-F238E27FC236}">
                  <a16:creationId xmlns:a16="http://schemas.microsoft.com/office/drawing/2014/main" id="{A04FF3B3-9B2B-4374-8C88-66C4AF1B921E}"/>
                </a:ext>
              </a:extLst>
            </p:cNvPr>
            <p:cNvSpPr/>
            <p:nvPr/>
          </p:nvSpPr>
          <p:spPr bwMode="auto">
            <a:xfrm>
              <a:off x="5937944" y="4457513"/>
              <a:ext cx="282072" cy="400110"/>
            </a:xfrm>
            <a:prstGeom prst="rect">
              <a:avLst/>
            </a:prstGeom>
            <a:solidFill>
              <a:srgbClr val="FF0000">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dirty="0">
                <a:solidFill>
                  <a:srgbClr val="800080"/>
                </a:solidFill>
                <a:latin typeface="Times New Roman" panose="02020603050405020304" pitchFamily="18" charset="0"/>
                <a:ea typeface="宋体" panose="02010600030101010101" pitchFamily="2" charset="-122"/>
              </a:endParaRPr>
            </a:p>
          </p:txBody>
        </p:sp>
        <p:sp>
          <p:nvSpPr>
            <p:cNvPr id="79" name="Text Box 11">
              <a:extLst>
                <a:ext uri="{FF2B5EF4-FFF2-40B4-BE49-F238E27FC236}">
                  <a16:creationId xmlns:a16="http://schemas.microsoft.com/office/drawing/2014/main" id="{8418B26F-D4E5-4DA3-8AC0-D695722A700E}"/>
                </a:ext>
              </a:extLst>
            </p:cNvPr>
            <p:cNvSpPr txBox="1">
              <a:spLocks noChangeArrowheads="1"/>
            </p:cNvSpPr>
            <p:nvPr/>
          </p:nvSpPr>
          <p:spPr bwMode="auto">
            <a:xfrm>
              <a:off x="2621434" y="4313557"/>
              <a:ext cx="91810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左部</a:t>
              </a:r>
              <a:endParaRPr kumimoji="1" lang="en-US" altLang="zh-CN" sz="2800" b="1" dirty="0">
                <a:solidFill>
                  <a:srgbClr val="800080"/>
                </a:solidFill>
                <a:latin typeface="Arial" panose="020B0604020202020204" pitchFamily="34" charset="0"/>
                <a:ea typeface="楷体_GB2312" pitchFamily="49" charset="-122"/>
              </a:endParaRPr>
            </a:p>
          </p:txBody>
        </p:sp>
        <p:sp>
          <p:nvSpPr>
            <p:cNvPr id="80" name="Text Box 11">
              <a:extLst>
                <a:ext uri="{FF2B5EF4-FFF2-40B4-BE49-F238E27FC236}">
                  <a16:creationId xmlns:a16="http://schemas.microsoft.com/office/drawing/2014/main" id="{B4959CB9-4271-42D3-9C00-6D6E7A715986}"/>
                </a:ext>
              </a:extLst>
            </p:cNvPr>
            <p:cNvSpPr txBox="1">
              <a:spLocks noChangeArrowheads="1"/>
            </p:cNvSpPr>
            <p:nvPr/>
          </p:nvSpPr>
          <p:spPr bwMode="auto">
            <a:xfrm>
              <a:off x="4545322" y="4313557"/>
              <a:ext cx="91810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中部</a:t>
              </a:r>
              <a:endParaRPr kumimoji="1" lang="en-US" altLang="zh-CN" sz="2800" b="1" dirty="0">
                <a:solidFill>
                  <a:srgbClr val="800080"/>
                </a:solidFill>
                <a:latin typeface="Arial" panose="020B0604020202020204" pitchFamily="34" charset="0"/>
                <a:ea typeface="楷体_GB2312" pitchFamily="49" charset="-122"/>
              </a:endParaRPr>
            </a:p>
          </p:txBody>
        </p:sp>
        <p:sp>
          <p:nvSpPr>
            <p:cNvPr id="81" name="Text Box 11">
              <a:extLst>
                <a:ext uri="{FF2B5EF4-FFF2-40B4-BE49-F238E27FC236}">
                  <a16:creationId xmlns:a16="http://schemas.microsoft.com/office/drawing/2014/main" id="{68C5B6C0-894E-44F5-ABE9-629A6E12E3B8}"/>
                </a:ext>
              </a:extLst>
            </p:cNvPr>
            <p:cNvSpPr txBox="1">
              <a:spLocks noChangeArrowheads="1"/>
            </p:cNvSpPr>
            <p:nvPr/>
          </p:nvSpPr>
          <p:spPr bwMode="auto">
            <a:xfrm>
              <a:off x="6342492" y="4329654"/>
              <a:ext cx="91810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右部</a:t>
              </a:r>
              <a:endParaRPr kumimoji="1" lang="en-US" altLang="zh-CN" sz="2800" b="1" dirty="0">
                <a:solidFill>
                  <a:srgbClr val="800080"/>
                </a:solidFill>
                <a:latin typeface="Arial" panose="020B0604020202020204" pitchFamily="34" charset="0"/>
                <a:ea typeface="楷体_GB2312" pitchFamily="49" charset="-122"/>
              </a:endParaRPr>
            </a:p>
          </p:txBody>
        </p:sp>
        <p:sp>
          <p:nvSpPr>
            <p:cNvPr id="82" name="矩形 81">
              <a:extLst>
                <a:ext uri="{FF2B5EF4-FFF2-40B4-BE49-F238E27FC236}">
                  <a16:creationId xmlns:a16="http://schemas.microsoft.com/office/drawing/2014/main" id="{B2C6A9D4-D811-453B-8D97-E1E884097A04}"/>
                </a:ext>
              </a:extLst>
            </p:cNvPr>
            <p:cNvSpPr/>
            <p:nvPr/>
          </p:nvSpPr>
          <p:spPr bwMode="auto">
            <a:xfrm>
              <a:off x="2105109" y="4262021"/>
              <a:ext cx="5075015" cy="400110"/>
            </a:xfrm>
            <a:prstGeom prst="rect">
              <a:avLst/>
            </a:prstGeom>
            <a:no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grpSp>
      <p:grpSp>
        <p:nvGrpSpPr>
          <p:cNvPr id="83" name="组合 82">
            <a:extLst>
              <a:ext uri="{FF2B5EF4-FFF2-40B4-BE49-F238E27FC236}">
                <a16:creationId xmlns:a16="http://schemas.microsoft.com/office/drawing/2014/main" id="{3D6B14E0-2F07-4E69-AC33-A3827A0355DC}"/>
              </a:ext>
            </a:extLst>
          </p:cNvPr>
          <p:cNvGrpSpPr/>
          <p:nvPr/>
        </p:nvGrpSpPr>
        <p:grpSpPr>
          <a:xfrm>
            <a:off x="1669193" y="4727604"/>
            <a:ext cx="6546422" cy="461665"/>
            <a:chOff x="1353281" y="4727603"/>
            <a:chExt cx="6546422" cy="461665"/>
          </a:xfrm>
        </p:grpSpPr>
        <p:sp>
          <p:nvSpPr>
            <p:cNvPr id="84" name="Text Box 11">
              <a:extLst>
                <a:ext uri="{FF2B5EF4-FFF2-40B4-BE49-F238E27FC236}">
                  <a16:creationId xmlns:a16="http://schemas.microsoft.com/office/drawing/2014/main" id="{039726BC-D12F-4370-B83A-4855149ACDA1}"/>
                </a:ext>
              </a:extLst>
            </p:cNvPr>
            <p:cNvSpPr txBox="1">
              <a:spLocks noChangeArrowheads="1"/>
            </p:cNvSpPr>
            <p:nvPr/>
          </p:nvSpPr>
          <p:spPr bwMode="auto">
            <a:xfrm>
              <a:off x="1353281" y="4727603"/>
              <a:ext cx="4178207"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注意：中间部分作为分割点的</a:t>
              </a:r>
              <a:endParaRPr kumimoji="1" lang="en-US" altLang="zh-CN" sz="2800" b="1" dirty="0">
                <a:solidFill>
                  <a:srgbClr val="800080"/>
                </a:solidFill>
                <a:latin typeface="Arial" panose="020B0604020202020204" pitchFamily="34" charset="0"/>
                <a:ea typeface="楷体_GB2312" pitchFamily="49" charset="-122"/>
              </a:endParaRPr>
            </a:p>
          </p:txBody>
        </p:sp>
        <p:sp>
          <p:nvSpPr>
            <p:cNvPr id="85" name="Text Box 11">
              <a:extLst>
                <a:ext uri="{FF2B5EF4-FFF2-40B4-BE49-F238E27FC236}">
                  <a16:creationId xmlns:a16="http://schemas.microsoft.com/office/drawing/2014/main" id="{1FCE9379-5A48-4EF6-9787-FAA9B5D616A2}"/>
                </a:ext>
              </a:extLst>
            </p:cNvPr>
            <p:cNvSpPr txBox="1">
              <a:spLocks noChangeArrowheads="1"/>
            </p:cNvSpPr>
            <p:nvPr/>
          </p:nvSpPr>
          <p:spPr bwMode="auto">
            <a:xfrm>
              <a:off x="5628508" y="4727603"/>
              <a:ext cx="2271195"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是唯一的。</a:t>
              </a:r>
              <a:endParaRPr kumimoji="1" lang="en-US" altLang="zh-CN" sz="2800" b="1" dirty="0">
                <a:solidFill>
                  <a:srgbClr val="800080"/>
                </a:solidFill>
                <a:latin typeface="Arial" panose="020B0604020202020204" pitchFamily="34" charset="0"/>
                <a:ea typeface="楷体_GB2312" pitchFamily="49" charset="-122"/>
              </a:endParaRPr>
            </a:p>
          </p:txBody>
        </p:sp>
        <p:pic>
          <p:nvPicPr>
            <p:cNvPr id="86" name="图片 85">
              <a:extLst>
                <a:ext uri="{FF2B5EF4-FFF2-40B4-BE49-F238E27FC236}">
                  <a16:creationId xmlns:a16="http://schemas.microsoft.com/office/drawing/2014/main" id="{85BAE8B3-256D-4FA2-AC6C-45BC0791D826}"/>
                </a:ext>
              </a:extLst>
            </p:cNvPr>
            <p:cNvPicPr>
              <a:picLocks noChangeAspect="1"/>
            </p:cNvPicPr>
            <p:nvPr/>
          </p:nvPicPr>
          <p:blipFill>
            <a:blip r:embed="rId7"/>
            <a:stretch>
              <a:fillRect/>
            </a:stretch>
          </p:blipFill>
          <p:spPr>
            <a:xfrm>
              <a:off x="5507729" y="4824221"/>
              <a:ext cx="144538" cy="268427"/>
            </a:xfrm>
            <a:prstGeom prst="rect">
              <a:avLst/>
            </a:prstGeom>
          </p:spPr>
        </p:pic>
      </p:grpSp>
    </p:spTree>
    <p:extLst>
      <p:ext uri="{BB962C8B-B14F-4D97-AF65-F5344CB8AC3E}">
        <p14:creationId xmlns:p14="http://schemas.microsoft.com/office/powerpoint/2010/main" val="204397297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65" grpId="0" bldLvl="0" animBg="1"/>
      <p:bldP spid="66" grpId="0" bldLvl="0" animBg="1"/>
      <p:bldP spid="68" grpId="0" bldLvl="0" animBg="1"/>
      <p:bldP spid="69" grpId="0" bldLvl="0" animBg="1"/>
      <p:bldP spid="70" grpId="0" bldLvl="0" animBg="1"/>
      <p:bldP spid="71" grpId="0" bldLvl="0" animBg="1"/>
      <p:bldP spid="72" grpId="0" bldLvl="0" animBg="1"/>
      <p:bldP spid="73" grpId="0" bldLvl="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上下文无关文法</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26" name="Text Box 40">
            <a:extLst>
              <a:ext uri="{FF2B5EF4-FFF2-40B4-BE49-F238E27FC236}">
                <a16:creationId xmlns:a16="http://schemas.microsoft.com/office/drawing/2014/main" id="{B0FEE9E2-DD66-419F-AC86-CE51B3DBBCE0}"/>
              </a:ext>
            </a:extLst>
          </p:cNvPr>
          <p:cNvSpPr txBox="1">
            <a:spLocks noChangeArrowheads="1"/>
          </p:cNvSpPr>
          <p:nvPr/>
        </p:nvSpPr>
        <p:spPr bwMode="auto">
          <a:xfrm>
            <a:off x="1295400" y="1340769"/>
            <a:ext cx="6705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2</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请给出下列语言的一个上下文无关文法</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27" name="图片 26">
            <a:extLst>
              <a:ext uri="{FF2B5EF4-FFF2-40B4-BE49-F238E27FC236}">
                <a16:creationId xmlns:a16="http://schemas.microsoft.com/office/drawing/2014/main" id="{C5C73CD8-7BF0-4888-8893-93867C94B509}"/>
              </a:ext>
            </a:extLst>
          </p:cNvPr>
          <p:cNvPicPr>
            <a:picLocks noChangeAspect="1"/>
          </p:cNvPicPr>
          <p:nvPr/>
        </p:nvPicPr>
        <p:blipFill>
          <a:blip r:embed="rId2"/>
          <a:stretch>
            <a:fillRect/>
          </a:stretch>
        </p:blipFill>
        <p:spPr>
          <a:xfrm>
            <a:off x="1447800" y="2033239"/>
            <a:ext cx="6953535" cy="353894"/>
          </a:xfrm>
          <a:prstGeom prst="rect">
            <a:avLst/>
          </a:prstGeom>
        </p:spPr>
      </p:pic>
      <p:sp>
        <p:nvSpPr>
          <p:cNvPr id="31" name="Text Box 11">
            <a:extLst>
              <a:ext uri="{FF2B5EF4-FFF2-40B4-BE49-F238E27FC236}">
                <a16:creationId xmlns:a16="http://schemas.microsoft.com/office/drawing/2014/main" id="{0F628617-4CBA-45A2-B891-F14354C7395E}"/>
              </a:ext>
            </a:extLst>
          </p:cNvPr>
          <p:cNvSpPr txBox="1">
            <a:spLocks noChangeArrowheads="1"/>
          </p:cNvSpPr>
          <p:nvPr/>
        </p:nvSpPr>
        <p:spPr bwMode="auto">
          <a:xfrm>
            <a:off x="685800" y="2709453"/>
            <a:ext cx="872976"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解：</a:t>
            </a:r>
            <a:endParaRPr kumimoji="1" lang="en-US" altLang="zh-CN" sz="2800" b="1" dirty="0">
              <a:solidFill>
                <a:srgbClr val="800080"/>
              </a:solidFill>
              <a:latin typeface="Arial" panose="020B0604020202020204" pitchFamily="34" charset="0"/>
              <a:ea typeface="楷体_GB2312" pitchFamily="49" charset="-122"/>
            </a:endParaRPr>
          </a:p>
        </p:txBody>
      </p:sp>
      <p:sp>
        <p:nvSpPr>
          <p:cNvPr id="32" name="Text Box 11">
            <a:extLst>
              <a:ext uri="{FF2B5EF4-FFF2-40B4-BE49-F238E27FC236}">
                <a16:creationId xmlns:a16="http://schemas.microsoft.com/office/drawing/2014/main" id="{592E3EC6-B23D-4EBF-A26B-4C07497E52DE}"/>
              </a:ext>
            </a:extLst>
          </p:cNvPr>
          <p:cNvSpPr txBox="1">
            <a:spLocks noChangeArrowheads="1"/>
          </p:cNvSpPr>
          <p:nvPr/>
        </p:nvSpPr>
        <p:spPr bwMode="auto">
          <a:xfrm>
            <a:off x="1295612" y="4164132"/>
            <a:ext cx="4128139"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综上所述，该文法定义为</a:t>
            </a:r>
            <a:endParaRPr kumimoji="1" lang="en-US" altLang="zh-CN" sz="2800" b="1" dirty="0">
              <a:solidFill>
                <a:srgbClr val="800080"/>
              </a:solidFill>
              <a:latin typeface="Arial" panose="020B0604020202020204" pitchFamily="34" charset="0"/>
              <a:ea typeface="楷体_GB2312" pitchFamily="49" charset="-122"/>
            </a:endParaRPr>
          </a:p>
        </p:txBody>
      </p:sp>
      <p:pic>
        <p:nvPicPr>
          <p:cNvPr id="33" name="图片 32">
            <a:extLst>
              <a:ext uri="{FF2B5EF4-FFF2-40B4-BE49-F238E27FC236}">
                <a16:creationId xmlns:a16="http://schemas.microsoft.com/office/drawing/2014/main" id="{B543B573-05B4-405B-9F65-9FDCD23D4125}"/>
              </a:ext>
            </a:extLst>
          </p:cNvPr>
          <p:cNvPicPr>
            <a:picLocks noChangeAspect="1"/>
          </p:cNvPicPr>
          <p:nvPr/>
        </p:nvPicPr>
        <p:blipFill>
          <a:blip r:embed="rId3"/>
          <a:stretch>
            <a:fillRect/>
          </a:stretch>
        </p:blipFill>
        <p:spPr>
          <a:xfrm>
            <a:off x="2711811" y="4811859"/>
            <a:ext cx="3671501" cy="417986"/>
          </a:xfrm>
          <a:prstGeom prst="rect">
            <a:avLst/>
          </a:prstGeom>
        </p:spPr>
      </p:pic>
      <p:grpSp>
        <p:nvGrpSpPr>
          <p:cNvPr id="34" name="组合 33">
            <a:extLst>
              <a:ext uri="{FF2B5EF4-FFF2-40B4-BE49-F238E27FC236}">
                <a16:creationId xmlns:a16="http://schemas.microsoft.com/office/drawing/2014/main" id="{122B6A0A-1922-4025-8E18-E58870EACE58}"/>
              </a:ext>
            </a:extLst>
          </p:cNvPr>
          <p:cNvGrpSpPr/>
          <p:nvPr/>
        </p:nvGrpSpPr>
        <p:grpSpPr>
          <a:xfrm>
            <a:off x="1295612" y="2709452"/>
            <a:ext cx="7205239" cy="473326"/>
            <a:chOff x="1284500" y="2709452"/>
            <a:chExt cx="7205239" cy="473326"/>
          </a:xfrm>
        </p:grpSpPr>
        <p:sp>
          <p:nvSpPr>
            <p:cNvPr id="35" name="Text Box 11">
              <a:extLst>
                <a:ext uri="{FF2B5EF4-FFF2-40B4-BE49-F238E27FC236}">
                  <a16:creationId xmlns:a16="http://schemas.microsoft.com/office/drawing/2014/main" id="{C4883343-CC54-42EB-B68E-FFD879112273}"/>
                </a:ext>
              </a:extLst>
            </p:cNvPr>
            <p:cNvSpPr txBox="1">
              <a:spLocks noChangeArrowheads="1"/>
            </p:cNvSpPr>
            <p:nvPr/>
          </p:nvSpPr>
          <p:spPr bwMode="auto">
            <a:xfrm>
              <a:off x="1284500" y="2721113"/>
              <a:ext cx="3182368"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第</a:t>
              </a:r>
              <a:r>
                <a:rPr kumimoji="1" lang="en-US" altLang="zh-CN" sz="2400" dirty="0">
                  <a:solidFill>
                    <a:srgbClr val="000000"/>
                  </a:solidFill>
                  <a:latin typeface="宋体" panose="02010600030101010101" pitchFamily="2" charset="-122"/>
                  <a:ea typeface="宋体" panose="02010600030101010101" pitchFamily="2" charset="-122"/>
                  <a:sym typeface="Symbol" panose="05050102010706020507" pitchFamily="18" charset="2"/>
                </a:rPr>
                <a:t>3</a:t>
              </a: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种情况是字符串以</a:t>
              </a:r>
              <a:endParaRPr kumimoji="1" lang="en-US" altLang="zh-CN" sz="2800" b="1" dirty="0">
                <a:solidFill>
                  <a:srgbClr val="800080"/>
                </a:solidFill>
                <a:latin typeface="Arial" panose="020B0604020202020204" pitchFamily="34" charset="0"/>
                <a:ea typeface="楷体_GB2312" pitchFamily="49" charset="-122"/>
              </a:endParaRPr>
            </a:p>
          </p:txBody>
        </p:sp>
        <p:pic>
          <p:nvPicPr>
            <p:cNvPr id="36" name="图片 35">
              <a:extLst>
                <a:ext uri="{FF2B5EF4-FFF2-40B4-BE49-F238E27FC236}">
                  <a16:creationId xmlns:a16="http://schemas.microsoft.com/office/drawing/2014/main" id="{8A0F5792-76AA-4D30-8970-B5B2864ED391}"/>
                </a:ext>
              </a:extLst>
            </p:cNvPr>
            <p:cNvPicPr>
              <a:picLocks noChangeAspect="1"/>
            </p:cNvPicPr>
            <p:nvPr/>
          </p:nvPicPr>
          <p:blipFill>
            <a:blip r:embed="rId4"/>
            <a:stretch>
              <a:fillRect/>
            </a:stretch>
          </p:blipFill>
          <p:spPr>
            <a:xfrm>
              <a:off x="4322330" y="2810923"/>
              <a:ext cx="144538" cy="268427"/>
            </a:xfrm>
            <a:prstGeom prst="rect">
              <a:avLst/>
            </a:prstGeom>
          </p:spPr>
        </p:pic>
        <p:sp>
          <p:nvSpPr>
            <p:cNvPr id="37" name="Text Box 11">
              <a:extLst>
                <a:ext uri="{FF2B5EF4-FFF2-40B4-BE49-F238E27FC236}">
                  <a16:creationId xmlns:a16="http://schemas.microsoft.com/office/drawing/2014/main" id="{57639459-1E09-4125-8392-D6C9DEA6D233}"/>
                </a:ext>
              </a:extLst>
            </p:cNvPr>
            <p:cNvSpPr txBox="1">
              <a:spLocks noChangeArrowheads="1"/>
            </p:cNvSpPr>
            <p:nvPr/>
          </p:nvSpPr>
          <p:spPr bwMode="auto">
            <a:xfrm>
              <a:off x="4480022" y="2709452"/>
              <a:ext cx="4009717"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开头，可以类似地递归定义</a:t>
              </a:r>
              <a:endParaRPr kumimoji="1" lang="en-US" altLang="zh-CN" sz="2800" b="1" dirty="0">
                <a:solidFill>
                  <a:srgbClr val="800080"/>
                </a:solidFill>
                <a:latin typeface="Arial" panose="020B0604020202020204" pitchFamily="34" charset="0"/>
                <a:ea typeface="楷体_GB2312" pitchFamily="49" charset="-122"/>
              </a:endParaRPr>
            </a:p>
          </p:txBody>
        </p:sp>
      </p:grpSp>
      <p:pic>
        <p:nvPicPr>
          <p:cNvPr id="38" name="图片 37">
            <a:extLst>
              <a:ext uri="{FF2B5EF4-FFF2-40B4-BE49-F238E27FC236}">
                <a16:creationId xmlns:a16="http://schemas.microsoft.com/office/drawing/2014/main" id="{99358306-CFD4-4439-971F-144C666DB23D}"/>
              </a:ext>
            </a:extLst>
          </p:cNvPr>
          <p:cNvPicPr>
            <a:picLocks noChangeAspect="1"/>
          </p:cNvPicPr>
          <p:nvPr/>
        </p:nvPicPr>
        <p:blipFill>
          <a:blip r:embed="rId5"/>
          <a:stretch>
            <a:fillRect/>
          </a:stretch>
        </p:blipFill>
        <p:spPr>
          <a:xfrm>
            <a:off x="3567112" y="3464831"/>
            <a:ext cx="1793263" cy="313821"/>
          </a:xfrm>
          <a:prstGeom prst="rect">
            <a:avLst/>
          </a:prstGeom>
        </p:spPr>
      </p:pic>
    </p:spTree>
    <p:extLst>
      <p:ext uri="{BB962C8B-B14F-4D97-AF65-F5344CB8AC3E}">
        <p14:creationId xmlns:p14="http://schemas.microsoft.com/office/powerpoint/2010/main" val="12511483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132</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1295400" y="1340769"/>
            <a:ext cx="6705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3</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请给出下列语言的一个上下文无关文法</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16" name="图片 15">
            <a:extLst>
              <a:ext uri="{FF2B5EF4-FFF2-40B4-BE49-F238E27FC236}">
                <a16:creationId xmlns:a16="http://schemas.microsoft.com/office/drawing/2014/main" id="{06ED1FD2-AD4F-4E3E-945F-6186026B3274}"/>
              </a:ext>
            </a:extLst>
          </p:cNvPr>
          <p:cNvPicPr>
            <a:picLocks noChangeAspect="1"/>
          </p:cNvPicPr>
          <p:nvPr/>
        </p:nvPicPr>
        <p:blipFill>
          <a:blip r:embed="rId11"/>
          <a:stretch>
            <a:fillRect/>
          </a:stretch>
        </p:blipFill>
        <p:spPr>
          <a:xfrm>
            <a:off x="1010072" y="2018071"/>
            <a:ext cx="7524328" cy="344129"/>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694619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上下文无关文法</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15" name="Text Box 40">
            <a:extLst>
              <a:ext uri="{FF2B5EF4-FFF2-40B4-BE49-F238E27FC236}">
                <a16:creationId xmlns:a16="http://schemas.microsoft.com/office/drawing/2014/main" id="{330738A2-4D7A-4DEC-ADFB-1678CD00C9BE}"/>
              </a:ext>
            </a:extLst>
          </p:cNvPr>
          <p:cNvSpPr txBox="1">
            <a:spLocks noChangeArrowheads="1"/>
          </p:cNvSpPr>
          <p:nvPr/>
        </p:nvSpPr>
        <p:spPr bwMode="auto">
          <a:xfrm>
            <a:off x="1295400" y="1340769"/>
            <a:ext cx="6705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3</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请给出下列语言的一个上下文无关文法</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16" name="图片 15">
            <a:extLst>
              <a:ext uri="{FF2B5EF4-FFF2-40B4-BE49-F238E27FC236}">
                <a16:creationId xmlns:a16="http://schemas.microsoft.com/office/drawing/2014/main" id="{4E56A6A8-23CA-4BE3-8150-ACF30ECA29AF}"/>
              </a:ext>
            </a:extLst>
          </p:cNvPr>
          <p:cNvPicPr>
            <a:picLocks noChangeAspect="1"/>
          </p:cNvPicPr>
          <p:nvPr/>
        </p:nvPicPr>
        <p:blipFill>
          <a:blip r:embed="rId2"/>
          <a:stretch>
            <a:fillRect/>
          </a:stretch>
        </p:blipFill>
        <p:spPr>
          <a:xfrm>
            <a:off x="1010072" y="2018071"/>
            <a:ext cx="7524328" cy="344129"/>
          </a:xfrm>
          <a:prstGeom prst="rect">
            <a:avLst/>
          </a:prstGeom>
        </p:spPr>
      </p:pic>
      <p:sp>
        <p:nvSpPr>
          <p:cNvPr id="17" name="Text Box 11">
            <a:extLst>
              <a:ext uri="{FF2B5EF4-FFF2-40B4-BE49-F238E27FC236}">
                <a16:creationId xmlns:a16="http://schemas.microsoft.com/office/drawing/2014/main" id="{2572127B-A748-4355-95A1-9BD3BE367CD1}"/>
              </a:ext>
            </a:extLst>
          </p:cNvPr>
          <p:cNvSpPr txBox="1">
            <a:spLocks noChangeArrowheads="1"/>
          </p:cNvSpPr>
          <p:nvPr/>
        </p:nvSpPr>
        <p:spPr bwMode="auto">
          <a:xfrm>
            <a:off x="533400" y="2667000"/>
            <a:ext cx="778574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解：由于使用了绝对值，因此要区分两种情况</a:t>
            </a:r>
            <a:endParaRPr kumimoji="1" lang="en-US" altLang="zh-CN" sz="2800" b="1" dirty="0">
              <a:solidFill>
                <a:srgbClr val="800080"/>
              </a:solidFill>
              <a:latin typeface="Arial" panose="020B0604020202020204" pitchFamily="34" charset="0"/>
              <a:ea typeface="楷体_GB2312" pitchFamily="49" charset="-122"/>
            </a:endParaRPr>
          </a:p>
        </p:txBody>
      </p:sp>
      <p:grpSp>
        <p:nvGrpSpPr>
          <p:cNvPr id="18" name="组合 17">
            <a:extLst>
              <a:ext uri="{FF2B5EF4-FFF2-40B4-BE49-F238E27FC236}">
                <a16:creationId xmlns:a16="http://schemas.microsoft.com/office/drawing/2014/main" id="{EDC93CF6-3C40-46C5-83C0-6AC6B2DF849E}"/>
              </a:ext>
            </a:extLst>
          </p:cNvPr>
          <p:cNvGrpSpPr/>
          <p:nvPr/>
        </p:nvGrpSpPr>
        <p:grpSpPr>
          <a:xfrm>
            <a:off x="1260044" y="3386547"/>
            <a:ext cx="7452320" cy="926334"/>
            <a:chOff x="1401332" y="3429000"/>
            <a:chExt cx="7452320" cy="926334"/>
          </a:xfrm>
        </p:grpSpPr>
        <p:pic>
          <p:nvPicPr>
            <p:cNvPr id="19" name="图片 18">
              <a:extLst>
                <a:ext uri="{FF2B5EF4-FFF2-40B4-BE49-F238E27FC236}">
                  <a16:creationId xmlns:a16="http://schemas.microsoft.com/office/drawing/2014/main" id="{AB795664-4C08-4ED3-BA9D-9C4D147A84C1}"/>
                </a:ext>
              </a:extLst>
            </p:cNvPr>
            <p:cNvPicPr>
              <a:picLocks noChangeAspect="1"/>
            </p:cNvPicPr>
            <p:nvPr/>
          </p:nvPicPr>
          <p:blipFill>
            <a:blip r:embed="rId3"/>
            <a:stretch>
              <a:fillRect/>
            </a:stretch>
          </p:blipFill>
          <p:spPr>
            <a:xfrm>
              <a:off x="1401332" y="3429000"/>
              <a:ext cx="7452320" cy="334226"/>
            </a:xfrm>
            <a:prstGeom prst="rect">
              <a:avLst/>
            </a:prstGeom>
          </p:spPr>
        </p:pic>
        <p:pic>
          <p:nvPicPr>
            <p:cNvPr id="20" name="图片 19">
              <a:extLst>
                <a:ext uri="{FF2B5EF4-FFF2-40B4-BE49-F238E27FC236}">
                  <a16:creationId xmlns:a16="http://schemas.microsoft.com/office/drawing/2014/main" id="{F3722588-E14C-4528-B872-F82F042F7F5F}"/>
                </a:ext>
              </a:extLst>
            </p:cNvPr>
            <p:cNvPicPr>
              <a:picLocks noChangeAspect="1"/>
            </p:cNvPicPr>
            <p:nvPr/>
          </p:nvPicPr>
          <p:blipFill>
            <a:blip r:embed="rId4"/>
            <a:stretch>
              <a:fillRect/>
            </a:stretch>
          </p:blipFill>
          <p:spPr>
            <a:xfrm>
              <a:off x="2051719" y="4021109"/>
              <a:ext cx="6458665" cy="334225"/>
            </a:xfrm>
            <a:prstGeom prst="rect">
              <a:avLst/>
            </a:prstGeom>
          </p:spPr>
        </p:pic>
      </p:grpSp>
      <p:grpSp>
        <p:nvGrpSpPr>
          <p:cNvPr id="21" name="组合 20">
            <a:extLst>
              <a:ext uri="{FF2B5EF4-FFF2-40B4-BE49-F238E27FC236}">
                <a16:creationId xmlns:a16="http://schemas.microsoft.com/office/drawing/2014/main" id="{B7475ECE-730C-4E45-8B88-F3E525F334A2}"/>
              </a:ext>
            </a:extLst>
          </p:cNvPr>
          <p:cNvGrpSpPr/>
          <p:nvPr/>
        </p:nvGrpSpPr>
        <p:grpSpPr>
          <a:xfrm>
            <a:off x="1093333" y="4535916"/>
            <a:ext cx="7683979" cy="1976593"/>
            <a:chOff x="1234620" y="4578368"/>
            <a:chExt cx="7683979" cy="1976593"/>
          </a:xfrm>
        </p:grpSpPr>
        <p:sp>
          <p:nvSpPr>
            <p:cNvPr id="22" name="Text Box 11">
              <a:extLst>
                <a:ext uri="{FF2B5EF4-FFF2-40B4-BE49-F238E27FC236}">
                  <a16:creationId xmlns:a16="http://schemas.microsoft.com/office/drawing/2014/main" id="{4E88A53E-B2A2-41E4-BE98-00DD5145975A}"/>
                </a:ext>
              </a:extLst>
            </p:cNvPr>
            <p:cNvSpPr txBox="1">
              <a:spLocks noChangeArrowheads="1"/>
            </p:cNvSpPr>
            <p:nvPr/>
          </p:nvSpPr>
          <p:spPr bwMode="auto">
            <a:xfrm>
              <a:off x="1234620" y="4613217"/>
              <a:ext cx="355340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首先考虑第一种情况，即</a:t>
              </a:r>
              <a:endParaRPr kumimoji="1" lang="en-US" altLang="zh-CN" sz="2800" b="1" dirty="0">
                <a:solidFill>
                  <a:srgbClr val="800080"/>
                </a:solidFill>
                <a:latin typeface="Arial" panose="020B0604020202020204" pitchFamily="34" charset="0"/>
                <a:ea typeface="楷体_GB2312" pitchFamily="49" charset="-122"/>
              </a:endParaRPr>
            </a:p>
          </p:txBody>
        </p:sp>
        <p:pic>
          <p:nvPicPr>
            <p:cNvPr id="23" name="图片 22">
              <a:extLst>
                <a:ext uri="{FF2B5EF4-FFF2-40B4-BE49-F238E27FC236}">
                  <a16:creationId xmlns:a16="http://schemas.microsoft.com/office/drawing/2014/main" id="{066EE904-8A2F-48F2-BCBF-6F0C4B46813E}"/>
                </a:ext>
              </a:extLst>
            </p:cNvPr>
            <p:cNvPicPr>
              <a:picLocks noChangeAspect="1"/>
            </p:cNvPicPr>
            <p:nvPr/>
          </p:nvPicPr>
          <p:blipFill>
            <a:blip r:embed="rId5"/>
            <a:stretch>
              <a:fillRect/>
            </a:stretch>
          </p:blipFill>
          <p:spPr>
            <a:xfrm>
              <a:off x="4725314" y="4768649"/>
              <a:ext cx="150799" cy="150799"/>
            </a:xfrm>
            <a:prstGeom prst="rect">
              <a:avLst/>
            </a:prstGeom>
          </p:spPr>
        </p:pic>
        <p:sp>
          <p:nvSpPr>
            <p:cNvPr id="24" name="Text Box 11">
              <a:extLst>
                <a:ext uri="{FF2B5EF4-FFF2-40B4-BE49-F238E27FC236}">
                  <a16:creationId xmlns:a16="http://schemas.microsoft.com/office/drawing/2014/main" id="{B449A211-095E-45F8-AD55-5CEB5372B72C}"/>
                </a:ext>
              </a:extLst>
            </p:cNvPr>
            <p:cNvSpPr txBox="1">
              <a:spLocks noChangeArrowheads="1"/>
            </p:cNvSpPr>
            <p:nvPr/>
          </p:nvSpPr>
          <p:spPr bwMode="auto">
            <a:xfrm>
              <a:off x="4898616" y="4595378"/>
              <a:ext cx="147358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的数量比</a:t>
              </a:r>
              <a:endParaRPr kumimoji="1" lang="en-US" altLang="zh-CN" sz="2800" b="1" dirty="0">
                <a:solidFill>
                  <a:srgbClr val="800080"/>
                </a:solidFill>
                <a:latin typeface="Arial" panose="020B0604020202020204" pitchFamily="34" charset="0"/>
                <a:ea typeface="楷体_GB2312" pitchFamily="49" charset="-122"/>
              </a:endParaRPr>
            </a:p>
          </p:txBody>
        </p:sp>
        <p:pic>
          <p:nvPicPr>
            <p:cNvPr id="25" name="图片 24">
              <a:extLst>
                <a:ext uri="{FF2B5EF4-FFF2-40B4-BE49-F238E27FC236}">
                  <a16:creationId xmlns:a16="http://schemas.microsoft.com/office/drawing/2014/main" id="{3B91CB21-90B3-4E2E-95EB-0F99E02E8D16}"/>
                </a:ext>
              </a:extLst>
            </p:cNvPr>
            <p:cNvPicPr>
              <a:picLocks noChangeAspect="1"/>
            </p:cNvPicPr>
            <p:nvPr/>
          </p:nvPicPr>
          <p:blipFill>
            <a:blip r:embed="rId6"/>
            <a:stretch>
              <a:fillRect/>
            </a:stretch>
          </p:blipFill>
          <p:spPr>
            <a:xfrm>
              <a:off x="6274809" y="4697871"/>
              <a:ext cx="119894" cy="222661"/>
            </a:xfrm>
            <a:prstGeom prst="rect">
              <a:avLst/>
            </a:prstGeom>
          </p:spPr>
        </p:pic>
        <p:sp>
          <p:nvSpPr>
            <p:cNvPr id="28" name="Text Box 11">
              <a:extLst>
                <a:ext uri="{FF2B5EF4-FFF2-40B4-BE49-F238E27FC236}">
                  <a16:creationId xmlns:a16="http://schemas.microsoft.com/office/drawing/2014/main" id="{EDEAFBD4-D2EA-472B-A7C1-DB8E5E1AE9E7}"/>
                </a:ext>
              </a:extLst>
            </p:cNvPr>
            <p:cNvSpPr txBox="1">
              <a:spLocks noChangeArrowheads="1"/>
            </p:cNvSpPr>
            <p:nvPr/>
          </p:nvSpPr>
          <p:spPr bwMode="auto">
            <a:xfrm>
              <a:off x="6412464" y="4578368"/>
              <a:ext cx="147358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多</a:t>
              </a:r>
              <a:r>
                <a:rPr kumimoji="1" lang="en-US" altLang="zh-CN" sz="2400" dirty="0">
                  <a:solidFill>
                    <a:srgbClr val="000000"/>
                  </a:solidFill>
                  <a:latin typeface="宋体" panose="02010600030101010101" pitchFamily="2" charset="-122"/>
                  <a:ea typeface="宋体" panose="02010600030101010101" pitchFamily="2" charset="-122"/>
                  <a:sym typeface="Symbol" panose="05050102010706020507" pitchFamily="18" charset="2"/>
                </a:rPr>
                <a:t>2</a:t>
              </a: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个。</a:t>
              </a:r>
              <a:endParaRPr kumimoji="1" lang="en-US" altLang="zh-CN" sz="2800" b="1" dirty="0">
                <a:solidFill>
                  <a:srgbClr val="800080"/>
                </a:solidFill>
                <a:latin typeface="Arial" panose="020B0604020202020204" pitchFamily="34" charset="0"/>
                <a:ea typeface="楷体_GB2312" pitchFamily="49" charset="-122"/>
              </a:endParaRPr>
            </a:p>
          </p:txBody>
        </p:sp>
        <p:sp>
          <p:nvSpPr>
            <p:cNvPr id="29" name="Text Box 11">
              <a:extLst>
                <a:ext uri="{FF2B5EF4-FFF2-40B4-BE49-F238E27FC236}">
                  <a16:creationId xmlns:a16="http://schemas.microsoft.com/office/drawing/2014/main" id="{05DE9474-FB69-4D88-9959-660F5018DE98}"/>
                </a:ext>
              </a:extLst>
            </p:cNvPr>
            <p:cNvSpPr txBox="1">
              <a:spLocks noChangeArrowheads="1"/>
            </p:cNvSpPr>
            <p:nvPr/>
          </p:nvSpPr>
          <p:spPr bwMode="auto">
            <a:xfrm>
              <a:off x="7445015" y="4595377"/>
              <a:ext cx="147358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依然可以</a:t>
              </a:r>
              <a:endParaRPr kumimoji="1" lang="en-US" altLang="zh-CN" sz="2800" b="1" dirty="0">
                <a:solidFill>
                  <a:srgbClr val="800080"/>
                </a:solidFill>
                <a:latin typeface="Arial" panose="020B0604020202020204" pitchFamily="34" charset="0"/>
                <a:ea typeface="楷体_GB2312" pitchFamily="49" charset="-122"/>
              </a:endParaRPr>
            </a:p>
          </p:txBody>
        </p:sp>
        <p:sp>
          <p:nvSpPr>
            <p:cNvPr id="30" name="Text Box 11">
              <a:extLst>
                <a:ext uri="{FF2B5EF4-FFF2-40B4-BE49-F238E27FC236}">
                  <a16:creationId xmlns:a16="http://schemas.microsoft.com/office/drawing/2014/main" id="{DA3A53F2-E841-4B98-A92C-902EDC7C924A}"/>
                </a:ext>
              </a:extLst>
            </p:cNvPr>
            <p:cNvSpPr txBox="1">
              <a:spLocks noChangeArrowheads="1"/>
            </p:cNvSpPr>
            <p:nvPr/>
          </p:nvSpPr>
          <p:spPr bwMode="auto">
            <a:xfrm>
              <a:off x="1234620" y="5101932"/>
              <a:ext cx="6001676"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采用之前的分割技术。从左往右扫描，计算</a:t>
              </a:r>
              <a:endParaRPr kumimoji="1" lang="en-US" altLang="zh-CN" sz="2800" b="1" dirty="0">
                <a:solidFill>
                  <a:srgbClr val="800080"/>
                </a:solidFill>
                <a:latin typeface="Arial" panose="020B0604020202020204" pitchFamily="34" charset="0"/>
                <a:ea typeface="楷体_GB2312" pitchFamily="49" charset="-122"/>
              </a:endParaRPr>
            </a:p>
          </p:txBody>
        </p:sp>
        <p:pic>
          <p:nvPicPr>
            <p:cNvPr id="39" name="图片 38">
              <a:extLst>
                <a:ext uri="{FF2B5EF4-FFF2-40B4-BE49-F238E27FC236}">
                  <a16:creationId xmlns:a16="http://schemas.microsoft.com/office/drawing/2014/main" id="{A74F5342-1CD6-47F8-A73A-4E60F6C8C6F9}"/>
                </a:ext>
              </a:extLst>
            </p:cNvPr>
            <p:cNvPicPr>
              <a:picLocks noChangeAspect="1"/>
            </p:cNvPicPr>
            <p:nvPr/>
          </p:nvPicPr>
          <p:blipFill>
            <a:blip r:embed="rId5"/>
            <a:stretch>
              <a:fillRect/>
            </a:stretch>
          </p:blipFill>
          <p:spPr>
            <a:xfrm>
              <a:off x="7206600" y="5263067"/>
              <a:ext cx="150799" cy="150799"/>
            </a:xfrm>
            <a:prstGeom prst="rect">
              <a:avLst/>
            </a:prstGeom>
          </p:spPr>
        </p:pic>
        <p:sp>
          <p:nvSpPr>
            <p:cNvPr id="40" name="Text Box 11">
              <a:extLst>
                <a:ext uri="{FF2B5EF4-FFF2-40B4-BE49-F238E27FC236}">
                  <a16:creationId xmlns:a16="http://schemas.microsoft.com/office/drawing/2014/main" id="{B5C5EEF1-A688-4399-AB5F-84FBBD0C6010}"/>
                </a:ext>
              </a:extLst>
            </p:cNvPr>
            <p:cNvSpPr txBox="1">
              <a:spLocks noChangeArrowheads="1"/>
            </p:cNvSpPr>
            <p:nvPr/>
          </p:nvSpPr>
          <p:spPr bwMode="auto">
            <a:xfrm>
              <a:off x="7328977" y="5093791"/>
              <a:ext cx="147358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的数量和</a:t>
              </a:r>
              <a:endParaRPr kumimoji="1" lang="en-US" altLang="zh-CN" sz="2800" b="1" dirty="0">
                <a:solidFill>
                  <a:srgbClr val="800080"/>
                </a:solidFill>
                <a:latin typeface="Arial" panose="020B0604020202020204" pitchFamily="34" charset="0"/>
                <a:ea typeface="楷体_GB2312" pitchFamily="49" charset="-122"/>
              </a:endParaRPr>
            </a:p>
          </p:txBody>
        </p:sp>
        <p:pic>
          <p:nvPicPr>
            <p:cNvPr id="41" name="图片 40">
              <a:extLst>
                <a:ext uri="{FF2B5EF4-FFF2-40B4-BE49-F238E27FC236}">
                  <a16:creationId xmlns:a16="http://schemas.microsoft.com/office/drawing/2014/main" id="{ADDFE78E-59ED-45D4-B989-079992ADCBF3}"/>
                </a:ext>
              </a:extLst>
            </p:cNvPr>
            <p:cNvPicPr>
              <a:picLocks noChangeAspect="1"/>
            </p:cNvPicPr>
            <p:nvPr/>
          </p:nvPicPr>
          <p:blipFill>
            <a:blip r:embed="rId6"/>
            <a:stretch>
              <a:fillRect/>
            </a:stretch>
          </p:blipFill>
          <p:spPr>
            <a:xfrm>
              <a:off x="1358633" y="5751133"/>
              <a:ext cx="119894" cy="222661"/>
            </a:xfrm>
            <a:prstGeom prst="rect">
              <a:avLst/>
            </a:prstGeom>
          </p:spPr>
        </p:pic>
        <p:sp>
          <p:nvSpPr>
            <p:cNvPr id="42" name="Text Box 11">
              <a:extLst>
                <a:ext uri="{FF2B5EF4-FFF2-40B4-BE49-F238E27FC236}">
                  <a16:creationId xmlns:a16="http://schemas.microsoft.com/office/drawing/2014/main" id="{E680245E-EE4C-4FD6-9D45-E62D449A9826}"/>
                </a:ext>
              </a:extLst>
            </p:cNvPr>
            <p:cNvSpPr txBox="1">
              <a:spLocks noChangeArrowheads="1"/>
            </p:cNvSpPr>
            <p:nvPr/>
          </p:nvSpPr>
          <p:spPr bwMode="auto">
            <a:xfrm>
              <a:off x="1487686" y="5631630"/>
              <a:ext cx="174028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的数量，当</a:t>
              </a:r>
              <a:endParaRPr kumimoji="1" lang="en-US" altLang="zh-CN" sz="2800" b="1" dirty="0">
                <a:solidFill>
                  <a:srgbClr val="800080"/>
                </a:solidFill>
                <a:latin typeface="Arial" panose="020B0604020202020204" pitchFamily="34" charset="0"/>
                <a:ea typeface="楷体_GB2312" pitchFamily="49" charset="-122"/>
              </a:endParaRPr>
            </a:p>
          </p:txBody>
        </p:sp>
        <p:sp>
          <p:nvSpPr>
            <p:cNvPr id="43" name="Text Box 11">
              <a:extLst>
                <a:ext uri="{FF2B5EF4-FFF2-40B4-BE49-F238E27FC236}">
                  <a16:creationId xmlns:a16="http://schemas.microsoft.com/office/drawing/2014/main" id="{3E172056-F577-446E-BC21-C66F98F2E070}"/>
                </a:ext>
              </a:extLst>
            </p:cNvPr>
            <p:cNvSpPr txBox="1">
              <a:spLocks noChangeArrowheads="1"/>
            </p:cNvSpPr>
            <p:nvPr/>
          </p:nvSpPr>
          <p:spPr bwMode="auto">
            <a:xfrm>
              <a:off x="3314440" y="5631631"/>
              <a:ext cx="2200507"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的数量第</a:t>
              </a:r>
              <a:r>
                <a:rPr kumimoji="1" lang="en-US" altLang="zh-CN" sz="2400" dirty="0">
                  <a:solidFill>
                    <a:srgbClr val="000000"/>
                  </a:solidFill>
                  <a:latin typeface="宋体" panose="02010600030101010101" pitchFamily="2" charset="-122"/>
                  <a:ea typeface="宋体" panose="02010600030101010101" pitchFamily="2" charset="-122"/>
                  <a:sym typeface="Symbol" panose="05050102010706020507" pitchFamily="18" charset="2"/>
                </a:rPr>
                <a:t>1</a:t>
              </a: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次比</a:t>
              </a:r>
              <a:endParaRPr kumimoji="1" lang="en-US" altLang="zh-CN" sz="2800" b="1" dirty="0">
                <a:solidFill>
                  <a:srgbClr val="800080"/>
                </a:solidFill>
                <a:latin typeface="Arial" panose="020B0604020202020204" pitchFamily="34" charset="0"/>
                <a:ea typeface="楷体_GB2312" pitchFamily="49" charset="-122"/>
              </a:endParaRPr>
            </a:p>
          </p:txBody>
        </p:sp>
        <p:pic>
          <p:nvPicPr>
            <p:cNvPr id="44" name="图片 43">
              <a:extLst>
                <a:ext uri="{FF2B5EF4-FFF2-40B4-BE49-F238E27FC236}">
                  <a16:creationId xmlns:a16="http://schemas.microsoft.com/office/drawing/2014/main" id="{5BEE1C2C-24E6-407F-A807-0BF4A237F230}"/>
                </a:ext>
              </a:extLst>
            </p:cNvPr>
            <p:cNvPicPr>
              <a:picLocks noChangeAspect="1"/>
            </p:cNvPicPr>
            <p:nvPr/>
          </p:nvPicPr>
          <p:blipFill>
            <a:blip r:embed="rId5"/>
            <a:stretch>
              <a:fillRect/>
            </a:stretch>
          </p:blipFill>
          <p:spPr>
            <a:xfrm>
              <a:off x="3161729" y="5783507"/>
              <a:ext cx="150799" cy="150799"/>
            </a:xfrm>
            <a:prstGeom prst="rect">
              <a:avLst/>
            </a:prstGeom>
          </p:spPr>
        </p:pic>
        <p:pic>
          <p:nvPicPr>
            <p:cNvPr id="45" name="图片 44">
              <a:extLst>
                <a:ext uri="{FF2B5EF4-FFF2-40B4-BE49-F238E27FC236}">
                  <a16:creationId xmlns:a16="http://schemas.microsoft.com/office/drawing/2014/main" id="{271D35A1-E68B-4C6A-892A-FDBCF5E27BA0}"/>
                </a:ext>
              </a:extLst>
            </p:cNvPr>
            <p:cNvPicPr>
              <a:picLocks noChangeAspect="1"/>
            </p:cNvPicPr>
            <p:nvPr/>
          </p:nvPicPr>
          <p:blipFill>
            <a:blip r:embed="rId6"/>
            <a:stretch>
              <a:fillRect/>
            </a:stretch>
          </p:blipFill>
          <p:spPr>
            <a:xfrm>
              <a:off x="5446512" y="5747575"/>
              <a:ext cx="119894" cy="222661"/>
            </a:xfrm>
            <a:prstGeom prst="rect">
              <a:avLst/>
            </a:prstGeom>
          </p:spPr>
        </p:pic>
        <p:sp>
          <p:nvSpPr>
            <p:cNvPr id="46" name="Text Box 11">
              <a:extLst>
                <a:ext uri="{FF2B5EF4-FFF2-40B4-BE49-F238E27FC236}">
                  <a16:creationId xmlns:a16="http://schemas.microsoft.com/office/drawing/2014/main" id="{A92ADC09-43DB-44C2-ACFD-45997978BA93}"/>
                </a:ext>
              </a:extLst>
            </p:cNvPr>
            <p:cNvSpPr txBox="1">
              <a:spLocks noChangeArrowheads="1"/>
            </p:cNvSpPr>
            <p:nvPr/>
          </p:nvSpPr>
          <p:spPr bwMode="auto">
            <a:xfrm>
              <a:off x="5566406" y="5619507"/>
              <a:ext cx="3038042"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的数量多</a:t>
              </a:r>
              <a:r>
                <a:rPr kumimoji="1" lang="en-US" altLang="zh-CN" sz="2400" dirty="0">
                  <a:solidFill>
                    <a:srgbClr val="000000"/>
                  </a:solidFill>
                  <a:latin typeface="宋体" panose="02010600030101010101" pitchFamily="2" charset="-122"/>
                  <a:ea typeface="宋体" panose="02010600030101010101" pitchFamily="2" charset="-122"/>
                  <a:sym typeface="Symbol" panose="05050102010706020507" pitchFamily="18" charset="2"/>
                </a:rPr>
                <a:t>1</a:t>
              </a: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时，将该</a:t>
              </a:r>
              <a:endParaRPr kumimoji="1" lang="en-US" altLang="zh-CN" sz="2800" b="1" dirty="0">
                <a:solidFill>
                  <a:srgbClr val="800080"/>
                </a:solidFill>
                <a:latin typeface="Arial" panose="020B0604020202020204" pitchFamily="34" charset="0"/>
                <a:ea typeface="楷体_GB2312" pitchFamily="49" charset="-122"/>
              </a:endParaRPr>
            </a:p>
          </p:txBody>
        </p:sp>
        <p:pic>
          <p:nvPicPr>
            <p:cNvPr id="47" name="图片 46">
              <a:extLst>
                <a:ext uri="{FF2B5EF4-FFF2-40B4-BE49-F238E27FC236}">
                  <a16:creationId xmlns:a16="http://schemas.microsoft.com/office/drawing/2014/main" id="{2A2B464D-96A0-4ADB-AD7D-B6E63AE8D2CD}"/>
                </a:ext>
              </a:extLst>
            </p:cNvPr>
            <p:cNvPicPr>
              <a:picLocks noChangeAspect="1"/>
            </p:cNvPicPr>
            <p:nvPr/>
          </p:nvPicPr>
          <p:blipFill>
            <a:blip r:embed="rId5"/>
            <a:stretch>
              <a:fillRect/>
            </a:stretch>
          </p:blipFill>
          <p:spPr>
            <a:xfrm>
              <a:off x="8351819" y="5774495"/>
              <a:ext cx="150799" cy="150799"/>
            </a:xfrm>
            <a:prstGeom prst="rect">
              <a:avLst/>
            </a:prstGeom>
          </p:spPr>
        </p:pic>
        <p:sp>
          <p:nvSpPr>
            <p:cNvPr id="48" name="Text Box 11">
              <a:extLst>
                <a:ext uri="{FF2B5EF4-FFF2-40B4-BE49-F238E27FC236}">
                  <a16:creationId xmlns:a16="http://schemas.microsoft.com/office/drawing/2014/main" id="{B8C2B7CF-7180-4FA9-BFFD-409FCF30B0D3}"/>
                </a:ext>
              </a:extLst>
            </p:cNvPr>
            <p:cNvSpPr txBox="1">
              <a:spLocks noChangeArrowheads="1"/>
            </p:cNvSpPr>
            <p:nvPr/>
          </p:nvSpPr>
          <p:spPr bwMode="auto">
            <a:xfrm>
              <a:off x="1296246" y="6093296"/>
              <a:ext cx="7380210"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确定为第一个分割点。</a:t>
              </a:r>
              <a:endParaRPr kumimoji="1" lang="en-US" altLang="zh-CN" sz="2800" b="1" dirty="0">
                <a:solidFill>
                  <a:srgbClr val="800080"/>
                </a:solidFill>
                <a:latin typeface="Arial" panose="020B0604020202020204" pitchFamily="34" charset="0"/>
                <a:ea typeface="楷体_GB2312" pitchFamily="49" charset="-122"/>
              </a:endParaRPr>
            </a:p>
          </p:txBody>
        </p:sp>
      </p:grpSp>
    </p:spTree>
    <p:extLst>
      <p:ext uri="{BB962C8B-B14F-4D97-AF65-F5344CB8AC3E}">
        <p14:creationId xmlns:p14="http://schemas.microsoft.com/office/powerpoint/2010/main" val="3683512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上下文无关文法</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15" name="Text Box 40">
            <a:extLst>
              <a:ext uri="{FF2B5EF4-FFF2-40B4-BE49-F238E27FC236}">
                <a16:creationId xmlns:a16="http://schemas.microsoft.com/office/drawing/2014/main" id="{330738A2-4D7A-4DEC-ADFB-1678CD00C9BE}"/>
              </a:ext>
            </a:extLst>
          </p:cNvPr>
          <p:cNvSpPr txBox="1">
            <a:spLocks noChangeArrowheads="1"/>
          </p:cNvSpPr>
          <p:nvPr/>
        </p:nvSpPr>
        <p:spPr bwMode="auto">
          <a:xfrm>
            <a:off x="1295400" y="1340769"/>
            <a:ext cx="6705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3</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请给出下列语言的一个上下文无关文法</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16" name="图片 15">
            <a:extLst>
              <a:ext uri="{FF2B5EF4-FFF2-40B4-BE49-F238E27FC236}">
                <a16:creationId xmlns:a16="http://schemas.microsoft.com/office/drawing/2014/main" id="{4E56A6A8-23CA-4BE3-8150-ACF30ECA29AF}"/>
              </a:ext>
            </a:extLst>
          </p:cNvPr>
          <p:cNvPicPr>
            <a:picLocks noChangeAspect="1"/>
          </p:cNvPicPr>
          <p:nvPr/>
        </p:nvPicPr>
        <p:blipFill>
          <a:blip r:embed="rId2"/>
          <a:stretch>
            <a:fillRect/>
          </a:stretch>
        </p:blipFill>
        <p:spPr>
          <a:xfrm>
            <a:off x="1010072" y="2018071"/>
            <a:ext cx="7524328" cy="344129"/>
          </a:xfrm>
          <a:prstGeom prst="rect">
            <a:avLst/>
          </a:prstGeom>
        </p:spPr>
      </p:pic>
      <p:grpSp>
        <p:nvGrpSpPr>
          <p:cNvPr id="31" name="组合 30">
            <a:extLst>
              <a:ext uri="{FF2B5EF4-FFF2-40B4-BE49-F238E27FC236}">
                <a16:creationId xmlns:a16="http://schemas.microsoft.com/office/drawing/2014/main" id="{EB3E2CE8-CB50-47AE-A23D-9D23CEB6D627}"/>
              </a:ext>
            </a:extLst>
          </p:cNvPr>
          <p:cNvGrpSpPr/>
          <p:nvPr/>
        </p:nvGrpSpPr>
        <p:grpSpPr>
          <a:xfrm>
            <a:off x="614447" y="2709452"/>
            <a:ext cx="8072353" cy="950380"/>
            <a:chOff x="674688" y="2709452"/>
            <a:chExt cx="8072353" cy="950380"/>
          </a:xfrm>
        </p:grpSpPr>
        <p:sp>
          <p:nvSpPr>
            <p:cNvPr id="32" name="Text Box 11">
              <a:extLst>
                <a:ext uri="{FF2B5EF4-FFF2-40B4-BE49-F238E27FC236}">
                  <a16:creationId xmlns:a16="http://schemas.microsoft.com/office/drawing/2014/main" id="{0DDB8A38-37B3-4A4F-8CBF-5552756AC243}"/>
                </a:ext>
              </a:extLst>
            </p:cNvPr>
            <p:cNvSpPr txBox="1">
              <a:spLocks noChangeArrowheads="1"/>
            </p:cNvSpPr>
            <p:nvPr/>
          </p:nvSpPr>
          <p:spPr bwMode="auto">
            <a:xfrm>
              <a:off x="674688" y="2709452"/>
              <a:ext cx="6568391"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解：然后将计数清零，类似地去找第</a:t>
              </a:r>
              <a:r>
                <a:rPr kumimoji="1" lang="en-US" altLang="zh-CN" sz="2400" dirty="0">
                  <a:solidFill>
                    <a:srgbClr val="000000"/>
                  </a:solidFill>
                  <a:latin typeface="宋体" panose="02010600030101010101" pitchFamily="2" charset="-122"/>
                  <a:ea typeface="宋体" panose="02010600030101010101" pitchFamily="2" charset="-122"/>
                  <a:sym typeface="Symbol" panose="05050102010706020507" pitchFamily="18" charset="2"/>
                </a:rPr>
                <a:t>2</a:t>
              </a: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个分割点</a:t>
              </a:r>
              <a:endParaRPr kumimoji="1" lang="en-US" altLang="zh-CN" sz="2800" b="1" dirty="0">
                <a:solidFill>
                  <a:srgbClr val="800080"/>
                </a:solidFill>
                <a:latin typeface="Arial" panose="020B0604020202020204" pitchFamily="34" charset="0"/>
                <a:ea typeface="楷体_GB2312" pitchFamily="49" charset="-122"/>
              </a:endParaRPr>
            </a:p>
          </p:txBody>
        </p:sp>
        <p:pic>
          <p:nvPicPr>
            <p:cNvPr id="33" name="图片 32">
              <a:extLst>
                <a:ext uri="{FF2B5EF4-FFF2-40B4-BE49-F238E27FC236}">
                  <a16:creationId xmlns:a16="http://schemas.microsoft.com/office/drawing/2014/main" id="{82AEE2CD-9539-49AD-A65C-F88B7269B58B}"/>
                </a:ext>
              </a:extLst>
            </p:cNvPr>
            <p:cNvPicPr>
              <a:picLocks noChangeAspect="1"/>
            </p:cNvPicPr>
            <p:nvPr/>
          </p:nvPicPr>
          <p:blipFill>
            <a:blip r:embed="rId3"/>
            <a:stretch>
              <a:fillRect/>
            </a:stretch>
          </p:blipFill>
          <p:spPr>
            <a:xfrm>
              <a:off x="7092280" y="2861121"/>
              <a:ext cx="150799" cy="150799"/>
            </a:xfrm>
            <a:prstGeom prst="rect">
              <a:avLst/>
            </a:prstGeom>
          </p:spPr>
        </p:pic>
        <p:sp>
          <p:nvSpPr>
            <p:cNvPr id="34" name="Text Box 11">
              <a:extLst>
                <a:ext uri="{FF2B5EF4-FFF2-40B4-BE49-F238E27FC236}">
                  <a16:creationId xmlns:a16="http://schemas.microsoft.com/office/drawing/2014/main" id="{40525D99-1E72-482C-A619-50736F702A71}"/>
                </a:ext>
              </a:extLst>
            </p:cNvPr>
            <p:cNvSpPr txBox="1">
              <a:spLocks noChangeArrowheads="1"/>
            </p:cNvSpPr>
            <p:nvPr/>
          </p:nvSpPr>
          <p:spPr bwMode="auto">
            <a:xfrm>
              <a:off x="7234873" y="2709452"/>
              <a:ext cx="1512168"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。这两个</a:t>
              </a:r>
              <a:endParaRPr kumimoji="1" lang="en-US" altLang="zh-CN" sz="2800" b="1" dirty="0">
                <a:solidFill>
                  <a:srgbClr val="800080"/>
                </a:solidFill>
                <a:latin typeface="Arial" panose="020B0604020202020204" pitchFamily="34" charset="0"/>
                <a:ea typeface="楷体_GB2312" pitchFamily="49" charset="-122"/>
              </a:endParaRPr>
            </a:p>
          </p:txBody>
        </p:sp>
        <p:sp>
          <p:nvSpPr>
            <p:cNvPr id="35" name="Text Box 11">
              <a:extLst>
                <a:ext uri="{FF2B5EF4-FFF2-40B4-BE49-F238E27FC236}">
                  <a16:creationId xmlns:a16="http://schemas.microsoft.com/office/drawing/2014/main" id="{9CDC6288-840C-45A3-B31C-978FE76597C6}"/>
                </a:ext>
              </a:extLst>
            </p:cNvPr>
            <p:cNvSpPr txBox="1">
              <a:spLocks noChangeArrowheads="1"/>
            </p:cNvSpPr>
            <p:nvPr/>
          </p:nvSpPr>
          <p:spPr bwMode="auto">
            <a:xfrm>
              <a:off x="1259632" y="3198167"/>
              <a:ext cx="705678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分割点可以将字符串切成</a:t>
              </a:r>
              <a:r>
                <a:rPr kumimoji="1" lang="en-US" altLang="zh-CN" sz="2400" dirty="0">
                  <a:solidFill>
                    <a:srgbClr val="000000"/>
                  </a:solidFill>
                  <a:latin typeface="宋体" panose="02010600030101010101" pitchFamily="2" charset="-122"/>
                  <a:ea typeface="宋体" panose="02010600030101010101" pitchFamily="2" charset="-122"/>
                  <a:sym typeface="Symbol" panose="05050102010706020507" pitchFamily="18" charset="2"/>
                </a:rPr>
                <a:t>5</a:t>
              </a: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个部分</a:t>
              </a:r>
              <a:endParaRPr kumimoji="1" lang="en-US" altLang="zh-CN" sz="2800" b="1" dirty="0">
                <a:solidFill>
                  <a:srgbClr val="800080"/>
                </a:solidFill>
                <a:latin typeface="Arial" panose="020B0604020202020204" pitchFamily="34" charset="0"/>
                <a:ea typeface="楷体_GB2312" pitchFamily="49" charset="-122"/>
              </a:endParaRPr>
            </a:p>
          </p:txBody>
        </p:sp>
      </p:grpSp>
      <p:pic>
        <p:nvPicPr>
          <p:cNvPr id="36" name="图片 35">
            <a:extLst>
              <a:ext uri="{FF2B5EF4-FFF2-40B4-BE49-F238E27FC236}">
                <a16:creationId xmlns:a16="http://schemas.microsoft.com/office/drawing/2014/main" id="{84F9AE46-82E4-4A13-A5EF-9285F22E19B0}"/>
              </a:ext>
            </a:extLst>
          </p:cNvPr>
          <p:cNvPicPr>
            <a:picLocks noChangeAspect="1"/>
          </p:cNvPicPr>
          <p:nvPr/>
        </p:nvPicPr>
        <p:blipFill>
          <a:blip r:embed="rId4"/>
          <a:stretch>
            <a:fillRect/>
          </a:stretch>
        </p:blipFill>
        <p:spPr>
          <a:xfrm>
            <a:off x="3359630" y="3861048"/>
            <a:ext cx="2304256" cy="288032"/>
          </a:xfrm>
          <a:prstGeom prst="rect">
            <a:avLst/>
          </a:prstGeom>
        </p:spPr>
      </p:pic>
      <p:sp>
        <p:nvSpPr>
          <p:cNvPr id="37" name="矩形 36">
            <a:extLst>
              <a:ext uri="{FF2B5EF4-FFF2-40B4-BE49-F238E27FC236}">
                <a16:creationId xmlns:a16="http://schemas.microsoft.com/office/drawing/2014/main" id="{9FB1A40E-F951-40DB-95AB-F7243A41EB80}"/>
              </a:ext>
            </a:extLst>
          </p:cNvPr>
          <p:cNvSpPr/>
          <p:nvPr/>
        </p:nvSpPr>
        <p:spPr bwMode="auto">
          <a:xfrm>
            <a:off x="4151718" y="3759422"/>
            <a:ext cx="144016" cy="400110"/>
          </a:xfrm>
          <a:prstGeom prst="rect">
            <a:avLst/>
          </a:prstGeom>
          <a:solidFill>
            <a:srgbClr val="000066">
              <a:alpha val="4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38" name="矩形 37">
            <a:extLst>
              <a:ext uri="{FF2B5EF4-FFF2-40B4-BE49-F238E27FC236}">
                <a16:creationId xmlns:a16="http://schemas.microsoft.com/office/drawing/2014/main" id="{8D67511A-A3AF-4528-AD5C-3E97089C9CCA}"/>
              </a:ext>
            </a:extLst>
          </p:cNvPr>
          <p:cNvSpPr/>
          <p:nvPr/>
        </p:nvSpPr>
        <p:spPr bwMode="auto">
          <a:xfrm>
            <a:off x="5087822" y="3759422"/>
            <a:ext cx="144016" cy="400110"/>
          </a:xfrm>
          <a:prstGeom prst="rect">
            <a:avLst/>
          </a:prstGeom>
          <a:solidFill>
            <a:srgbClr val="000066">
              <a:alpha val="4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49" name="矩形 48">
            <a:extLst>
              <a:ext uri="{FF2B5EF4-FFF2-40B4-BE49-F238E27FC236}">
                <a16:creationId xmlns:a16="http://schemas.microsoft.com/office/drawing/2014/main" id="{79F5746F-466C-4F09-B6F7-95D11B0036DB}"/>
              </a:ext>
            </a:extLst>
          </p:cNvPr>
          <p:cNvSpPr/>
          <p:nvPr/>
        </p:nvSpPr>
        <p:spPr bwMode="auto">
          <a:xfrm>
            <a:off x="3359630" y="3759422"/>
            <a:ext cx="792088" cy="400110"/>
          </a:xfrm>
          <a:prstGeom prst="rect">
            <a:avLst/>
          </a:prstGeom>
          <a:solidFill>
            <a:srgbClr val="FF0000">
              <a:alpha val="4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50" name="矩形 49">
            <a:extLst>
              <a:ext uri="{FF2B5EF4-FFF2-40B4-BE49-F238E27FC236}">
                <a16:creationId xmlns:a16="http://schemas.microsoft.com/office/drawing/2014/main" id="{BAFB504B-0971-4932-BE7E-74C1B1BF0FF9}"/>
              </a:ext>
            </a:extLst>
          </p:cNvPr>
          <p:cNvSpPr/>
          <p:nvPr/>
        </p:nvSpPr>
        <p:spPr bwMode="auto">
          <a:xfrm>
            <a:off x="4295734" y="3759422"/>
            <a:ext cx="792088" cy="400110"/>
          </a:xfrm>
          <a:prstGeom prst="rect">
            <a:avLst/>
          </a:prstGeom>
          <a:solidFill>
            <a:srgbClr val="FF0000">
              <a:alpha val="4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51" name="矩形 50">
            <a:extLst>
              <a:ext uri="{FF2B5EF4-FFF2-40B4-BE49-F238E27FC236}">
                <a16:creationId xmlns:a16="http://schemas.microsoft.com/office/drawing/2014/main" id="{AFB3F8C7-A7D4-45BB-8999-2418BEB94B84}"/>
              </a:ext>
            </a:extLst>
          </p:cNvPr>
          <p:cNvSpPr/>
          <p:nvPr/>
        </p:nvSpPr>
        <p:spPr bwMode="auto">
          <a:xfrm>
            <a:off x="5231838" y="3759422"/>
            <a:ext cx="432048" cy="400110"/>
          </a:xfrm>
          <a:prstGeom prst="rect">
            <a:avLst/>
          </a:prstGeom>
          <a:solidFill>
            <a:srgbClr val="FF0000">
              <a:alpha val="4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52" name="Text Box 11">
            <a:extLst>
              <a:ext uri="{FF2B5EF4-FFF2-40B4-BE49-F238E27FC236}">
                <a16:creationId xmlns:a16="http://schemas.microsoft.com/office/drawing/2014/main" id="{E91FF89B-1447-45ED-ACDA-C6980005A208}"/>
              </a:ext>
            </a:extLst>
          </p:cNvPr>
          <p:cNvSpPr txBox="1">
            <a:spLocks noChangeArrowheads="1"/>
          </p:cNvSpPr>
          <p:nvPr/>
        </p:nvSpPr>
        <p:spPr bwMode="auto">
          <a:xfrm>
            <a:off x="1212532" y="4359859"/>
            <a:ext cx="733167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蓝色部分是切割点，红色部分两个元素的个数相等。</a:t>
            </a:r>
            <a:endParaRPr kumimoji="1" lang="en-US" altLang="zh-CN" sz="2800" b="1" dirty="0">
              <a:solidFill>
                <a:srgbClr val="800080"/>
              </a:solidFill>
              <a:latin typeface="Arial" panose="020B0604020202020204" pitchFamily="34" charset="0"/>
              <a:ea typeface="楷体_GB2312" pitchFamily="49" charset="-122"/>
            </a:endParaRPr>
          </a:p>
        </p:txBody>
      </p:sp>
      <p:sp>
        <p:nvSpPr>
          <p:cNvPr id="53" name="Text Box 11">
            <a:extLst>
              <a:ext uri="{FF2B5EF4-FFF2-40B4-BE49-F238E27FC236}">
                <a16:creationId xmlns:a16="http://schemas.microsoft.com/office/drawing/2014/main" id="{F8FA9DBC-5602-4989-B84C-D036AA6DD30F}"/>
              </a:ext>
            </a:extLst>
          </p:cNvPr>
          <p:cNvSpPr txBox="1">
            <a:spLocks noChangeArrowheads="1"/>
          </p:cNvSpPr>
          <p:nvPr/>
        </p:nvSpPr>
        <p:spPr bwMode="auto">
          <a:xfrm>
            <a:off x="1212532" y="4940121"/>
            <a:ext cx="733167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因此可以写成：</a:t>
            </a:r>
            <a:endParaRPr kumimoji="1" lang="en-US" altLang="zh-CN" sz="2800" b="1" dirty="0">
              <a:solidFill>
                <a:srgbClr val="800080"/>
              </a:solidFill>
              <a:latin typeface="Arial" panose="020B0604020202020204" pitchFamily="34" charset="0"/>
              <a:ea typeface="楷体_GB2312" pitchFamily="49" charset="-122"/>
            </a:endParaRPr>
          </a:p>
        </p:txBody>
      </p:sp>
      <p:grpSp>
        <p:nvGrpSpPr>
          <p:cNvPr id="54" name="组合 53">
            <a:extLst>
              <a:ext uri="{FF2B5EF4-FFF2-40B4-BE49-F238E27FC236}">
                <a16:creationId xmlns:a16="http://schemas.microsoft.com/office/drawing/2014/main" id="{07DFF794-8822-4CDF-BC9F-9E39CF68C543}"/>
              </a:ext>
            </a:extLst>
          </p:cNvPr>
          <p:cNvGrpSpPr/>
          <p:nvPr/>
        </p:nvGrpSpPr>
        <p:grpSpPr>
          <a:xfrm>
            <a:off x="3325916" y="5519125"/>
            <a:ext cx="3706122" cy="887459"/>
            <a:chOff x="3386158" y="5519124"/>
            <a:chExt cx="3706122" cy="887459"/>
          </a:xfrm>
        </p:grpSpPr>
        <p:pic>
          <p:nvPicPr>
            <p:cNvPr id="55" name="图片 54">
              <a:extLst>
                <a:ext uri="{FF2B5EF4-FFF2-40B4-BE49-F238E27FC236}">
                  <a16:creationId xmlns:a16="http://schemas.microsoft.com/office/drawing/2014/main" id="{AD405200-8B0E-40A6-944E-8F1EB19088D4}"/>
                </a:ext>
              </a:extLst>
            </p:cNvPr>
            <p:cNvPicPr>
              <a:picLocks noChangeAspect="1"/>
            </p:cNvPicPr>
            <p:nvPr/>
          </p:nvPicPr>
          <p:blipFill>
            <a:blip r:embed="rId5"/>
            <a:stretch>
              <a:fillRect/>
            </a:stretch>
          </p:blipFill>
          <p:spPr>
            <a:xfrm>
              <a:off x="3386158" y="5519124"/>
              <a:ext cx="2121946" cy="291247"/>
            </a:xfrm>
            <a:prstGeom prst="rect">
              <a:avLst/>
            </a:prstGeom>
          </p:spPr>
        </p:pic>
        <p:pic>
          <p:nvPicPr>
            <p:cNvPr id="56" name="图片 55">
              <a:extLst>
                <a:ext uri="{FF2B5EF4-FFF2-40B4-BE49-F238E27FC236}">
                  <a16:creationId xmlns:a16="http://schemas.microsoft.com/office/drawing/2014/main" id="{D3432868-D842-48D4-A240-4A631361CE56}"/>
                </a:ext>
              </a:extLst>
            </p:cNvPr>
            <p:cNvPicPr>
              <a:picLocks noChangeAspect="1"/>
            </p:cNvPicPr>
            <p:nvPr/>
          </p:nvPicPr>
          <p:blipFill>
            <a:blip r:embed="rId6"/>
            <a:stretch>
              <a:fillRect/>
            </a:stretch>
          </p:blipFill>
          <p:spPr>
            <a:xfrm>
              <a:off x="3386158" y="6010264"/>
              <a:ext cx="3706122" cy="396319"/>
            </a:xfrm>
            <a:prstGeom prst="rect">
              <a:avLst/>
            </a:prstGeom>
          </p:spPr>
        </p:pic>
      </p:grpSp>
    </p:spTree>
    <p:extLst>
      <p:ext uri="{BB962C8B-B14F-4D97-AF65-F5344CB8AC3E}">
        <p14:creationId xmlns:p14="http://schemas.microsoft.com/office/powerpoint/2010/main" val="308212504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8" grpId="0" bldLvl="0" animBg="1"/>
      <p:bldP spid="49" grpId="0" bldLvl="0" animBg="1"/>
      <p:bldP spid="50" grpId="0" bldLvl="0" animBg="1"/>
      <p:bldP spid="51" grpId="0" bldLvl="0" animBg="1"/>
      <p:bldP spid="52" grpId="0" bldLvl="0" animBg="1"/>
      <p:bldP spid="53" grpId="0" bldLvl="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上下文无关文法</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15" name="Text Box 40">
            <a:extLst>
              <a:ext uri="{FF2B5EF4-FFF2-40B4-BE49-F238E27FC236}">
                <a16:creationId xmlns:a16="http://schemas.microsoft.com/office/drawing/2014/main" id="{330738A2-4D7A-4DEC-ADFB-1678CD00C9BE}"/>
              </a:ext>
            </a:extLst>
          </p:cNvPr>
          <p:cNvSpPr txBox="1">
            <a:spLocks noChangeArrowheads="1"/>
          </p:cNvSpPr>
          <p:nvPr/>
        </p:nvSpPr>
        <p:spPr bwMode="auto">
          <a:xfrm>
            <a:off x="1295400" y="1340769"/>
            <a:ext cx="6705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3</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请给出下列语言的一个上下文无关文法</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16" name="图片 15">
            <a:extLst>
              <a:ext uri="{FF2B5EF4-FFF2-40B4-BE49-F238E27FC236}">
                <a16:creationId xmlns:a16="http://schemas.microsoft.com/office/drawing/2014/main" id="{4E56A6A8-23CA-4BE3-8150-ACF30ECA29AF}"/>
              </a:ext>
            </a:extLst>
          </p:cNvPr>
          <p:cNvPicPr>
            <a:picLocks noChangeAspect="1"/>
          </p:cNvPicPr>
          <p:nvPr/>
        </p:nvPicPr>
        <p:blipFill>
          <a:blip r:embed="rId2"/>
          <a:stretch>
            <a:fillRect/>
          </a:stretch>
        </p:blipFill>
        <p:spPr>
          <a:xfrm>
            <a:off x="1010072" y="2018071"/>
            <a:ext cx="7524328" cy="344129"/>
          </a:xfrm>
          <a:prstGeom prst="rect">
            <a:avLst/>
          </a:prstGeom>
        </p:spPr>
      </p:pic>
      <p:sp>
        <p:nvSpPr>
          <p:cNvPr id="22" name="Text Box 11">
            <a:extLst>
              <a:ext uri="{FF2B5EF4-FFF2-40B4-BE49-F238E27FC236}">
                <a16:creationId xmlns:a16="http://schemas.microsoft.com/office/drawing/2014/main" id="{E6B4FF77-F9FF-4B26-8DBF-BB059309FF8C}"/>
              </a:ext>
            </a:extLst>
          </p:cNvPr>
          <p:cNvSpPr txBox="1">
            <a:spLocks noChangeArrowheads="1"/>
          </p:cNvSpPr>
          <p:nvPr/>
        </p:nvSpPr>
        <p:spPr bwMode="auto">
          <a:xfrm>
            <a:off x="838200" y="2709453"/>
            <a:ext cx="6568391"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解：第二种情况是对称的，可以类似地处理。</a:t>
            </a:r>
            <a:endParaRPr kumimoji="1" lang="en-US" altLang="zh-CN" sz="2800" b="1" dirty="0">
              <a:solidFill>
                <a:srgbClr val="800080"/>
              </a:solidFill>
              <a:latin typeface="Arial" panose="020B0604020202020204" pitchFamily="34" charset="0"/>
              <a:ea typeface="楷体_GB2312" pitchFamily="49" charset="-122"/>
            </a:endParaRPr>
          </a:p>
        </p:txBody>
      </p:sp>
      <p:sp>
        <p:nvSpPr>
          <p:cNvPr id="23" name="Text Box 11">
            <a:extLst>
              <a:ext uri="{FF2B5EF4-FFF2-40B4-BE49-F238E27FC236}">
                <a16:creationId xmlns:a16="http://schemas.microsoft.com/office/drawing/2014/main" id="{37AE3F86-1CF2-420D-A2DF-A4565D396C11}"/>
              </a:ext>
            </a:extLst>
          </p:cNvPr>
          <p:cNvSpPr txBox="1">
            <a:spLocks noChangeArrowheads="1"/>
          </p:cNvSpPr>
          <p:nvPr/>
        </p:nvSpPr>
        <p:spPr bwMode="auto">
          <a:xfrm>
            <a:off x="1451316" y="3344409"/>
            <a:ext cx="6568391"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因此，最终的文法是</a:t>
            </a:r>
            <a:endParaRPr kumimoji="1" lang="en-US" altLang="zh-CN" sz="2800" b="1" dirty="0">
              <a:solidFill>
                <a:srgbClr val="800080"/>
              </a:solidFill>
              <a:latin typeface="Arial" panose="020B0604020202020204" pitchFamily="34" charset="0"/>
              <a:ea typeface="楷体_GB2312" pitchFamily="49" charset="-122"/>
            </a:endParaRPr>
          </a:p>
        </p:txBody>
      </p:sp>
      <p:pic>
        <p:nvPicPr>
          <p:cNvPr id="24" name="图片 23">
            <a:extLst>
              <a:ext uri="{FF2B5EF4-FFF2-40B4-BE49-F238E27FC236}">
                <a16:creationId xmlns:a16="http://schemas.microsoft.com/office/drawing/2014/main" id="{B3BE8E28-3B85-464B-926C-1F3CB288F3C2}"/>
              </a:ext>
            </a:extLst>
          </p:cNvPr>
          <p:cNvPicPr>
            <a:picLocks noChangeAspect="1"/>
          </p:cNvPicPr>
          <p:nvPr/>
        </p:nvPicPr>
        <p:blipFill>
          <a:blip r:embed="rId3"/>
          <a:stretch>
            <a:fillRect/>
          </a:stretch>
        </p:blipFill>
        <p:spPr>
          <a:xfrm>
            <a:off x="3681411" y="4069864"/>
            <a:ext cx="1702173" cy="379400"/>
          </a:xfrm>
          <a:prstGeom prst="rect">
            <a:avLst/>
          </a:prstGeom>
        </p:spPr>
      </p:pic>
      <p:pic>
        <p:nvPicPr>
          <p:cNvPr id="25" name="图片 24">
            <a:extLst>
              <a:ext uri="{FF2B5EF4-FFF2-40B4-BE49-F238E27FC236}">
                <a16:creationId xmlns:a16="http://schemas.microsoft.com/office/drawing/2014/main" id="{DCCED6A3-71F6-4DED-9E7E-5EDD632205E1}"/>
              </a:ext>
            </a:extLst>
          </p:cNvPr>
          <p:cNvPicPr>
            <a:picLocks noChangeAspect="1"/>
          </p:cNvPicPr>
          <p:nvPr/>
        </p:nvPicPr>
        <p:blipFill>
          <a:blip r:embed="rId4"/>
          <a:stretch>
            <a:fillRect/>
          </a:stretch>
        </p:blipFill>
        <p:spPr>
          <a:xfrm>
            <a:off x="3647697" y="4643093"/>
            <a:ext cx="2023919" cy="277793"/>
          </a:xfrm>
          <a:prstGeom prst="rect">
            <a:avLst/>
          </a:prstGeom>
        </p:spPr>
      </p:pic>
      <p:pic>
        <p:nvPicPr>
          <p:cNvPr id="26" name="图片 25">
            <a:extLst>
              <a:ext uri="{FF2B5EF4-FFF2-40B4-BE49-F238E27FC236}">
                <a16:creationId xmlns:a16="http://schemas.microsoft.com/office/drawing/2014/main" id="{E6747873-5CC3-4825-870C-504A01B0C179}"/>
              </a:ext>
            </a:extLst>
          </p:cNvPr>
          <p:cNvPicPr>
            <a:picLocks noChangeAspect="1"/>
          </p:cNvPicPr>
          <p:nvPr/>
        </p:nvPicPr>
        <p:blipFill>
          <a:blip r:embed="rId5"/>
          <a:stretch>
            <a:fillRect/>
          </a:stretch>
        </p:blipFill>
        <p:spPr>
          <a:xfrm>
            <a:off x="3619632" y="5160452"/>
            <a:ext cx="2023919" cy="284773"/>
          </a:xfrm>
          <a:prstGeom prst="rect">
            <a:avLst/>
          </a:prstGeom>
        </p:spPr>
      </p:pic>
      <p:pic>
        <p:nvPicPr>
          <p:cNvPr id="27" name="图片 26">
            <a:extLst>
              <a:ext uri="{FF2B5EF4-FFF2-40B4-BE49-F238E27FC236}">
                <a16:creationId xmlns:a16="http://schemas.microsoft.com/office/drawing/2014/main" id="{69245B88-0C09-4700-8786-0F38962FFEAA}"/>
              </a:ext>
            </a:extLst>
          </p:cNvPr>
          <p:cNvPicPr>
            <a:picLocks noChangeAspect="1"/>
          </p:cNvPicPr>
          <p:nvPr/>
        </p:nvPicPr>
        <p:blipFill>
          <a:blip r:embed="rId6"/>
          <a:stretch>
            <a:fillRect/>
          </a:stretch>
        </p:blipFill>
        <p:spPr>
          <a:xfrm>
            <a:off x="3647696" y="5714595"/>
            <a:ext cx="3492144" cy="373437"/>
          </a:xfrm>
          <a:prstGeom prst="rect">
            <a:avLst/>
          </a:prstGeom>
        </p:spPr>
      </p:pic>
    </p:spTree>
    <p:extLst>
      <p:ext uri="{BB962C8B-B14F-4D97-AF65-F5344CB8AC3E}">
        <p14:creationId xmlns:p14="http://schemas.microsoft.com/office/powerpoint/2010/main" val="312115582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136</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1295400" y="1340769"/>
            <a:ext cx="6705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4</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请给出下列语言的一个上下文无关文法</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15" name="图片 14">
            <a:extLst>
              <a:ext uri="{FF2B5EF4-FFF2-40B4-BE49-F238E27FC236}">
                <a16:creationId xmlns:a16="http://schemas.microsoft.com/office/drawing/2014/main" id="{0F6EA439-9DB6-4269-940B-978DACE9095F}"/>
              </a:ext>
            </a:extLst>
          </p:cNvPr>
          <p:cNvPicPr>
            <a:picLocks noChangeAspect="1"/>
          </p:cNvPicPr>
          <p:nvPr/>
        </p:nvPicPr>
        <p:blipFill>
          <a:blip r:embed="rId11"/>
          <a:stretch>
            <a:fillRect/>
          </a:stretch>
        </p:blipFill>
        <p:spPr>
          <a:xfrm>
            <a:off x="1295400" y="1981200"/>
            <a:ext cx="6979103" cy="355196"/>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43071440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上下文无关文法</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12" name="Text Box 11">
            <a:extLst>
              <a:ext uri="{FF2B5EF4-FFF2-40B4-BE49-F238E27FC236}">
                <a16:creationId xmlns:a16="http://schemas.microsoft.com/office/drawing/2014/main" id="{F060848C-9B6B-41AE-8FB4-9B2F1CA69AC0}"/>
              </a:ext>
            </a:extLst>
          </p:cNvPr>
          <p:cNvSpPr txBox="1">
            <a:spLocks noChangeArrowheads="1"/>
          </p:cNvSpPr>
          <p:nvPr/>
        </p:nvSpPr>
        <p:spPr bwMode="auto">
          <a:xfrm>
            <a:off x="533400" y="2709453"/>
            <a:ext cx="3249240"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解：</a:t>
            </a:r>
            <a:endParaRPr kumimoji="1" lang="en-US" altLang="zh-CN" sz="2800" b="1" dirty="0">
              <a:solidFill>
                <a:srgbClr val="800080"/>
              </a:solidFill>
              <a:latin typeface="Arial" panose="020B0604020202020204" pitchFamily="34" charset="0"/>
              <a:ea typeface="楷体_GB2312" pitchFamily="49" charset="-122"/>
            </a:endParaRPr>
          </a:p>
        </p:txBody>
      </p:sp>
      <p:sp>
        <p:nvSpPr>
          <p:cNvPr id="13" name="Text Box 11">
            <a:extLst>
              <a:ext uri="{FF2B5EF4-FFF2-40B4-BE49-F238E27FC236}">
                <a16:creationId xmlns:a16="http://schemas.microsoft.com/office/drawing/2014/main" id="{717670C4-BC8F-437E-BD53-8F393C6EDE12}"/>
              </a:ext>
            </a:extLst>
          </p:cNvPr>
          <p:cNvSpPr txBox="1">
            <a:spLocks noChangeArrowheads="1"/>
          </p:cNvSpPr>
          <p:nvPr/>
        </p:nvSpPr>
        <p:spPr bwMode="auto">
          <a:xfrm>
            <a:off x="1083586" y="2709453"/>
            <a:ext cx="7141491"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可以用前面的策略，先把文法拆成两部分</a:t>
            </a:r>
            <a:endParaRPr kumimoji="1" lang="en-US" altLang="zh-CN" sz="2800" b="1" dirty="0">
              <a:solidFill>
                <a:srgbClr val="800080"/>
              </a:solidFill>
              <a:latin typeface="Arial" panose="020B0604020202020204" pitchFamily="34" charset="0"/>
              <a:ea typeface="楷体_GB2312" pitchFamily="49" charset="-122"/>
            </a:endParaRPr>
          </a:p>
        </p:txBody>
      </p:sp>
      <p:grpSp>
        <p:nvGrpSpPr>
          <p:cNvPr id="17" name="组合 16">
            <a:extLst>
              <a:ext uri="{FF2B5EF4-FFF2-40B4-BE49-F238E27FC236}">
                <a16:creationId xmlns:a16="http://schemas.microsoft.com/office/drawing/2014/main" id="{866C664A-1602-4FEF-B723-E8E2E25BDE20}"/>
              </a:ext>
            </a:extLst>
          </p:cNvPr>
          <p:cNvGrpSpPr/>
          <p:nvPr/>
        </p:nvGrpSpPr>
        <p:grpSpPr>
          <a:xfrm>
            <a:off x="1089260" y="4580408"/>
            <a:ext cx="7699183" cy="461666"/>
            <a:chOff x="1230547" y="4580408"/>
            <a:chExt cx="7699183" cy="461666"/>
          </a:xfrm>
        </p:grpSpPr>
        <p:sp>
          <p:nvSpPr>
            <p:cNvPr id="18" name="Text Box 11">
              <a:extLst>
                <a:ext uri="{FF2B5EF4-FFF2-40B4-BE49-F238E27FC236}">
                  <a16:creationId xmlns:a16="http://schemas.microsoft.com/office/drawing/2014/main" id="{4AD562F8-BA8A-4B10-A12D-3288F9B4674F}"/>
                </a:ext>
              </a:extLst>
            </p:cNvPr>
            <p:cNvSpPr txBox="1">
              <a:spLocks noChangeArrowheads="1"/>
            </p:cNvSpPr>
            <p:nvPr/>
          </p:nvSpPr>
          <p:spPr bwMode="auto">
            <a:xfrm>
              <a:off x="1230547" y="4580409"/>
              <a:ext cx="3378703"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首先考虑第一部分，即</a:t>
              </a:r>
              <a:endParaRPr kumimoji="1" lang="en-US" altLang="zh-CN" sz="2800" b="1" dirty="0">
                <a:solidFill>
                  <a:srgbClr val="800080"/>
                </a:solidFill>
                <a:latin typeface="Arial" panose="020B0604020202020204" pitchFamily="34" charset="0"/>
                <a:ea typeface="楷体_GB2312" pitchFamily="49" charset="-122"/>
              </a:endParaRPr>
            </a:p>
          </p:txBody>
        </p:sp>
        <p:pic>
          <p:nvPicPr>
            <p:cNvPr id="19" name="图片 18">
              <a:extLst>
                <a:ext uri="{FF2B5EF4-FFF2-40B4-BE49-F238E27FC236}">
                  <a16:creationId xmlns:a16="http://schemas.microsoft.com/office/drawing/2014/main" id="{7F5925EE-3717-4DC2-92FA-6ED7AD115B37}"/>
                </a:ext>
              </a:extLst>
            </p:cNvPr>
            <p:cNvPicPr>
              <a:picLocks noChangeAspect="1"/>
            </p:cNvPicPr>
            <p:nvPr/>
          </p:nvPicPr>
          <p:blipFill>
            <a:blip r:embed="rId2"/>
            <a:stretch>
              <a:fillRect/>
            </a:stretch>
          </p:blipFill>
          <p:spPr>
            <a:xfrm>
              <a:off x="4434102" y="4714221"/>
              <a:ext cx="194040" cy="194040"/>
            </a:xfrm>
            <a:prstGeom prst="rect">
              <a:avLst/>
            </a:prstGeom>
          </p:spPr>
        </p:pic>
        <p:sp>
          <p:nvSpPr>
            <p:cNvPr id="20" name="Text Box 11">
              <a:extLst>
                <a:ext uri="{FF2B5EF4-FFF2-40B4-BE49-F238E27FC236}">
                  <a16:creationId xmlns:a16="http://schemas.microsoft.com/office/drawing/2014/main" id="{80086A7A-290A-4312-8EB5-921FCF7F8745}"/>
                </a:ext>
              </a:extLst>
            </p:cNvPr>
            <p:cNvSpPr txBox="1">
              <a:spLocks noChangeArrowheads="1"/>
            </p:cNvSpPr>
            <p:nvPr/>
          </p:nvSpPr>
          <p:spPr bwMode="auto">
            <a:xfrm>
              <a:off x="4628143" y="4580408"/>
              <a:ext cx="1402376"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的数量比</a:t>
              </a:r>
              <a:endParaRPr kumimoji="1" lang="en-US" altLang="zh-CN" sz="2800" b="1" dirty="0">
                <a:solidFill>
                  <a:srgbClr val="800080"/>
                </a:solidFill>
                <a:latin typeface="Arial" panose="020B0604020202020204" pitchFamily="34" charset="0"/>
                <a:ea typeface="楷体_GB2312" pitchFamily="49" charset="-122"/>
              </a:endParaRPr>
            </a:p>
          </p:txBody>
        </p:sp>
        <p:pic>
          <p:nvPicPr>
            <p:cNvPr id="21" name="图片 20">
              <a:extLst>
                <a:ext uri="{FF2B5EF4-FFF2-40B4-BE49-F238E27FC236}">
                  <a16:creationId xmlns:a16="http://schemas.microsoft.com/office/drawing/2014/main" id="{D3BABBC7-B971-49BB-8785-94D38005D0DC}"/>
                </a:ext>
              </a:extLst>
            </p:cNvPr>
            <p:cNvPicPr>
              <a:picLocks noChangeAspect="1"/>
            </p:cNvPicPr>
            <p:nvPr/>
          </p:nvPicPr>
          <p:blipFill>
            <a:blip r:embed="rId3"/>
            <a:stretch>
              <a:fillRect/>
            </a:stretch>
          </p:blipFill>
          <p:spPr>
            <a:xfrm>
              <a:off x="6049410" y="4677026"/>
              <a:ext cx="144538" cy="268427"/>
            </a:xfrm>
            <a:prstGeom prst="rect">
              <a:avLst/>
            </a:prstGeom>
          </p:spPr>
        </p:pic>
        <p:sp>
          <p:nvSpPr>
            <p:cNvPr id="28" name="Text Box 11">
              <a:extLst>
                <a:ext uri="{FF2B5EF4-FFF2-40B4-BE49-F238E27FC236}">
                  <a16:creationId xmlns:a16="http://schemas.microsoft.com/office/drawing/2014/main" id="{5F57BFFC-394D-4F64-A9E8-BCDC542C1349}"/>
                </a:ext>
              </a:extLst>
            </p:cNvPr>
            <p:cNvSpPr txBox="1">
              <a:spLocks noChangeArrowheads="1"/>
            </p:cNvSpPr>
            <p:nvPr/>
          </p:nvSpPr>
          <p:spPr bwMode="auto">
            <a:xfrm>
              <a:off x="6194824" y="4580408"/>
              <a:ext cx="2734906"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多。该怎么下手？</a:t>
              </a:r>
              <a:endParaRPr kumimoji="1" lang="en-US" altLang="zh-CN" sz="2800" b="1" dirty="0">
                <a:solidFill>
                  <a:srgbClr val="800080"/>
                </a:solidFill>
                <a:latin typeface="Arial" panose="020B0604020202020204" pitchFamily="34" charset="0"/>
                <a:ea typeface="楷体_GB2312" pitchFamily="49" charset="-122"/>
              </a:endParaRPr>
            </a:p>
          </p:txBody>
        </p:sp>
      </p:grpSp>
      <p:sp>
        <p:nvSpPr>
          <p:cNvPr id="29" name="Text Box 11">
            <a:extLst>
              <a:ext uri="{FF2B5EF4-FFF2-40B4-BE49-F238E27FC236}">
                <a16:creationId xmlns:a16="http://schemas.microsoft.com/office/drawing/2014/main" id="{33866613-2F67-4FD6-A2ED-5764902046D1}"/>
              </a:ext>
            </a:extLst>
          </p:cNvPr>
          <p:cNvSpPr txBox="1">
            <a:spLocks noChangeArrowheads="1"/>
          </p:cNvSpPr>
          <p:nvPr/>
        </p:nvSpPr>
        <p:spPr bwMode="auto">
          <a:xfrm>
            <a:off x="1113904" y="5174851"/>
            <a:ext cx="6633616"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随机列几个符合条件的字符串，仔细观察</a:t>
            </a:r>
            <a:endParaRPr kumimoji="1" lang="en-US" altLang="zh-CN" sz="2800" b="1" dirty="0">
              <a:solidFill>
                <a:srgbClr val="800080"/>
              </a:solidFill>
              <a:latin typeface="Arial" panose="020B0604020202020204" pitchFamily="34" charset="0"/>
              <a:ea typeface="楷体_GB2312" pitchFamily="49" charset="-122"/>
            </a:endParaRPr>
          </a:p>
        </p:txBody>
      </p:sp>
      <p:pic>
        <p:nvPicPr>
          <p:cNvPr id="30" name="图片 29">
            <a:extLst>
              <a:ext uri="{FF2B5EF4-FFF2-40B4-BE49-F238E27FC236}">
                <a16:creationId xmlns:a16="http://schemas.microsoft.com/office/drawing/2014/main" id="{277D1412-CB2E-4134-A5E1-EE428C7EC466}"/>
              </a:ext>
            </a:extLst>
          </p:cNvPr>
          <p:cNvPicPr>
            <a:picLocks noChangeAspect="1"/>
          </p:cNvPicPr>
          <p:nvPr/>
        </p:nvPicPr>
        <p:blipFill>
          <a:blip r:embed="rId4"/>
          <a:stretch>
            <a:fillRect/>
          </a:stretch>
        </p:blipFill>
        <p:spPr>
          <a:xfrm>
            <a:off x="1444148" y="5869797"/>
            <a:ext cx="576064" cy="288032"/>
          </a:xfrm>
          <a:prstGeom prst="rect">
            <a:avLst/>
          </a:prstGeom>
        </p:spPr>
      </p:pic>
      <p:pic>
        <p:nvPicPr>
          <p:cNvPr id="31" name="图片 30">
            <a:extLst>
              <a:ext uri="{FF2B5EF4-FFF2-40B4-BE49-F238E27FC236}">
                <a16:creationId xmlns:a16="http://schemas.microsoft.com/office/drawing/2014/main" id="{A5DADF40-FBD7-4952-B46B-023229C3EDC3}"/>
              </a:ext>
            </a:extLst>
          </p:cNvPr>
          <p:cNvPicPr>
            <a:picLocks noChangeAspect="1"/>
          </p:cNvPicPr>
          <p:nvPr/>
        </p:nvPicPr>
        <p:blipFill>
          <a:blip r:embed="rId5"/>
          <a:stretch>
            <a:fillRect/>
          </a:stretch>
        </p:blipFill>
        <p:spPr>
          <a:xfrm>
            <a:off x="2635050" y="5869797"/>
            <a:ext cx="1373691" cy="288032"/>
          </a:xfrm>
          <a:prstGeom prst="rect">
            <a:avLst/>
          </a:prstGeom>
        </p:spPr>
      </p:pic>
      <p:pic>
        <p:nvPicPr>
          <p:cNvPr id="32" name="图片 31">
            <a:extLst>
              <a:ext uri="{FF2B5EF4-FFF2-40B4-BE49-F238E27FC236}">
                <a16:creationId xmlns:a16="http://schemas.microsoft.com/office/drawing/2014/main" id="{9A277446-9617-4AF0-8AC7-74EBABC18A2F}"/>
              </a:ext>
            </a:extLst>
          </p:cNvPr>
          <p:cNvPicPr>
            <a:picLocks noChangeAspect="1"/>
          </p:cNvPicPr>
          <p:nvPr/>
        </p:nvPicPr>
        <p:blipFill>
          <a:blip r:embed="rId6"/>
          <a:stretch>
            <a:fillRect/>
          </a:stretch>
        </p:blipFill>
        <p:spPr>
          <a:xfrm>
            <a:off x="4531921" y="5865913"/>
            <a:ext cx="952725" cy="288033"/>
          </a:xfrm>
          <a:prstGeom prst="rect">
            <a:avLst/>
          </a:prstGeom>
        </p:spPr>
      </p:pic>
      <p:pic>
        <p:nvPicPr>
          <p:cNvPr id="33" name="图片 32">
            <a:extLst>
              <a:ext uri="{FF2B5EF4-FFF2-40B4-BE49-F238E27FC236}">
                <a16:creationId xmlns:a16="http://schemas.microsoft.com/office/drawing/2014/main" id="{8619A78F-8A5C-419B-A0C7-E53E0A811D2C}"/>
              </a:ext>
            </a:extLst>
          </p:cNvPr>
          <p:cNvPicPr>
            <a:picLocks noChangeAspect="1"/>
          </p:cNvPicPr>
          <p:nvPr/>
        </p:nvPicPr>
        <p:blipFill>
          <a:blip r:embed="rId7"/>
          <a:stretch>
            <a:fillRect/>
          </a:stretch>
        </p:blipFill>
        <p:spPr>
          <a:xfrm>
            <a:off x="6052660" y="5865912"/>
            <a:ext cx="1584176" cy="288032"/>
          </a:xfrm>
          <a:prstGeom prst="rect">
            <a:avLst/>
          </a:prstGeom>
        </p:spPr>
      </p:pic>
      <p:grpSp>
        <p:nvGrpSpPr>
          <p:cNvPr id="34" name="组合 33">
            <a:extLst>
              <a:ext uri="{FF2B5EF4-FFF2-40B4-BE49-F238E27FC236}">
                <a16:creationId xmlns:a16="http://schemas.microsoft.com/office/drawing/2014/main" id="{BAB9F594-3B4C-4460-A680-A5F03F4BC3BB}"/>
              </a:ext>
            </a:extLst>
          </p:cNvPr>
          <p:cNvGrpSpPr/>
          <p:nvPr/>
        </p:nvGrpSpPr>
        <p:grpSpPr>
          <a:xfrm>
            <a:off x="1187666" y="3366870"/>
            <a:ext cx="7312744" cy="938627"/>
            <a:chOff x="1328954" y="3366869"/>
            <a:chExt cx="7312744" cy="938627"/>
          </a:xfrm>
        </p:grpSpPr>
        <p:pic>
          <p:nvPicPr>
            <p:cNvPr id="35" name="图片 34">
              <a:extLst>
                <a:ext uri="{FF2B5EF4-FFF2-40B4-BE49-F238E27FC236}">
                  <a16:creationId xmlns:a16="http://schemas.microsoft.com/office/drawing/2014/main" id="{48781537-BE57-4B0F-9D39-0E92D136A39F}"/>
                </a:ext>
              </a:extLst>
            </p:cNvPr>
            <p:cNvPicPr>
              <a:picLocks noChangeAspect="1"/>
            </p:cNvPicPr>
            <p:nvPr/>
          </p:nvPicPr>
          <p:blipFill>
            <a:blip r:embed="rId8"/>
            <a:stretch>
              <a:fillRect/>
            </a:stretch>
          </p:blipFill>
          <p:spPr>
            <a:xfrm>
              <a:off x="1328954" y="3366869"/>
              <a:ext cx="7312744" cy="354615"/>
            </a:xfrm>
            <a:prstGeom prst="rect">
              <a:avLst/>
            </a:prstGeom>
          </p:spPr>
        </p:pic>
        <p:pic>
          <p:nvPicPr>
            <p:cNvPr id="36" name="图片 35">
              <a:extLst>
                <a:ext uri="{FF2B5EF4-FFF2-40B4-BE49-F238E27FC236}">
                  <a16:creationId xmlns:a16="http://schemas.microsoft.com/office/drawing/2014/main" id="{27D59240-FEED-48C1-AD33-B2400AE88905}"/>
                </a:ext>
              </a:extLst>
            </p:cNvPr>
            <p:cNvPicPr>
              <a:picLocks noChangeAspect="1"/>
            </p:cNvPicPr>
            <p:nvPr/>
          </p:nvPicPr>
          <p:blipFill>
            <a:blip r:embed="rId9"/>
            <a:stretch>
              <a:fillRect/>
            </a:stretch>
          </p:blipFill>
          <p:spPr>
            <a:xfrm>
              <a:off x="2029041" y="3950881"/>
              <a:ext cx="6268055" cy="354615"/>
            </a:xfrm>
            <a:prstGeom prst="rect">
              <a:avLst/>
            </a:prstGeom>
          </p:spPr>
        </p:pic>
      </p:grpSp>
      <p:sp>
        <p:nvSpPr>
          <p:cNvPr id="37" name="Text Box 40">
            <a:extLst>
              <a:ext uri="{FF2B5EF4-FFF2-40B4-BE49-F238E27FC236}">
                <a16:creationId xmlns:a16="http://schemas.microsoft.com/office/drawing/2014/main" id="{8127639C-F6B1-44AF-80E3-74DF6B460CA3}"/>
              </a:ext>
            </a:extLst>
          </p:cNvPr>
          <p:cNvSpPr txBox="1">
            <a:spLocks noChangeArrowheads="1"/>
          </p:cNvSpPr>
          <p:nvPr/>
        </p:nvSpPr>
        <p:spPr bwMode="auto">
          <a:xfrm>
            <a:off x="1295400" y="1340769"/>
            <a:ext cx="6705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4</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请给出下列语言的一个上下文无关文法</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38" name="图片 37">
            <a:extLst>
              <a:ext uri="{FF2B5EF4-FFF2-40B4-BE49-F238E27FC236}">
                <a16:creationId xmlns:a16="http://schemas.microsoft.com/office/drawing/2014/main" id="{5F0092F8-A829-48CB-BD07-D8E8D0636BC5}"/>
              </a:ext>
            </a:extLst>
          </p:cNvPr>
          <p:cNvPicPr>
            <a:picLocks noChangeAspect="1"/>
          </p:cNvPicPr>
          <p:nvPr/>
        </p:nvPicPr>
        <p:blipFill>
          <a:blip r:embed="rId10"/>
          <a:stretch>
            <a:fillRect/>
          </a:stretch>
        </p:blipFill>
        <p:spPr>
          <a:xfrm>
            <a:off x="1295400" y="1981200"/>
            <a:ext cx="6979103" cy="355196"/>
          </a:xfrm>
          <a:prstGeom prst="rect">
            <a:avLst/>
          </a:prstGeom>
        </p:spPr>
      </p:pic>
    </p:spTree>
    <p:extLst>
      <p:ext uri="{BB962C8B-B14F-4D97-AF65-F5344CB8AC3E}">
        <p14:creationId xmlns:p14="http://schemas.microsoft.com/office/powerpoint/2010/main" val="188425149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9" grpId="0" bldLvl="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上下文无关文法</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37" name="Text Box 40">
            <a:extLst>
              <a:ext uri="{FF2B5EF4-FFF2-40B4-BE49-F238E27FC236}">
                <a16:creationId xmlns:a16="http://schemas.microsoft.com/office/drawing/2014/main" id="{8127639C-F6B1-44AF-80E3-74DF6B460CA3}"/>
              </a:ext>
            </a:extLst>
          </p:cNvPr>
          <p:cNvSpPr txBox="1">
            <a:spLocks noChangeArrowheads="1"/>
          </p:cNvSpPr>
          <p:nvPr/>
        </p:nvSpPr>
        <p:spPr bwMode="auto">
          <a:xfrm>
            <a:off x="1295400" y="1340769"/>
            <a:ext cx="6705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4</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请给出下列语言的一个上下文无关文法</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38" name="图片 37">
            <a:extLst>
              <a:ext uri="{FF2B5EF4-FFF2-40B4-BE49-F238E27FC236}">
                <a16:creationId xmlns:a16="http://schemas.microsoft.com/office/drawing/2014/main" id="{5F0092F8-A829-48CB-BD07-D8E8D0636BC5}"/>
              </a:ext>
            </a:extLst>
          </p:cNvPr>
          <p:cNvPicPr>
            <a:picLocks noChangeAspect="1"/>
          </p:cNvPicPr>
          <p:nvPr/>
        </p:nvPicPr>
        <p:blipFill>
          <a:blip r:embed="rId2"/>
          <a:stretch>
            <a:fillRect/>
          </a:stretch>
        </p:blipFill>
        <p:spPr>
          <a:xfrm>
            <a:off x="1295400" y="1981200"/>
            <a:ext cx="6979103" cy="355196"/>
          </a:xfrm>
          <a:prstGeom prst="rect">
            <a:avLst/>
          </a:prstGeom>
        </p:spPr>
      </p:pic>
      <p:sp>
        <p:nvSpPr>
          <p:cNvPr id="22" name="Text Box 11">
            <a:extLst>
              <a:ext uri="{FF2B5EF4-FFF2-40B4-BE49-F238E27FC236}">
                <a16:creationId xmlns:a16="http://schemas.microsoft.com/office/drawing/2014/main" id="{378B7728-DA33-4F25-9FD8-08DD4CAD5950}"/>
              </a:ext>
            </a:extLst>
          </p:cNvPr>
          <p:cNvSpPr txBox="1">
            <a:spLocks noChangeArrowheads="1"/>
          </p:cNvSpPr>
          <p:nvPr/>
        </p:nvSpPr>
        <p:spPr bwMode="auto">
          <a:xfrm>
            <a:off x="381000" y="2709453"/>
            <a:ext cx="6633616"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解：</a:t>
            </a:r>
            <a:endParaRPr kumimoji="1" lang="en-US" altLang="zh-CN" sz="2800" b="1" dirty="0">
              <a:solidFill>
                <a:srgbClr val="800080"/>
              </a:solidFill>
              <a:latin typeface="Arial" panose="020B0604020202020204" pitchFamily="34" charset="0"/>
              <a:ea typeface="楷体_GB2312" pitchFamily="49" charset="-122"/>
            </a:endParaRPr>
          </a:p>
        </p:txBody>
      </p:sp>
      <p:grpSp>
        <p:nvGrpSpPr>
          <p:cNvPr id="23" name="组合 22">
            <a:extLst>
              <a:ext uri="{FF2B5EF4-FFF2-40B4-BE49-F238E27FC236}">
                <a16:creationId xmlns:a16="http://schemas.microsoft.com/office/drawing/2014/main" id="{0256A449-3C1A-49B7-8AD7-8E4D257AD011}"/>
              </a:ext>
            </a:extLst>
          </p:cNvPr>
          <p:cNvGrpSpPr/>
          <p:nvPr/>
        </p:nvGrpSpPr>
        <p:grpSpPr>
          <a:xfrm>
            <a:off x="972250" y="2708760"/>
            <a:ext cx="7638718" cy="2088393"/>
            <a:chOff x="1265938" y="2708759"/>
            <a:chExt cx="7638718" cy="2088393"/>
          </a:xfrm>
        </p:grpSpPr>
        <p:sp>
          <p:nvSpPr>
            <p:cNvPr id="24" name="Text Box 11">
              <a:extLst>
                <a:ext uri="{FF2B5EF4-FFF2-40B4-BE49-F238E27FC236}">
                  <a16:creationId xmlns:a16="http://schemas.microsoft.com/office/drawing/2014/main" id="{12CF04EE-4A0A-439A-9871-6559BB64D63D}"/>
                </a:ext>
              </a:extLst>
            </p:cNvPr>
            <p:cNvSpPr txBox="1">
              <a:spLocks noChangeArrowheads="1"/>
            </p:cNvSpPr>
            <p:nvPr/>
          </p:nvSpPr>
          <p:spPr bwMode="auto">
            <a:xfrm>
              <a:off x="1265938" y="2708759"/>
              <a:ext cx="6633616"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假设对于每个字符串从左往右扫描，边扫描边数</a:t>
              </a:r>
              <a:endParaRPr kumimoji="1" lang="en-US" altLang="zh-CN" sz="2800" b="1" dirty="0">
                <a:solidFill>
                  <a:srgbClr val="800080"/>
                </a:solidFill>
                <a:latin typeface="Arial" panose="020B0604020202020204" pitchFamily="34" charset="0"/>
                <a:ea typeface="楷体_GB2312" pitchFamily="49" charset="-122"/>
              </a:endParaRPr>
            </a:p>
          </p:txBody>
        </p:sp>
        <p:pic>
          <p:nvPicPr>
            <p:cNvPr id="25" name="图片 24">
              <a:extLst>
                <a:ext uri="{FF2B5EF4-FFF2-40B4-BE49-F238E27FC236}">
                  <a16:creationId xmlns:a16="http://schemas.microsoft.com/office/drawing/2014/main" id="{253CEC5A-9C33-491E-9C35-66063361CD00}"/>
                </a:ext>
              </a:extLst>
            </p:cNvPr>
            <p:cNvPicPr>
              <a:picLocks noChangeAspect="1"/>
            </p:cNvPicPr>
            <p:nvPr/>
          </p:nvPicPr>
          <p:blipFill>
            <a:blip r:embed="rId3"/>
            <a:stretch>
              <a:fillRect/>
            </a:stretch>
          </p:blipFill>
          <p:spPr>
            <a:xfrm>
              <a:off x="7823106" y="2848878"/>
              <a:ext cx="194040" cy="194040"/>
            </a:xfrm>
            <a:prstGeom prst="rect">
              <a:avLst/>
            </a:prstGeom>
          </p:spPr>
        </p:pic>
        <p:sp>
          <p:nvSpPr>
            <p:cNvPr id="26" name="Text Box 11">
              <a:extLst>
                <a:ext uri="{FF2B5EF4-FFF2-40B4-BE49-F238E27FC236}">
                  <a16:creationId xmlns:a16="http://schemas.microsoft.com/office/drawing/2014/main" id="{BCA36263-00F2-4218-B463-1D40EDF1D6A7}"/>
                </a:ext>
              </a:extLst>
            </p:cNvPr>
            <p:cNvSpPr txBox="1">
              <a:spLocks noChangeArrowheads="1"/>
            </p:cNvSpPr>
            <p:nvPr/>
          </p:nvSpPr>
          <p:spPr bwMode="auto">
            <a:xfrm>
              <a:off x="8017146" y="2708759"/>
              <a:ext cx="504056"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和</a:t>
              </a:r>
              <a:endParaRPr kumimoji="1" lang="en-US" altLang="zh-CN" sz="2800" b="1" dirty="0">
                <a:solidFill>
                  <a:srgbClr val="800080"/>
                </a:solidFill>
                <a:latin typeface="Arial" panose="020B0604020202020204" pitchFamily="34" charset="0"/>
                <a:ea typeface="楷体_GB2312" pitchFamily="49" charset="-122"/>
              </a:endParaRPr>
            </a:p>
          </p:txBody>
        </p:sp>
        <p:pic>
          <p:nvPicPr>
            <p:cNvPr id="27" name="图片 26">
              <a:extLst>
                <a:ext uri="{FF2B5EF4-FFF2-40B4-BE49-F238E27FC236}">
                  <a16:creationId xmlns:a16="http://schemas.microsoft.com/office/drawing/2014/main" id="{7F20B0E9-5C8F-4E70-B315-BC2D57CD1D71}"/>
                </a:ext>
              </a:extLst>
            </p:cNvPr>
            <p:cNvPicPr>
              <a:picLocks noChangeAspect="1"/>
            </p:cNvPicPr>
            <p:nvPr/>
          </p:nvPicPr>
          <p:blipFill>
            <a:blip r:embed="rId4"/>
            <a:stretch>
              <a:fillRect/>
            </a:stretch>
          </p:blipFill>
          <p:spPr>
            <a:xfrm>
              <a:off x="8520680" y="2801085"/>
              <a:ext cx="144538" cy="268427"/>
            </a:xfrm>
            <a:prstGeom prst="rect">
              <a:avLst/>
            </a:prstGeom>
          </p:spPr>
        </p:pic>
        <p:sp>
          <p:nvSpPr>
            <p:cNvPr id="39" name="Text Box 11">
              <a:extLst>
                <a:ext uri="{FF2B5EF4-FFF2-40B4-BE49-F238E27FC236}">
                  <a16:creationId xmlns:a16="http://schemas.microsoft.com/office/drawing/2014/main" id="{3ABF6017-FB7B-4B4C-B218-1873E8E10428}"/>
                </a:ext>
              </a:extLst>
            </p:cNvPr>
            <p:cNvSpPr txBox="1">
              <a:spLocks noChangeArrowheads="1"/>
            </p:cNvSpPr>
            <p:nvPr/>
          </p:nvSpPr>
          <p:spPr bwMode="auto">
            <a:xfrm>
              <a:off x="1265938" y="3278920"/>
              <a:ext cx="2956768"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的数量，遇到第一次</a:t>
              </a:r>
              <a:endParaRPr kumimoji="1" lang="en-US" altLang="zh-CN" sz="2800" b="1" dirty="0">
                <a:solidFill>
                  <a:srgbClr val="800080"/>
                </a:solidFill>
                <a:latin typeface="Arial" panose="020B0604020202020204" pitchFamily="34" charset="0"/>
                <a:ea typeface="楷体_GB2312" pitchFamily="49" charset="-122"/>
              </a:endParaRPr>
            </a:p>
          </p:txBody>
        </p:sp>
        <p:pic>
          <p:nvPicPr>
            <p:cNvPr id="40" name="图片 39">
              <a:extLst>
                <a:ext uri="{FF2B5EF4-FFF2-40B4-BE49-F238E27FC236}">
                  <a16:creationId xmlns:a16="http://schemas.microsoft.com/office/drawing/2014/main" id="{2ABEFC02-8A0D-40FF-B70A-A7817899A2F7}"/>
                </a:ext>
              </a:extLst>
            </p:cNvPr>
            <p:cNvPicPr>
              <a:picLocks noChangeAspect="1"/>
            </p:cNvPicPr>
            <p:nvPr/>
          </p:nvPicPr>
          <p:blipFill>
            <a:blip r:embed="rId3"/>
            <a:stretch>
              <a:fillRect/>
            </a:stretch>
          </p:blipFill>
          <p:spPr>
            <a:xfrm>
              <a:off x="4222706" y="3412732"/>
              <a:ext cx="194040" cy="194040"/>
            </a:xfrm>
            <a:prstGeom prst="rect">
              <a:avLst/>
            </a:prstGeom>
          </p:spPr>
        </p:pic>
        <p:sp>
          <p:nvSpPr>
            <p:cNvPr id="41" name="Text Box 11">
              <a:extLst>
                <a:ext uri="{FF2B5EF4-FFF2-40B4-BE49-F238E27FC236}">
                  <a16:creationId xmlns:a16="http://schemas.microsoft.com/office/drawing/2014/main" id="{0B4733C1-C28A-47D3-B275-C8C8879E2756}"/>
                </a:ext>
              </a:extLst>
            </p:cNvPr>
            <p:cNvSpPr txBox="1">
              <a:spLocks noChangeArrowheads="1"/>
            </p:cNvSpPr>
            <p:nvPr/>
          </p:nvSpPr>
          <p:spPr bwMode="auto">
            <a:xfrm>
              <a:off x="4416746" y="3278920"/>
              <a:ext cx="146214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的数量比</a:t>
              </a:r>
              <a:endParaRPr kumimoji="1" lang="en-US" altLang="zh-CN" sz="2800" b="1" dirty="0">
                <a:solidFill>
                  <a:srgbClr val="800080"/>
                </a:solidFill>
                <a:latin typeface="Arial" panose="020B0604020202020204" pitchFamily="34" charset="0"/>
                <a:ea typeface="楷体_GB2312" pitchFamily="49" charset="-122"/>
              </a:endParaRPr>
            </a:p>
          </p:txBody>
        </p:sp>
        <p:pic>
          <p:nvPicPr>
            <p:cNvPr id="42" name="图片 41">
              <a:extLst>
                <a:ext uri="{FF2B5EF4-FFF2-40B4-BE49-F238E27FC236}">
                  <a16:creationId xmlns:a16="http://schemas.microsoft.com/office/drawing/2014/main" id="{88CFB734-6711-489B-8B92-7B0A5A5EBD83}"/>
                </a:ext>
              </a:extLst>
            </p:cNvPr>
            <p:cNvPicPr>
              <a:picLocks noChangeAspect="1"/>
            </p:cNvPicPr>
            <p:nvPr/>
          </p:nvPicPr>
          <p:blipFill>
            <a:blip r:embed="rId4"/>
            <a:stretch>
              <a:fillRect/>
            </a:stretch>
          </p:blipFill>
          <p:spPr>
            <a:xfrm>
              <a:off x="5806621" y="3376618"/>
              <a:ext cx="144538" cy="268427"/>
            </a:xfrm>
            <a:prstGeom prst="rect">
              <a:avLst/>
            </a:prstGeom>
          </p:spPr>
        </p:pic>
        <p:sp>
          <p:nvSpPr>
            <p:cNvPr id="43" name="Text Box 11">
              <a:extLst>
                <a:ext uri="{FF2B5EF4-FFF2-40B4-BE49-F238E27FC236}">
                  <a16:creationId xmlns:a16="http://schemas.microsoft.com/office/drawing/2014/main" id="{9F0DE94C-8D73-4781-BE54-4630917D340A}"/>
                </a:ext>
              </a:extLst>
            </p:cNvPr>
            <p:cNvSpPr txBox="1">
              <a:spLocks noChangeArrowheads="1"/>
            </p:cNvSpPr>
            <p:nvPr/>
          </p:nvSpPr>
          <p:spPr bwMode="auto">
            <a:xfrm>
              <a:off x="5947888" y="3278920"/>
              <a:ext cx="2956768"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多</a:t>
              </a:r>
              <a:r>
                <a:rPr kumimoji="1" lang="en-US" altLang="zh-CN" sz="2400" dirty="0">
                  <a:solidFill>
                    <a:srgbClr val="000000"/>
                  </a:solidFill>
                  <a:latin typeface="宋体" panose="02010600030101010101" pitchFamily="2" charset="-122"/>
                  <a:ea typeface="宋体" panose="02010600030101010101" pitchFamily="2" charset="-122"/>
                  <a:sym typeface="Symbol" panose="05050102010706020507" pitchFamily="18" charset="2"/>
                </a:rPr>
                <a:t>1</a:t>
              </a: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就停下来。这样</a:t>
              </a:r>
              <a:endParaRPr kumimoji="1" lang="en-US" altLang="zh-CN" sz="2800" b="1" dirty="0">
                <a:solidFill>
                  <a:srgbClr val="800080"/>
                </a:solidFill>
                <a:latin typeface="Arial" panose="020B0604020202020204" pitchFamily="34" charset="0"/>
                <a:ea typeface="楷体_GB2312" pitchFamily="49" charset="-122"/>
              </a:endParaRPr>
            </a:p>
          </p:txBody>
        </p:sp>
        <p:sp>
          <p:nvSpPr>
            <p:cNvPr id="44" name="Text Box 11">
              <a:extLst>
                <a:ext uri="{FF2B5EF4-FFF2-40B4-BE49-F238E27FC236}">
                  <a16:creationId xmlns:a16="http://schemas.microsoft.com/office/drawing/2014/main" id="{DE833363-F179-4917-B2D7-EA58D1557E3B}"/>
                </a:ext>
              </a:extLst>
            </p:cNvPr>
            <p:cNvSpPr txBox="1">
              <a:spLocks noChangeArrowheads="1"/>
            </p:cNvSpPr>
            <p:nvPr/>
          </p:nvSpPr>
          <p:spPr bwMode="auto">
            <a:xfrm>
              <a:off x="1266712" y="3828162"/>
              <a:ext cx="5404266"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可以把字符串分成三部分，左边的部分</a:t>
              </a:r>
              <a:endParaRPr kumimoji="1" lang="en-US" altLang="zh-CN" sz="2800" b="1" dirty="0">
                <a:solidFill>
                  <a:srgbClr val="800080"/>
                </a:solidFill>
                <a:latin typeface="Arial" panose="020B0604020202020204" pitchFamily="34" charset="0"/>
                <a:ea typeface="楷体_GB2312" pitchFamily="49" charset="-122"/>
              </a:endParaRPr>
            </a:p>
          </p:txBody>
        </p:sp>
        <p:pic>
          <p:nvPicPr>
            <p:cNvPr id="45" name="图片 44">
              <a:extLst>
                <a:ext uri="{FF2B5EF4-FFF2-40B4-BE49-F238E27FC236}">
                  <a16:creationId xmlns:a16="http://schemas.microsoft.com/office/drawing/2014/main" id="{551D4572-0CC9-4EF7-A770-4A2742FE38A5}"/>
                </a:ext>
              </a:extLst>
            </p:cNvPr>
            <p:cNvPicPr>
              <a:picLocks noChangeAspect="1"/>
            </p:cNvPicPr>
            <p:nvPr/>
          </p:nvPicPr>
          <p:blipFill>
            <a:blip r:embed="rId3"/>
            <a:stretch>
              <a:fillRect/>
            </a:stretch>
          </p:blipFill>
          <p:spPr>
            <a:xfrm>
              <a:off x="6592710" y="3961974"/>
              <a:ext cx="194040" cy="194040"/>
            </a:xfrm>
            <a:prstGeom prst="rect">
              <a:avLst/>
            </a:prstGeom>
          </p:spPr>
        </p:pic>
        <p:sp>
          <p:nvSpPr>
            <p:cNvPr id="46" name="Text Box 11">
              <a:extLst>
                <a:ext uri="{FF2B5EF4-FFF2-40B4-BE49-F238E27FC236}">
                  <a16:creationId xmlns:a16="http://schemas.microsoft.com/office/drawing/2014/main" id="{D729A641-1D6D-4663-94B3-C53E0C0F6936}"/>
                </a:ext>
              </a:extLst>
            </p:cNvPr>
            <p:cNvSpPr txBox="1">
              <a:spLocks noChangeArrowheads="1"/>
            </p:cNvSpPr>
            <p:nvPr/>
          </p:nvSpPr>
          <p:spPr bwMode="auto">
            <a:xfrm>
              <a:off x="6786750" y="3828162"/>
              <a:ext cx="146214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的数量和</a:t>
              </a:r>
              <a:endParaRPr kumimoji="1" lang="en-US" altLang="zh-CN" sz="2800" b="1" dirty="0">
                <a:solidFill>
                  <a:srgbClr val="800080"/>
                </a:solidFill>
                <a:latin typeface="Arial" panose="020B0604020202020204" pitchFamily="34" charset="0"/>
                <a:ea typeface="楷体_GB2312" pitchFamily="49" charset="-122"/>
              </a:endParaRPr>
            </a:p>
          </p:txBody>
        </p:sp>
        <p:pic>
          <p:nvPicPr>
            <p:cNvPr id="47" name="图片 46">
              <a:extLst>
                <a:ext uri="{FF2B5EF4-FFF2-40B4-BE49-F238E27FC236}">
                  <a16:creationId xmlns:a16="http://schemas.microsoft.com/office/drawing/2014/main" id="{32ADACD2-D135-4001-8D84-311C0C36651B}"/>
                </a:ext>
              </a:extLst>
            </p:cNvPr>
            <p:cNvPicPr>
              <a:picLocks noChangeAspect="1"/>
            </p:cNvPicPr>
            <p:nvPr/>
          </p:nvPicPr>
          <p:blipFill>
            <a:blip r:embed="rId4"/>
            <a:stretch>
              <a:fillRect/>
            </a:stretch>
          </p:blipFill>
          <p:spPr>
            <a:xfrm>
              <a:off x="8183146" y="3924780"/>
              <a:ext cx="144538" cy="268427"/>
            </a:xfrm>
            <a:prstGeom prst="rect">
              <a:avLst/>
            </a:prstGeom>
          </p:spPr>
        </p:pic>
        <p:sp>
          <p:nvSpPr>
            <p:cNvPr id="48" name="Text Box 11">
              <a:extLst>
                <a:ext uri="{FF2B5EF4-FFF2-40B4-BE49-F238E27FC236}">
                  <a16:creationId xmlns:a16="http://schemas.microsoft.com/office/drawing/2014/main" id="{54B85C85-22BC-42B2-BB9C-E9BA2F18A15A}"/>
                </a:ext>
              </a:extLst>
            </p:cNvPr>
            <p:cNvSpPr txBox="1">
              <a:spLocks noChangeArrowheads="1"/>
            </p:cNvSpPr>
            <p:nvPr/>
          </p:nvSpPr>
          <p:spPr bwMode="auto">
            <a:xfrm>
              <a:off x="8327684" y="3831431"/>
              <a:ext cx="576972"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相</a:t>
              </a:r>
              <a:endParaRPr kumimoji="1" lang="en-US" altLang="zh-CN" sz="2800" b="1" dirty="0">
                <a:solidFill>
                  <a:srgbClr val="800080"/>
                </a:solidFill>
                <a:latin typeface="Arial" panose="020B0604020202020204" pitchFamily="34" charset="0"/>
                <a:ea typeface="楷体_GB2312" pitchFamily="49" charset="-122"/>
              </a:endParaRPr>
            </a:p>
          </p:txBody>
        </p:sp>
        <p:sp>
          <p:nvSpPr>
            <p:cNvPr id="49" name="Text Box 11">
              <a:extLst>
                <a:ext uri="{FF2B5EF4-FFF2-40B4-BE49-F238E27FC236}">
                  <a16:creationId xmlns:a16="http://schemas.microsoft.com/office/drawing/2014/main" id="{6BE8479C-F0FE-48A1-94D0-C1E6DC697F8A}"/>
                </a:ext>
              </a:extLst>
            </p:cNvPr>
            <p:cNvSpPr txBox="1">
              <a:spLocks noChangeArrowheads="1"/>
            </p:cNvSpPr>
            <p:nvPr/>
          </p:nvSpPr>
          <p:spPr bwMode="auto">
            <a:xfrm>
              <a:off x="1276684" y="4335487"/>
              <a:ext cx="3140062"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等，中间部分只有</a:t>
              </a:r>
              <a:r>
                <a:rPr kumimoji="1" lang="en-US" altLang="zh-CN" sz="2400" dirty="0">
                  <a:solidFill>
                    <a:srgbClr val="000000"/>
                  </a:solidFill>
                  <a:latin typeface="宋体" panose="02010600030101010101" pitchFamily="2" charset="-122"/>
                  <a:ea typeface="宋体" panose="02010600030101010101" pitchFamily="2" charset="-122"/>
                  <a:sym typeface="Symbol" panose="05050102010706020507" pitchFamily="18" charset="2"/>
                </a:rPr>
                <a:t>1</a:t>
              </a: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个</a:t>
              </a:r>
              <a:endParaRPr kumimoji="1" lang="en-US" altLang="zh-CN" sz="2800" b="1" dirty="0">
                <a:solidFill>
                  <a:srgbClr val="800080"/>
                </a:solidFill>
                <a:latin typeface="Arial" panose="020B0604020202020204" pitchFamily="34" charset="0"/>
                <a:ea typeface="楷体_GB2312" pitchFamily="49" charset="-122"/>
              </a:endParaRPr>
            </a:p>
          </p:txBody>
        </p:sp>
        <p:pic>
          <p:nvPicPr>
            <p:cNvPr id="50" name="图片 49">
              <a:extLst>
                <a:ext uri="{FF2B5EF4-FFF2-40B4-BE49-F238E27FC236}">
                  <a16:creationId xmlns:a16="http://schemas.microsoft.com/office/drawing/2014/main" id="{7F2AE7E8-3210-4F0F-9D0C-DAFD5BABAB37}"/>
                </a:ext>
              </a:extLst>
            </p:cNvPr>
            <p:cNvPicPr>
              <a:picLocks noChangeAspect="1"/>
            </p:cNvPicPr>
            <p:nvPr/>
          </p:nvPicPr>
          <p:blipFill>
            <a:blip r:embed="rId3"/>
            <a:stretch>
              <a:fillRect/>
            </a:stretch>
          </p:blipFill>
          <p:spPr>
            <a:xfrm>
              <a:off x="4308126" y="4462435"/>
              <a:ext cx="194040" cy="194040"/>
            </a:xfrm>
            <a:prstGeom prst="rect">
              <a:avLst/>
            </a:prstGeom>
          </p:spPr>
        </p:pic>
        <p:sp>
          <p:nvSpPr>
            <p:cNvPr id="51" name="Text Box 11">
              <a:extLst>
                <a:ext uri="{FF2B5EF4-FFF2-40B4-BE49-F238E27FC236}">
                  <a16:creationId xmlns:a16="http://schemas.microsoft.com/office/drawing/2014/main" id="{585EE421-5CF7-49BE-84D0-237E03205261}"/>
                </a:ext>
              </a:extLst>
            </p:cNvPr>
            <p:cNvSpPr txBox="1">
              <a:spLocks noChangeArrowheads="1"/>
            </p:cNvSpPr>
            <p:nvPr/>
          </p:nvSpPr>
          <p:spPr bwMode="auto">
            <a:xfrm>
              <a:off x="4467020" y="4335487"/>
              <a:ext cx="3140062"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，右边的部分</a:t>
              </a:r>
              <a:endParaRPr kumimoji="1" lang="en-US" altLang="zh-CN" sz="2800" b="1" dirty="0">
                <a:solidFill>
                  <a:srgbClr val="800080"/>
                </a:solidFill>
                <a:latin typeface="Arial" panose="020B0604020202020204" pitchFamily="34" charset="0"/>
                <a:ea typeface="楷体_GB2312" pitchFamily="49" charset="-122"/>
              </a:endParaRPr>
            </a:p>
          </p:txBody>
        </p:sp>
        <p:pic>
          <p:nvPicPr>
            <p:cNvPr id="52" name="图片 51">
              <a:extLst>
                <a:ext uri="{FF2B5EF4-FFF2-40B4-BE49-F238E27FC236}">
                  <a16:creationId xmlns:a16="http://schemas.microsoft.com/office/drawing/2014/main" id="{1C49F541-71E1-4C17-8120-D5AE53EA7809}"/>
                </a:ext>
              </a:extLst>
            </p:cNvPr>
            <p:cNvPicPr>
              <a:picLocks noChangeAspect="1"/>
            </p:cNvPicPr>
            <p:nvPr/>
          </p:nvPicPr>
          <p:blipFill>
            <a:blip r:embed="rId3"/>
            <a:stretch>
              <a:fillRect/>
            </a:stretch>
          </p:blipFill>
          <p:spPr>
            <a:xfrm>
              <a:off x="6404930" y="4469299"/>
              <a:ext cx="194040" cy="194040"/>
            </a:xfrm>
            <a:prstGeom prst="rect">
              <a:avLst/>
            </a:prstGeom>
          </p:spPr>
        </p:pic>
        <p:sp>
          <p:nvSpPr>
            <p:cNvPr id="53" name="Text Box 11">
              <a:extLst>
                <a:ext uri="{FF2B5EF4-FFF2-40B4-BE49-F238E27FC236}">
                  <a16:creationId xmlns:a16="http://schemas.microsoft.com/office/drawing/2014/main" id="{E948435A-4E67-4F4A-A7CD-83A0A440E7D0}"/>
                </a:ext>
              </a:extLst>
            </p:cNvPr>
            <p:cNvSpPr txBox="1">
              <a:spLocks noChangeArrowheads="1"/>
            </p:cNvSpPr>
            <p:nvPr/>
          </p:nvSpPr>
          <p:spPr bwMode="auto">
            <a:xfrm>
              <a:off x="6594284" y="4335487"/>
              <a:ext cx="2020910"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的数量不低于</a:t>
              </a:r>
              <a:endParaRPr kumimoji="1" lang="en-US" altLang="zh-CN" sz="2800" b="1" dirty="0">
                <a:solidFill>
                  <a:srgbClr val="800080"/>
                </a:solidFill>
                <a:latin typeface="Arial" panose="020B0604020202020204" pitchFamily="34" charset="0"/>
                <a:ea typeface="楷体_GB2312" pitchFamily="49" charset="-122"/>
              </a:endParaRPr>
            </a:p>
          </p:txBody>
        </p:sp>
        <p:pic>
          <p:nvPicPr>
            <p:cNvPr id="54" name="图片 53">
              <a:extLst>
                <a:ext uri="{FF2B5EF4-FFF2-40B4-BE49-F238E27FC236}">
                  <a16:creationId xmlns:a16="http://schemas.microsoft.com/office/drawing/2014/main" id="{2D74D8DE-997F-4E67-9736-50842677AF4F}"/>
                </a:ext>
              </a:extLst>
            </p:cNvPr>
            <p:cNvPicPr>
              <a:picLocks noChangeAspect="1"/>
            </p:cNvPicPr>
            <p:nvPr/>
          </p:nvPicPr>
          <p:blipFill>
            <a:blip r:embed="rId4"/>
            <a:stretch>
              <a:fillRect/>
            </a:stretch>
          </p:blipFill>
          <p:spPr>
            <a:xfrm>
              <a:off x="8546550" y="4425241"/>
              <a:ext cx="144538" cy="268427"/>
            </a:xfrm>
            <a:prstGeom prst="rect">
              <a:avLst/>
            </a:prstGeom>
          </p:spPr>
        </p:pic>
      </p:grpSp>
      <p:grpSp>
        <p:nvGrpSpPr>
          <p:cNvPr id="55" name="组合 54">
            <a:extLst>
              <a:ext uri="{FF2B5EF4-FFF2-40B4-BE49-F238E27FC236}">
                <a16:creationId xmlns:a16="http://schemas.microsoft.com/office/drawing/2014/main" id="{6F98B48E-1CC3-4366-BD1F-63388C292596}"/>
              </a:ext>
            </a:extLst>
          </p:cNvPr>
          <p:cNvGrpSpPr/>
          <p:nvPr/>
        </p:nvGrpSpPr>
        <p:grpSpPr>
          <a:xfrm>
            <a:off x="1530770" y="5218386"/>
            <a:ext cx="6192688" cy="410925"/>
            <a:chOff x="1824458" y="5218385"/>
            <a:chExt cx="6192688" cy="410925"/>
          </a:xfrm>
        </p:grpSpPr>
        <p:pic>
          <p:nvPicPr>
            <p:cNvPr id="56" name="图片 55">
              <a:extLst>
                <a:ext uri="{FF2B5EF4-FFF2-40B4-BE49-F238E27FC236}">
                  <a16:creationId xmlns:a16="http://schemas.microsoft.com/office/drawing/2014/main" id="{B24C406E-E614-4330-A229-EC78AD6C8957}"/>
                </a:ext>
              </a:extLst>
            </p:cNvPr>
            <p:cNvPicPr>
              <a:picLocks noChangeAspect="1"/>
            </p:cNvPicPr>
            <p:nvPr/>
          </p:nvPicPr>
          <p:blipFill>
            <a:blip r:embed="rId5"/>
            <a:stretch>
              <a:fillRect/>
            </a:stretch>
          </p:blipFill>
          <p:spPr>
            <a:xfrm>
              <a:off x="1824458" y="5222270"/>
              <a:ext cx="576064" cy="288032"/>
            </a:xfrm>
            <a:prstGeom prst="rect">
              <a:avLst/>
            </a:prstGeom>
          </p:spPr>
        </p:pic>
        <p:pic>
          <p:nvPicPr>
            <p:cNvPr id="57" name="图片 56">
              <a:extLst>
                <a:ext uri="{FF2B5EF4-FFF2-40B4-BE49-F238E27FC236}">
                  <a16:creationId xmlns:a16="http://schemas.microsoft.com/office/drawing/2014/main" id="{37CACE9F-E265-4DB9-B8C9-CE19402C1DFC}"/>
                </a:ext>
              </a:extLst>
            </p:cNvPr>
            <p:cNvPicPr>
              <a:picLocks noChangeAspect="1"/>
            </p:cNvPicPr>
            <p:nvPr/>
          </p:nvPicPr>
          <p:blipFill>
            <a:blip r:embed="rId6"/>
            <a:stretch>
              <a:fillRect/>
            </a:stretch>
          </p:blipFill>
          <p:spPr>
            <a:xfrm>
              <a:off x="3015359" y="5222270"/>
              <a:ext cx="1373691" cy="288032"/>
            </a:xfrm>
            <a:prstGeom prst="rect">
              <a:avLst/>
            </a:prstGeom>
          </p:spPr>
        </p:pic>
        <p:pic>
          <p:nvPicPr>
            <p:cNvPr id="58" name="图片 57">
              <a:extLst>
                <a:ext uri="{FF2B5EF4-FFF2-40B4-BE49-F238E27FC236}">
                  <a16:creationId xmlns:a16="http://schemas.microsoft.com/office/drawing/2014/main" id="{0337E346-5C57-49BA-AB31-3CB1060DFBFE}"/>
                </a:ext>
              </a:extLst>
            </p:cNvPr>
            <p:cNvPicPr>
              <a:picLocks noChangeAspect="1"/>
            </p:cNvPicPr>
            <p:nvPr/>
          </p:nvPicPr>
          <p:blipFill>
            <a:blip r:embed="rId7"/>
            <a:stretch>
              <a:fillRect/>
            </a:stretch>
          </p:blipFill>
          <p:spPr>
            <a:xfrm>
              <a:off x="4912230" y="5218385"/>
              <a:ext cx="952725" cy="288033"/>
            </a:xfrm>
            <a:prstGeom prst="rect">
              <a:avLst/>
            </a:prstGeom>
          </p:spPr>
        </p:pic>
        <p:pic>
          <p:nvPicPr>
            <p:cNvPr id="59" name="图片 58">
              <a:extLst>
                <a:ext uri="{FF2B5EF4-FFF2-40B4-BE49-F238E27FC236}">
                  <a16:creationId xmlns:a16="http://schemas.microsoft.com/office/drawing/2014/main" id="{77017661-6FA9-4C51-9277-1ED02FDB9BB7}"/>
                </a:ext>
              </a:extLst>
            </p:cNvPr>
            <p:cNvPicPr>
              <a:picLocks noChangeAspect="1"/>
            </p:cNvPicPr>
            <p:nvPr/>
          </p:nvPicPr>
          <p:blipFill>
            <a:blip r:embed="rId8"/>
            <a:stretch>
              <a:fillRect/>
            </a:stretch>
          </p:blipFill>
          <p:spPr>
            <a:xfrm>
              <a:off x="6432970" y="5218385"/>
              <a:ext cx="1584176" cy="288032"/>
            </a:xfrm>
            <a:prstGeom prst="rect">
              <a:avLst/>
            </a:prstGeom>
          </p:spPr>
        </p:pic>
        <p:sp>
          <p:nvSpPr>
            <p:cNvPr id="60" name="矩形 59">
              <a:extLst>
                <a:ext uri="{FF2B5EF4-FFF2-40B4-BE49-F238E27FC236}">
                  <a16:creationId xmlns:a16="http://schemas.microsoft.com/office/drawing/2014/main" id="{6CF88E5D-2209-4659-8E0A-A3CC03E895E9}"/>
                </a:ext>
              </a:extLst>
            </p:cNvPr>
            <p:cNvSpPr/>
            <p:nvPr/>
          </p:nvSpPr>
          <p:spPr bwMode="auto">
            <a:xfrm>
              <a:off x="7002774" y="5229200"/>
              <a:ext cx="1014372" cy="400110"/>
            </a:xfrm>
            <a:prstGeom prst="rect">
              <a:avLst/>
            </a:prstGeom>
            <a:solidFill>
              <a:srgbClr val="FF0000">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61" name="矩形 60">
              <a:extLst>
                <a:ext uri="{FF2B5EF4-FFF2-40B4-BE49-F238E27FC236}">
                  <a16:creationId xmlns:a16="http://schemas.microsoft.com/office/drawing/2014/main" id="{DCBAC117-2E8D-4E67-A41C-A86216607653}"/>
                </a:ext>
              </a:extLst>
            </p:cNvPr>
            <p:cNvSpPr/>
            <p:nvPr/>
          </p:nvSpPr>
          <p:spPr bwMode="auto">
            <a:xfrm>
              <a:off x="5482482" y="5229200"/>
              <a:ext cx="382473" cy="400110"/>
            </a:xfrm>
            <a:prstGeom prst="rect">
              <a:avLst/>
            </a:prstGeom>
            <a:solidFill>
              <a:srgbClr val="FF0000">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62" name="矩形 61">
              <a:extLst>
                <a:ext uri="{FF2B5EF4-FFF2-40B4-BE49-F238E27FC236}">
                  <a16:creationId xmlns:a16="http://schemas.microsoft.com/office/drawing/2014/main" id="{331A2488-897C-4E8C-B606-8AF01F1DA66E}"/>
                </a:ext>
              </a:extLst>
            </p:cNvPr>
            <p:cNvSpPr/>
            <p:nvPr/>
          </p:nvSpPr>
          <p:spPr bwMode="auto">
            <a:xfrm>
              <a:off x="3207160" y="5229200"/>
              <a:ext cx="1181889" cy="400110"/>
            </a:xfrm>
            <a:prstGeom prst="rect">
              <a:avLst/>
            </a:prstGeom>
            <a:solidFill>
              <a:srgbClr val="FF0000">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63" name="矩形 62">
              <a:extLst>
                <a:ext uri="{FF2B5EF4-FFF2-40B4-BE49-F238E27FC236}">
                  <a16:creationId xmlns:a16="http://schemas.microsoft.com/office/drawing/2014/main" id="{99615AF4-7B94-44FB-9261-C201383F7F74}"/>
                </a:ext>
              </a:extLst>
            </p:cNvPr>
            <p:cNvSpPr/>
            <p:nvPr/>
          </p:nvSpPr>
          <p:spPr bwMode="auto">
            <a:xfrm>
              <a:off x="2024667" y="5222962"/>
              <a:ext cx="375856" cy="400110"/>
            </a:xfrm>
            <a:prstGeom prst="rect">
              <a:avLst/>
            </a:prstGeom>
            <a:solidFill>
              <a:srgbClr val="FF0000">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64" name="矩形 63">
              <a:extLst>
                <a:ext uri="{FF2B5EF4-FFF2-40B4-BE49-F238E27FC236}">
                  <a16:creationId xmlns:a16="http://schemas.microsoft.com/office/drawing/2014/main" id="{0D0BE842-827F-4195-94C8-C880494F5C50}"/>
                </a:ext>
              </a:extLst>
            </p:cNvPr>
            <p:cNvSpPr/>
            <p:nvPr/>
          </p:nvSpPr>
          <p:spPr bwMode="auto">
            <a:xfrm>
              <a:off x="6814994" y="5229200"/>
              <a:ext cx="187780" cy="400110"/>
            </a:xfrm>
            <a:prstGeom prst="rect">
              <a:avLst/>
            </a:prstGeom>
            <a:solidFill>
              <a:srgbClr val="000066">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65" name="矩形 64">
              <a:extLst>
                <a:ext uri="{FF2B5EF4-FFF2-40B4-BE49-F238E27FC236}">
                  <a16:creationId xmlns:a16="http://schemas.microsoft.com/office/drawing/2014/main" id="{94A5DFA6-BB32-4101-A10D-A1121BD68410}"/>
                </a:ext>
              </a:extLst>
            </p:cNvPr>
            <p:cNvSpPr/>
            <p:nvPr/>
          </p:nvSpPr>
          <p:spPr bwMode="auto">
            <a:xfrm>
              <a:off x="5294702" y="5229200"/>
              <a:ext cx="187780" cy="400110"/>
            </a:xfrm>
            <a:prstGeom prst="rect">
              <a:avLst/>
            </a:prstGeom>
            <a:solidFill>
              <a:srgbClr val="000066">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66" name="矩形 65">
              <a:extLst>
                <a:ext uri="{FF2B5EF4-FFF2-40B4-BE49-F238E27FC236}">
                  <a16:creationId xmlns:a16="http://schemas.microsoft.com/office/drawing/2014/main" id="{CD819810-040F-4412-9CC6-5BB94EDA8240}"/>
                </a:ext>
              </a:extLst>
            </p:cNvPr>
            <p:cNvSpPr/>
            <p:nvPr/>
          </p:nvSpPr>
          <p:spPr bwMode="auto">
            <a:xfrm>
              <a:off x="3019379" y="5229200"/>
              <a:ext cx="187780" cy="400110"/>
            </a:xfrm>
            <a:prstGeom prst="rect">
              <a:avLst/>
            </a:prstGeom>
            <a:solidFill>
              <a:srgbClr val="000066">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67" name="矩形 66">
              <a:extLst>
                <a:ext uri="{FF2B5EF4-FFF2-40B4-BE49-F238E27FC236}">
                  <a16:creationId xmlns:a16="http://schemas.microsoft.com/office/drawing/2014/main" id="{74AA7EFA-2C19-4984-97F8-B53372C71C91}"/>
                </a:ext>
              </a:extLst>
            </p:cNvPr>
            <p:cNvSpPr/>
            <p:nvPr/>
          </p:nvSpPr>
          <p:spPr bwMode="auto">
            <a:xfrm>
              <a:off x="1836886" y="5229200"/>
              <a:ext cx="187780" cy="400110"/>
            </a:xfrm>
            <a:prstGeom prst="rect">
              <a:avLst/>
            </a:prstGeom>
            <a:solidFill>
              <a:srgbClr val="000066">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68" name="矩形 67">
              <a:extLst>
                <a:ext uri="{FF2B5EF4-FFF2-40B4-BE49-F238E27FC236}">
                  <a16:creationId xmlns:a16="http://schemas.microsoft.com/office/drawing/2014/main" id="{D9584D71-6DCB-4DD4-9023-B218643B6B9D}"/>
                </a:ext>
              </a:extLst>
            </p:cNvPr>
            <p:cNvSpPr/>
            <p:nvPr/>
          </p:nvSpPr>
          <p:spPr bwMode="auto">
            <a:xfrm>
              <a:off x="4877083" y="5229200"/>
              <a:ext cx="417617" cy="400110"/>
            </a:xfrm>
            <a:prstGeom prst="rect">
              <a:avLst/>
            </a:prstGeom>
            <a:solidFill>
              <a:schemeClr val="accent5">
                <a:lumMod val="50000"/>
                <a:alpha val="3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69" name="矩形 68">
              <a:extLst>
                <a:ext uri="{FF2B5EF4-FFF2-40B4-BE49-F238E27FC236}">
                  <a16:creationId xmlns:a16="http://schemas.microsoft.com/office/drawing/2014/main" id="{CEA3D76E-C242-4346-816E-D0FE241A55F4}"/>
                </a:ext>
              </a:extLst>
            </p:cNvPr>
            <p:cNvSpPr/>
            <p:nvPr/>
          </p:nvSpPr>
          <p:spPr bwMode="auto">
            <a:xfrm>
              <a:off x="6397377" y="5229200"/>
              <a:ext cx="417617" cy="400110"/>
            </a:xfrm>
            <a:prstGeom prst="rect">
              <a:avLst/>
            </a:prstGeom>
            <a:solidFill>
              <a:schemeClr val="accent5">
                <a:lumMod val="50000"/>
                <a:alpha val="3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grpSp>
      <p:grpSp>
        <p:nvGrpSpPr>
          <p:cNvPr id="70" name="组合 69">
            <a:extLst>
              <a:ext uri="{FF2B5EF4-FFF2-40B4-BE49-F238E27FC236}">
                <a16:creationId xmlns:a16="http://schemas.microsoft.com/office/drawing/2014/main" id="{E7961914-E88D-4CD2-B0F1-1D233F8C3FA1}"/>
              </a:ext>
            </a:extLst>
          </p:cNvPr>
          <p:cNvGrpSpPr/>
          <p:nvPr/>
        </p:nvGrpSpPr>
        <p:grpSpPr>
          <a:xfrm>
            <a:off x="1680570" y="5919664"/>
            <a:ext cx="6546422" cy="461665"/>
            <a:chOff x="1974258" y="5919663"/>
            <a:chExt cx="6546422" cy="461665"/>
          </a:xfrm>
        </p:grpSpPr>
        <p:sp>
          <p:nvSpPr>
            <p:cNvPr id="71" name="Text Box 11">
              <a:extLst>
                <a:ext uri="{FF2B5EF4-FFF2-40B4-BE49-F238E27FC236}">
                  <a16:creationId xmlns:a16="http://schemas.microsoft.com/office/drawing/2014/main" id="{6FC981BB-B5CE-4E8D-9063-C5FF688655F3}"/>
                </a:ext>
              </a:extLst>
            </p:cNvPr>
            <p:cNvSpPr txBox="1">
              <a:spLocks noChangeArrowheads="1"/>
            </p:cNvSpPr>
            <p:nvPr/>
          </p:nvSpPr>
          <p:spPr bwMode="auto">
            <a:xfrm>
              <a:off x="1974258" y="5919663"/>
              <a:ext cx="4178207"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注意：中间部分作为分割点的</a:t>
              </a:r>
              <a:endParaRPr kumimoji="1" lang="en-US" altLang="zh-CN" sz="2800" b="1" dirty="0">
                <a:solidFill>
                  <a:srgbClr val="800080"/>
                </a:solidFill>
                <a:latin typeface="Arial" panose="020B0604020202020204" pitchFamily="34" charset="0"/>
                <a:ea typeface="楷体_GB2312" pitchFamily="49" charset="-122"/>
              </a:endParaRPr>
            </a:p>
          </p:txBody>
        </p:sp>
        <p:pic>
          <p:nvPicPr>
            <p:cNvPr id="72" name="图片 71">
              <a:extLst>
                <a:ext uri="{FF2B5EF4-FFF2-40B4-BE49-F238E27FC236}">
                  <a16:creationId xmlns:a16="http://schemas.microsoft.com/office/drawing/2014/main" id="{F16ABC24-464D-4DFD-85A2-38305999F3FA}"/>
                </a:ext>
              </a:extLst>
            </p:cNvPr>
            <p:cNvPicPr>
              <a:picLocks noChangeAspect="1"/>
            </p:cNvPicPr>
            <p:nvPr/>
          </p:nvPicPr>
          <p:blipFill>
            <a:blip r:embed="rId3"/>
            <a:stretch>
              <a:fillRect/>
            </a:stretch>
          </p:blipFill>
          <p:spPr>
            <a:xfrm>
              <a:off x="6055445" y="6060340"/>
              <a:ext cx="194040" cy="194040"/>
            </a:xfrm>
            <a:prstGeom prst="rect">
              <a:avLst/>
            </a:prstGeom>
          </p:spPr>
        </p:pic>
        <p:sp>
          <p:nvSpPr>
            <p:cNvPr id="73" name="Text Box 11">
              <a:extLst>
                <a:ext uri="{FF2B5EF4-FFF2-40B4-BE49-F238E27FC236}">
                  <a16:creationId xmlns:a16="http://schemas.microsoft.com/office/drawing/2014/main" id="{5B8F9EB4-421A-4057-ACDE-26D1268E3C1B}"/>
                </a:ext>
              </a:extLst>
            </p:cNvPr>
            <p:cNvSpPr txBox="1">
              <a:spLocks noChangeArrowheads="1"/>
            </p:cNvSpPr>
            <p:nvPr/>
          </p:nvSpPr>
          <p:spPr bwMode="auto">
            <a:xfrm>
              <a:off x="6249485" y="5919663"/>
              <a:ext cx="2271195"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是唯一的。</a:t>
              </a:r>
              <a:endParaRPr kumimoji="1" lang="en-US" altLang="zh-CN" sz="2800" b="1" dirty="0">
                <a:solidFill>
                  <a:srgbClr val="800080"/>
                </a:solidFill>
                <a:latin typeface="Arial" panose="020B0604020202020204" pitchFamily="34" charset="0"/>
                <a:ea typeface="楷体_GB2312" pitchFamily="49" charset="-122"/>
              </a:endParaRPr>
            </a:p>
          </p:txBody>
        </p:sp>
      </p:grpSp>
    </p:spTree>
    <p:extLst>
      <p:ext uri="{BB962C8B-B14F-4D97-AF65-F5344CB8AC3E}">
        <p14:creationId xmlns:p14="http://schemas.microsoft.com/office/powerpoint/2010/main" val="130029366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上下文无关文法</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37" name="Text Box 40">
            <a:extLst>
              <a:ext uri="{FF2B5EF4-FFF2-40B4-BE49-F238E27FC236}">
                <a16:creationId xmlns:a16="http://schemas.microsoft.com/office/drawing/2014/main" id="{8127639C-F6B1-44AF-80E3-74DF6B460CA3}"/>
              </a:ext>
            </a:extLst>
          </p:cNvPr>
          <p:cNvSpPr txBox="1">
            <a:spLocks noChangeArrowheads="1"/>
          </p:cNvSpPr>
          <p:nvPr/>
        </p:nvSpPr>
        <p:spPr bwMode="auto">
          <a:xfrm>
            <a:off x="1295400" y="1340769"/>
            <a:ext cx="6705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4</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请给出下列语言的一个上下文无关文法</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38" name="图片 37">
            <a:extLst>
              <a:ext uri="{FF2B5EF4-FFF2-40B4-BE49-F238E27FC236}">
                <a16:creationId xmlns:a16="http://schemas.microsoft.com/office/drawing/2014/main" id="{5F0092F8-A829-48CB-BD07-D8E8D0636BC5}"/>
              </a:ext>
            </a:extLst>
          </p:cNvPr>
          <p:cNvPicPr>
            <a:picLocks noChangeAspect="1"/>
          </p:cNvPicPr>
          <p:nvPr/>
        </p:nvPicPr>
        <p:blipFill>
          <a:blip r:embed="rId2"/>
          <a:stretch>
            <a:fillRect/>
          </a:stretch>
        </p:blipFill>
        <p:spPr>
          <a:xfrm>
            <a:off x="1295400" y="1981200"/>
            <a:ext cx="6979103" cy="355196"/>
          </a:xfrm>
          <a:prstGeom prst="rect">
            <a:avLst/>
          </a:prstGeom>
        </p:spPr>
      </p:pic>
      <p:sp>
        <p:nvSpPr>
          <p:cNvPr id="74" name="Text Box 11">
            <a:extLst>
              <a:ext uri="{FF2B5EF4-FFF2-40B4-BE49-F238E27FC236}">
                <a16:creationId xmlns:a16="http://schemas.microsoft.com/office/drawing/2014/main" id="{66927673-BBC1-4470-90E3-62BEED67F657}"/>
              </a:ext>
            </a:extLst>
          </p:cNvPr>
          <p:cNvSpPr txBox="1">
            <a:spLocks noChangeArrowheads="1"/>
          </p:cNvSpPr>
          <p:nvPr/>
        </p:nvSpPr>
        <p:spPr bwMode="auto">
          <a:xfrm>
            <a:off x="609600" y="2709453"/>
            <a:ext cx="202510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解：</a:t>
            </a:r>
            <a:endParaRPr kumimoji="1" lang="en-US" altLang="zh-CN" sz="2800" b="1" dirty="0">
              <a:solidFill>
                <a:srgbClr val="800080"/>
              </a:solidFill>
              <a:latin typeface="Arial" panose="020B0604020202020204" pitchFamily="34" charset="0"/>
              <a:ea typeface="楷体_GB2312" pitchFamily="49" charset="-122"/>
            </a:endParaRPr>
          </a:p>
        </p:txBody>
      </p:sp>
      <p:grpSp>
        <p:nvGrpSpPr>
          <p:cNvPr id="75" name="组合 74">
            <a:extLst>
              <a:ext uri="{FF2B5EF4-FFF2-40B4-BE49-F238E27FC236}">
                <a16:creationId xmlns:a16="http://schemas.microsoft.com/office/drawing/2014/main" id="{4EA6A1F9-37D7-46DB-BF48-E5A8BD2E7447}"/>
              </a:ext>
            </a:extLst>
          </p:cNvPr>
          <p:cNvGrpSpPr/>
          <p:nvPr/>
        </p:nvGrpSpPr>
        <p:grpSpPr>
          <a:xfrm>
            <a:off x="1200850" y="2708760"/>
            <a:ext cx="7338510" cy="978125"/>
            <a:chOff x="1265938" y="2708759"/>
            <a:chExt cx="7338510" cy="978125"/>
          </a:xfrm>
        </p:grpSpPr>
        <p:sp>
          <p:nvSpPr>
            <p:cNvPr id="76" name="Text Box 11">
              <a:extLst>
                <a:ext uri="{FF2B5EF4-FFF2-40B4-BE49-F238E27FC236}">
                  <a16:creationId xmlns:a16="http://schemas.microsoft.com/office/drawing/2014/main" id="{CD6460B1-6F90-4335-8278-9F662C657BFD}"/>
                </a:ext>
              </a:extLst>
            </p:cNvPr>
            <p:cNvSpPr txBox="1">
              <a:spLocks noChangeArrowheads="1"/>
            </p:cNvSpPr>
            <p:nvPr/>
          </p:nvSpPr>
          <p:spPr bwMode="auto">
            <a:xfrm>
              <a:off x="1265938" y="2708759"/>
              <a:ext cx="143385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如何实现</a:t>
              </a:r>
              <a:endParaRPr kumimoji="1" lang="en-US" altLang="zh-CN" sz="2800" b="1" dirty="0">
                <a:solidFill>
                  <a:srgbClr val="800080"/>
                </a:solidFill>
                <a:latin typeface="Arial" panose="020B0604020202020204" pitchFamily="34" charset="0"/>
                <a:ea typeface="楷体_GB2312" pitchFamily="49" charset="-122"/>
              </a:endParaRPr>
            </a:p>
          </p:txBody>
        </p:sp>
        <p:pic>
          <p:nvPicPr>
            <p:cNvPr id="77" name="图片 76">
              <a:extLst>
                <a:ext uri="{FF2B5EF4-FFF2-40B4-BE49-F238E27FC236}">
                  <a16:creationId xmlns:a16="http://schemas.microsoft.com/office/drawing/2014/main" id="{EDBE8B23-DCC0-44C7-9EC4-5210B2464EEC}"/>
                </a:ext>
              </a:extLst>
            </p:cNvPr>
            <p:cNvPicPr>
              <a:picLocks noChangeAspect="1"/>
            </p:cNvPicPr>
            <p:nvPr/>
          </p:nvPicPr>
          <p:blipFill>
            <a:blip r:embed="rId3"/>
            <a:stretch>
              <a:fillRect/>
            </a:stretch>
          </p:blipFill>
          <p:spPr>
            <a:xfrm>
              <a:off x="2674780" y="2843264"/>
              <a:ext cx="194040" cy="194040"/>
            </a:xfrm>
            <a:prstGeom prst="rect">
              <a:avLst/>
            </a:prstGeom>
          </p:spPr>
        </p:pic>
        <p:sp>
          <p:nvSpPr>
            <p:cNvPr id="78" name="Text Box 11">
              <a:extLst>
                <a:ext uri="{FF2B5EF4-FFF2-40B4-BE49-F238E27FC236}">
                  <a16:creationId xmlns:a16="http://schemas.microsoft.com/office/drawing/2014/main" id="{75BDE3AD-FEDD-4F3E-B909-D6D8BF4D3207}"/>
                </a:ext>
              </a:extLst>
            </p:cNvPr>
            <p:cNvSpPr txBox="1">
              <a:spLocks noChangeArrowheads="1"/>
            </p:cNvSpPr>
            <p:nvPr/>
          </p:nvSpPr>
          <p:spPr bwMode="auto">
            <a:xfrm>
              <a:off x="2868820" y="2708759"/>
              <a:ext cx="2063220"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的数量不低于</a:t>
              </a:r>
              <a:endParaRPr kumimoji="1" lang="en-US" altLang="zh-CN" sz="2800" b="1" dirty="0">
                <a:solidFill>
                  <a:srgbClr val="800080"/>
                </a:solidFill>
                <a:latin typeface="Arial" panose="020B0604020202020204" pitchFamily="34" charset="0"/>
                <a:ea typeface="楷体_GB2312" pitchFamily="49" charset="-122"/>
              </a:endParaRPr>
            </a:p>
          </p:txBody>
        </p:sp>
        <p:pic>
          <p:nvPicPr>
            <p:cNvPr id="79" name="图片 78">
              <a:extLst>
                <a:ext uri="{FF2B5EF4-FFF2-40B4-BE49-F238E27FC236}">
                  <a16:creationId xmlns:a16="http://schemas.microsoft.com/office/drawing/2014/main" id="{5507DE9B-CB90-4280-9575-3510DFAF3FE8}"/>
                </a:ext>
              </a:extLst>
            </p:cNvPr>
            <p:cNvPicPr>
              <a:picLocks noChangeAspect="1"/>
            </p:cNvPicPr>
            <p:nvPr/>
          </p:nvPicPr>
          <p:blipFill>
            <a:blip r:embed="rId4"/>
            <a:stretch>
              <a:fillRect/>
            </a:stretch>
          </p:blipFill>
          <p:spPr>
            <a:xfrm>
              <a:off x="4859771" y="2806071"/>
              <a:ext cx="144538" cy="268427"/>
            </a:xfrm>
            <a:prstGeom prst="rect">
              <a:avLst/>
            </a:prstGeom>
          </p:spPr>
        </p:pic>
        <p:sp>
          <p:nvSpPr>
            <p:cNvPr id="80" name="Text Box 11">
              <a:extLst>
                <a:ext uri="{FF2B5EF4-FFF2-40B4-BE49-F238E27FC236}">
                  <a16:creationId xmlns:a16="http://schemas.microsoft.com/office/drawing/2014/main" id="{1F489DF9-BF91-4132-A117-1D2164040E1C}"/>
                </a:ext>
              </a:extLst>
            </p:cNvPr>
            <p:cNvSpPr txBox="1">
              <a:spLocks noChangeArrowheads="1"/>
            </p:cNvSpPr>
            <p:nvPr/>
          </p:nvSpPr>
          <p:spPr bwMode="auto">
            <a:xfrm>
              <a:off x="5004309" y="2708759"/>
              <a:ext cx="3600139"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？可以在数量相等的基础</a:t>
              </a:r>
              <a:endParaRPr kumimoji="1" lang="en-US" altLang="zh-CN" sz="2800" b="1" dirty="0">
                <a:solidFill>
                  <a:srgbClr val="800080"/>
                </a:solidFill>
                <a:latin typeface="Arial" panose="020B0604020202020204" pitchFamily="34" charset="0"/>
                <a:ea typeface="楷体_GB2312" pitchFamily="49" charset="-122"/>
              </a:endParaRPr>
            </a:p>
          </p:txBody>
        </p:sp>
        <p:sp>
          <p:nvSpPr>
            <p:cNvPr id="81" name="Text Box 11">
              <a:extLst>
                <a:ext uri="{FF2B5EF4-FFF2-40B4-BE49-F238E27FC236}">
                  <a16:creationId xmlns:a16="http://schemas.microsoft.com/office/drawing/2014/main" id="{01DEED97-5688-45A7-BB32-BF6F65E9DF9E}"/>
                </a:ext>
              </a:extLst>
            </p:cNvPr>
            <p:cNvSpPr txBox="1">
              <a:spLocks noChangeArrowheads="1"/>
            </p:cNvSpPr>
            <p:nvPr/>
          </p:nvSpPr>
          <p:spPr bwMode="auto">
            <a:xfrm>
              <a:off x="1265939" y="3225219"/>
              <a:ext cx="1145822"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上增加</a:t>
              </a:r>
              <a:endParaRPr kumimoji="1" lang="en-US" altLang="zh-CN" sz="2800" b="1" dirty="0">
                <a:solidFill>
                  <a:srgbClr val="800080"/>
                </a:solidFill>
                <a:latin typeface="Arial" panose="020B0604020202020204" pitchFamily="34" charset="0"/>
                <a:ea typeface="楷体_GB2312" pitchFamily="49" charset="-122"/>
              </a:endParaRPr>
            </a:p>
          </p:txBody>
        </p:sp>
        <p:pic>
          <p:nvPicPr>
            <p:cNvPr id="82" name="图片 81">
              <a:extLst>
                <a:ext uri="{FF2B5EF4-FFF2-40B4-BE49-F238E27FC236}">
                  <a16:creationId xmlns:a16="http://schemas.microsoft.com/office/drawing/2014/main" id="{D8FAA7FB-626B-4E0D-AB50-25721A565A78}"/>
                </a:ext>
              </a:extLst>
            </p:cNvPr>
            <p:cNvPicPr>
              <a:picLocks noChangeAspect="1"/>
            </p:cNvPicPr>
            <p:nvPr/>
          </p:nvPicPr>
          <p:blipFill>
            <a:blip r:embed="rId3"/>
            <a:stretch>
              <a:fillRect/>
            </a:stretch>
          </p:blipFill>
          <p:spPr>
            <a:xfrm>
              <a:off x="2361736" y="3359031"/>
              <a:ext cx="194040" cy="194040"/>
            </a:xfrm>
            <a:prstGeom prst="rect">
              <a:avLst/>
            </a:prstGeom>
          </p:spPr>
        </p:pic>
        <p:sp>
          <p:nvSpPr>
            <p:cNvPr id="83" name="Text Box 11">
              <a:extLst>
                <a:ext uri="{FF2B5EF4-FFF2-40B4-BE49-F238E27FC236}">
                  <a16:creationId xmlns:a16="http://schemas.microsoft.com/office/drawing/2014/main" id="{959D6977-20F2-41C5-80A5-DB2CA77AC765}"/>
                </a:ext>
              </a:extLst>
            </p:cNvPr>
            <p:cNvSpPr txBox="1">
              <a:spLocks noChangeArrowheads="1"/>
            </p:cNvSpPr>
            <p:nvPr/>
          </p:nvSpPr>
          <p:spPr bwMode="auto">
            <a:xfrm>
              <a:off x="2555776" y="3225218"/>
              <a:ext cx="2063220"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的数量。</a:t>
              </a:r>
              <a:endParaRPr kumimoji="1" lang="en-US" altLang="zh-CN" sz="2800" b="1" dirty="0">
                <a:solidFill>
                  <a:srgbClr val="800080"/>
                </a:solidFill>
                <a:latin typeface="Arial" panose="020B0604020202020204" pitchFamily="34" charset="0"/>
                <a:ea typeface="楷体_GB2312" pitchFamily="49" charset="-122"/>
              </a:endParaRPr>
            </a:p>
          </p:txBody>
        </p:sp>
      </p:grpSp>
      <p:pic>
        <p:nvPicPr>
          <p:cNvPr id="84" name="图片 83">
            <a:extLst>
              <a:ext uri="{FF2B5EF4-FFF2-40B4-BE49-F238E27FC236}">
                <a16:creationId xmlns:a16="http://schemas.microsoft.com/office/drawing/2014/main" id="{E4E9E455-75F0-40E6-AC80-57C13F862F3B}"/>
              </a:ext>
            </a:extLst>
          </p:cNvPr>
          <p:cNvPicPr>
            <a:picLocks noChangeAspect="1"/>
          </p:cNvPicPr>
          <p:nvPr/>
        </p:nvPicPr>
        <p:blipFill>
          <a:blip r:embed="rId5"/>
          <a:stretch>
            <a:fillRect/>
          </a:stretch>
        </p:blipFill>
        <p:spPr>
          <a:xfrm>
            <a:off x="1947283" y="3853116"/>
            <a:ext cx="5356585" cy="376794"/>
          </a:xfrm>
          <a:prstGeom prst="rect">
            <a:avLst/>
          </a:prstGeom>
        </p:spPr>
      </p:pic>
      <p:sp>
        <p:nvSpPr>
          <p:cNvPr id="85" name="Text Box 11">
            <a:extLst>
              <a:ext uri="{FF2B5EF4-FFF2-40B4-BE49-F238E27FC236}">
                <a16:creationId xmlns:a16="http://schemas.microsoft.com/office/drawing/2014/main" id="{FE6092E2-D86A-43E9-853E-80CB523EF817}"/>
              </a:ext>
            </a:extLst>
          </p:cNvPr>
          <p:cNvSpPr txBox="1">
            <a:spLocks noChangeArrowheads="1"/>
          </p:cNvSpPr>
          <p:nvPr/>
        </p:nvSpPr>
        <p:spPr bwMode="auto">
          <a:xfrm>
            <a:off x="1176054" y="4396143"/>
            <a:ext cx="5707122"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因此，第一种情况可以表示为</a:t>
            </a:r>
            <a:endParaRPr kumimoji="1" lang="en-US" altLang="zh-CN" sz="2800" b="1" dirty="0">
              <a:solidFill>
                <a:srgbClr val="800080"/>
              </a:solidFill>
              <a:latin typeface="Arial" panose="020B0604020202020204" pitchFamily="34" charset="0"/>
              <a:ea typeface="楷体_GB2312" pitchFamily="49" charset="-122"/>
            </a:endParaRPr>
          </a:p>
        </p:txBody>
      </p:sp>
      <p:pic>
        <p:nvPicPr>
          <p:cNvPr id="86" name="图片 85">
            <a:extLst>
              <a:ext uri="{FF2B5EF4-FFF2-40B4-BE49-F238E27FC236}">
                <a16:creationId xmlns:a16="http://schemas.microsoft.com/office/drawing/2014/main" id="{1C358BE9-1FC6-4F9E-8ABA-B9F9A9957FBE}"/>
              </a:ext>
            </a:extLst>
          </p:cNvPr>
          <p:cNvPicPr>
            <a:picLocks noChangeAspect="1"/>
          </p:cNvPicPr>
          <p:nvPr/>
        </p:nvPicPr>
        <p:blipFill>
          <a:blip r:embed="rId6"/>
          <a:stretch>
            <a:fillRect/>
          </a:stretch>
        </p:blipFill>
        <p:spPr>
          <a:xfrm>
            <a:off x="1991426" y="5024039"/>
            <a:ext cx="1624613" cy="287906"/>
          </a:xfrm>
          <a:prstGeom prst="rect">
            <a:avLst/>
          </a:prstGeom>
        </p:spPr>
      </p:pic>
      <p:pic>
        <p:nvPicPr>
          <p:cNvPr id="87" name="图片 86">
            <a:extLst>
              <a:ext uri="{FF2B5EF4-FFF2-40B4-BE49-F238E27FC236}">
                <a16:creationId xmlns:a16="http://schemas.microsoft.com/office/drawing/2014/main" id="{A4E22D0D-6941-4004-A099-9315471DDC74}"/>
              </a:ext>
            </a:extLst>
          </p:cNvPr>
          <p:cNvPicPr>
            <a:picLocks noChangeAspect="1"/>
          </p:cNvPicPr>
          <p:nvPr/>
        </p:nvPicPr>
        <p:blipFill>
          <a:blip r:embed="rId7"/>
          <a:stretch>
            <a:fillRect/>
          </a:stretch>
        </p:blipFill>
        <p:spPr>
          <a:xfrm>
            <a:off x="1991426" y="5482174"/>
            <a:ext cx="3503767" cy="374680"/>
          </a:xfrm>
          <a:prstGeom prst="rect">
            <a:avLst/>
          </a:prstGeom>
        </p:spPr>
      </p:pic>
      <p:pic>
        <p:nvPicPr>
          <p:cNvPr id="88" name="图片 87">
            <a:extLst>
              <a:ext uri="{FF2B5EF4-FFF2-40B4-BE49-F238E27FC236}">
                <a16:creationId xmlns:a16="http://schemas.microsoft.com/office/drawing/2014/main" id="{9061DDD1-D727-4DDD-875C-DC7DBD272B0D}"/>
              </a:ext>
            </a:extLst>
          </p:cNvPr>
          <p:cNvPicPr>
            <a:picLocks noChangeAspect="1"/>
          </p:cNvPicPr>
          <p:nvPr/>
        </p:nvPicPr>
        <p:blipFill>
          <a:blip r:embed="rId5"/>
          <a:stretch>
            <a:fillRect/>
          </a:stretch>
        </p:blipFill>
        <p:spPr>
          <a:xfrm>
            <a:off x="1991426" y="5999211"/>
            <a:ext cx="5356585" cy="376794"/>
          </a:xfrm>
          <a:prstGeom prst="rect">
            <a:avLst/>
          </a:prstGeom>
        </p:spPr>
      </p:pic>
    </p:spTree>
    <p:extLst>
      <p:ext uri="{BB962C8B-B14F-4D97-AF65-F5344CB8AC3E}">
        <p14:creationId xmlns:p14="http://schemas.microsoft.com/office/powerpoint/2010/main" val="203372573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393065"/>
          </a:xfrm>
        </p:spPr>
        <p:txBody>
          <a:bodyPr/>
          <a:lstStyle/>
          <a:p>
            <a:pPr algn="r"/>
            <a:r>
              <a:rPr lang="zh-CN" sz="3600" dirty="0">
                <a:solidFill>
                  <a:schemeClr val="bg1"/>
                </a:solidFill>
              </a:rPr>
              <a:t>自动机、正则表达式和文法之间的转换</a:t>
            </a:r>
          </a:p>
        </p:txBody>
      </p:sp>
      <p:sp>
        <p:nvSpPr>
          <p:cNvPr id="4" name="Slide Number Placeholder 3"/>
          <p:cNvSpPr>
            <a:spLocks noGrp="1"/>
          </p:cNvSpPr>
          <p:nvPr>
            <p:ph type="sldNum" sz="quarter" idx="12"/>
          </p:nvPr>
        </p:nvSpPr>
        <p:spPr/>
        <p:txBody>
          <a:bodyPr/>
          <a:lstStyle/>
          <a:p>
            <a:pPr>
              <a:defRPr/>
            </a:pPr>
            <a:fld id="{A60C455B-B212-44F5-BDE5-4E865130930B}" type="slidenum">
              <a:rPr lang="en-US" altLang="zh-CN" smtClean="0"/>
              <a:t>14</a:t>
            </a:fld>
            <a:endParaRPr lang="en-US" altLang="zh-CN"/>
          </a:p>
        </p:txBody>
      </p:sp>
      <p:sp>
        <p:nvSpPr>
          <p:cNvPr id="14339" name="Rectangle 3"/>
          <p:cNvSpPr>
            <a:spLocks noGrp="1" noChangeArrowheads="1"/>
          </p:cNvSpPr>
          <p:nvPr/>
        </p:nvSpPr>
        <p:spPr>
          <a:xfrm>
            <a:off x="507704" y="991575"/>
            <a:ext cx="8229600" cy="4525963"/>
          </a:xfrm>
          <a:prstGeom prst="rect">
            <a:avLst/>
          </a:prstGeom>
          <a:noFill/>
          <a:ln w="9525">
            <a:noFill/>
          </a:ln>
        </p:spPr>
        <p:txBody>
          <a:bodyPr vert="horz" lIns="91440" tIns="45720" rIns="91440" bIns="45720" anchor="t" anchorCtr="0"/>
          <a:lstStyle>
            <a:lvl1pPr marL="342900" indent="-342900" algn="l" defTabSz="914400" rtl="0" eaLnBrk="1" latinLnBrk="0" hangingPunct="1">
              <a:spcBef>
                <a:spcPct val="20000"/>
              </a:spcBef>
              <a:buFont typeface="Arial" panose="020B0604020202020204" pitchFamily="34" charset="0"/>
              <a:buChar char="•"/>
              <a:defRPr sz="2800" b="1" kern="1200">
                <a:solidFill>
                  <a:schemeClr val="tx1"/>
                </a:solidFill>
                <a:latin typeface="黑体" panose="02010609060101010101" pitchFamily="49" charset="-122"/>
                <a:ea typeface="黑体"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33400" indent="-533400" algn="just" eaLnBrk="1" hangingPunct="1">
              <a:lnSpc>
                <a:spcPct val="90000"/>
              </a:lnSpc>
              <a:defRPr/>
            </a:pPr>
            <a:r>
              <a:rPr lang="en-US" b="1" dirty="0">
                <a:latin typeface="Times New Roman" panose="02020603050405020304" pitchFamily="18" charset="0"/>
                <a:ea typeface="宋体" panose="02010600030101010101" pitchFamily="2" charset="-122"/>
                <a:cs typeface="Times New Roman" panose="02020603050405020304" pitchFamily="18" charset="0"/>
              </a:rPr>
              <a:t>DFA, NFA, </a:t>
            </a:r>
            <a:r>
              <a:rPr lang="zh-CN" altLang="en-US" b="1"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b="1" dirty="0">
                <a:latin typeface="Times New Roman" panose="02020603050405020304" pitchFamily="18" charset="0"/>
                <a:ea typeface="宋体" panose="02010600030101010101" pitchFamily="2" charset="-122"/>
                <a:cs typeface="Times New Roman" panose="02020603050405020304" pitchFamily="18" charset="0"/>
              </a:rPr>
              <a:t>-NFA</a:t>
            </a:r>
            <a:r>
              <a:rPr lang="zh-CN" altLang="en-US" b="1" dirty="0">
                <a:cs typeface="Times New Roman" panose="02020603050405020304" pitchFamily="18" charset="0"/>
              </a:rPr>
              <a:t>和正则表达式在表示语言的能力上是等价的</a:t>
            </a:r>
            <a:endParaRPr lang="en-US" altLang="zh-CN" b="1" dirty="0">
              <a:cs typeface="Times New Roman" panose="02020603050405020304" pitchFamily="18" charset="0"/>
            </a:endParaRPr>
          </a:p>
          <a:p>
            <a:pPr marL="933450" lvl="1" indent="-533400" algn="just" eaLnBrk="1" hangingPunct="1">
              <a:lnSpc>
                <a:spcPct val="90000"/>
              </a:lnSpc>
              <a:defRPr/>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相互之间的转换关系</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400050" lvl="1" indent="0" algn="just" eaLnBrk="1" hangingPunct="1">
              <a:lnSpc>
                <a:spcPct val="90000"/>
              </a:lnSpc>
              <a:buFontTx/>
              <a:buNone/>
              <a:defRPr/>
            </a:pPr>
            <a:endParaRPr lang="en-US" altLang="zh-CN" b="1" dirty="0">
              <a:latin typeface="Times New Roman" panose="02020603050405020304" pitchFamily="18" charset="0"/>
              <a:ea typeface="黑体" panose="02010609060101010101" pitchFamily="49" charset="-122"/>
            </a:endParaRPr>
          </a:p>
        </p:txBody>
      </p:sp>
      <p:sp>
        <p:nvSpPr>
          <p:cNvPr id="13" name="椭圆 12"/>
          <p:cNvSpPr/>
          <p:nvPr/>
        </p:nvSpPr>
        <p:spPr bwMode="auto">
          <a:xfrm>
            <a:off x="2198370" y="2896870"/>
            <a:ext cx="1828800" cy="7283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2800" b="1" dirty="0">
                <a:solidFill>
                  <a:schemeClr val="tx1"/>
                </a:solidFill>
                <a:latin typeface="Times New Roman" panose="02020603050405020304" pitchFamily="18" charset="0"/>
                <a:ea typeface="宋体" panose="02010600030101010101" pitchFamily="2" charset="-122"/>
              </a:rPr>
              <a:t>DFA</a:t>
            </a:r>
            <a:endParaRPr lang="en-US" sz="2800" b="1" dirty="0">
              <a:solidFill>
                <a:schemeClr val="tx1"/>
              </a:solidFill>
              <a:latin typeface="Times New Roman" panose="02020603050405020304" pitchFamily="18" charset="0"/>
              <a:ea typeface="宋体" panose="02010600030101010101" pitchFamily="2" charset="-122"/>
            </a:endParaRPr>
          </a:p>
        </p:txBody>
      </p:sp>
      <p:sp>
        <p:nvSpPr>
          <p:cNvPr id="14" name="椭圆 13"/>
          <p:cNvSpPr/>
          <p:nvPr/>
        </p:nvSpPr>
        <p:spPr bwMode="auto">
          <a:xfrm>
            <a:off x="4883150" y="2896870"/>
            <a:ext cx="2801620" cy="7283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800" b="1" dirty="0">
                <a:solidFill>
                  <a:schemeClr val="tx1"/>
                </a:solidFill>
                <a:latin typeface="Times New Roman" panose="02020603050405020304" pitchFamily="18" charset="0"/>
                <a:ea typeface="宋体" panose="02010600030101010101" pitchFamily="2" charset="-122"/>
              </a:rPr>
              <a:t>正则表达式</a:t>
            </a:r>
            <a:endParaRPr lang="en-US" sz="2800" b="1" dirty="0">
              <a:solidFill>
                <a:schemeClr val="tx1"/>
              </a:solidFill>
              <a:latin typeface="Times New Roman" panose="02020603050405020304" pitchFamily="18" charset="0"/>
              <a:ea typeface="宋体" panose="02010600030101010101" pitchFamily="2" charset="-122"/>
            </a:endParaRPr>
          </a:p>
        </p:txBody>
      </p:sp>
      <p:sp>
        <p:nvSpPr>
          <p:cNvPr id="19" name="椭圆 18"/>
          <p:cNvSpPr/>
          <p:nvPr/>
        </p:nvSpPr>
        <p:spPr bwMode="auto">
          <a:xfrm>
            <a:off x="1270000" y="4224020"/>
            <a:ext cx="1828800" cy="7283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2800" b="1" dirty="0">
                <a:solidFill>
                  <a:schemeClr val="tx1"/>
                </a:solidFill>
                <a:latin typeface="Times New Roman" panose="02020603050405020304" pitchFamily="18" charset="0"/>
                <a:ea typeface="宋体" panose="02010600030101010101" pitchFamily="2" charset="-122"/>
              </a:rPr>
              <a:t>NFA</a:t>
            </a:r>
            <a:endParaRPr lang="en-US" sz="2800" b="1" dirty="0">
              <a:solidFill>
                <a:schemeClr val="tx1"/>
              </a:solidFill>
              <a:latin typeface="Times New Roman" panose="02020603050405020304" pitchFamily="18" charset="0"/>
              <a:ea typeface="宋体" panose="02010600030101010101" pitchFamily="2" charset="-122"/>
            </a:endParaRPr>
          </a:p>
        </p:txBody>
      </p:sp>
      <p:sp>
        <p:nvSpPr>
          <p:cNvPr id="20" name="椭圆 19"/>
          <p:cNvSpPr/>
          <p:nvPr/>
        </p:nvSpPr>
        <p:spPr bwMode="auto">
          <a:xfrm>
            <a:off x="3798570" y="4224020"/>
            <a:ext cx="1828800" cy="72834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800" b="1"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b="1" dirty="0">
                <a:solidFill>
                  <a:schemeClr val="tx1"/>
                </a:solidFill>
                <a:latin typeface="Times New Roman" panose="02020603050405020304" pitchFamily="18" charset="0"/>
                <a:ea typeface="宋体" panose="02010600030101010101" pitchFamily="2" charset="-122"/>
              </a:rPr>
              <a:t>NFA</a:t>
            </a:r>
            <a:endParaRPr lang="en-US" sz="2800" b="1" dirty="0">
              <a:solidFill>
                <a:schemeClr val="tx1"/>
              </a:solidFill>
              <a:latin typeface="Times New Roman" panose="02020603050405020304" pitchFamily="18" charset="0"/>
              <a:ea typeface="宋体" panose="02010600030101010101" pitchFamily="2" charset="-122"/>
            </a:endParaRPr>
          </a:p>
        </p:txBody>
      </p:sp>
      <p:cxnSp>
        <p:nvCxnSpPr>
          <p:cNvPr id="23" name="曲线连接符 22"/>
          <p:cNvCxnSpPr>
            <a:stCxn id="19" idx="1"/>
          </p:cNvCxnSpPr>
          <p:nvPr/>
        </p:nvCxnSpPr>
        <p:spPr>
          <a:xfrm rot="5400000" flipH="1" flipV="1">
            <a:off x="1564005" y="3492500"/>
            <a:ext cx="811530" cy="864235"/>
          </a:xfrm>
          <a:prstGeom prst="curvedConnector2">
            <a:avLst/>
          </a:prstGeom>
          <a:ln w="190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13" idx="4"/>
          </p:cNvCxnSpPr>
          <p:nvPr/>
        </p:nvCxnSpPr>
        <p:spPr>
          <a:xfrm rot="16200000" flipH="1">
            <a:off x="3217545" y="3520440"/>
            <a:ext cx="704850" cy="914400"/>
          </a:xfrm>
          <a:prstGeom prst="curvedConnector2">
            <a:avLst/>
          </a:prstGeom>
          <a:ln w="19050" cmpd="sng">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344" name="弧形 14343"/>
          <p:cNvSpPr/>
          <p:nvPr/>
        </p:nvSpPr>
        <p:spPr>
          <a:xfrm rot="1843104">
            <a:off x="2552700" y="3526790"/>
            <a:ext cx="467995" cy="786130"/>
          </a:xfrm>
          <a:prstGeom prst="arc">
            <a:avLst>
              <a:gd name="adj1" fmla="val 16664903"/>
              <a:gd name="adj2" fmla="val 422452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a:p>
        </p:txBody>
      </p:sp>
      <p:cxnSp>
        <p:nvCxnSpPr>
          <p:cNvPr id="46" name="曲线连接符 45"/>
          <p:cNvCxnSpPr>
            <a:stCxn id="20" idx="0"/>
          </p:cNvCxnSpPr>
          <p:nvPr/>
        </p:nvCxnSpPr>
        <p:spPr>
          <a:xfrm rot="16200000" flipV="1">
            <a:off x="3902075" y="3413125"/>
            <a:ext cx="795020" cy="826770"/>
          </a:xfrm>
          <a:prstGeom prst="curvedConnector2">
            <a:avLst/>
          </a:prstGeom>
          <a:ln w="19050" cmpd="sng">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曲线连接符 58"/>
          <p:cNvCxnSpPr>
            <a:stCxn id="13" idx="6"/>
            <a:endCxn id="14" idx="2"/>
          </p:cNvCxnSpPr>
          <p:nvPr/>
        </p:nvCxnSpPr>
        <p:spPr>
          <a:xfrm flipV="1">
            <a:off x="4027170" y="3261995"/>
            <a:ext cx="855980" cy="0"/>
          </a:xfrm>
          <a:prstGeom prst="curvedConnector3">
            <a:avLst>
              <a:gd name="adj1" fmla="val 50000"/>
            </a:avLst>
          </a:prstGeom>
          <a:ln w="19050" cmpd="sng">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曲线连接符 22"/>
          <p:cNvCxnSpPr>
            <a:stCxn id="20" idx="6"/>
            <a:endCxn id="14" idx="4"/>
          </p:cNvCxnSpPr>
          <p:nvPr/>
        </p:nvCxnSpPr>
        <p:spPr bwMode="auto">
          <a:xfrm flipV="1">
            <a:off x="5627370" y="3625215"/>
            <a:ext cx="656590" cy="962660"/>
          </a:xfrm>
          <a:prstGeom prst="curvedConnector2">
            <a:avLst/>
          </a:prstGeom>
          <a:ln w="19050" cmpd="sng">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1"/>
              <p:cNvSpPr txBox="1"/>
              <p:nvPr/>
            </p:nvSpPr>
            <p:spPr>
              <a:xfrm>
                <a:off x="337636" y="5404760"/>
                <a:ext cx="8468729"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latin typeface="楷体" panose="02010609060101010101" pitchFamily="49" charset="-122"/>
                    <a:ea typeface="楷体" panose="02010609060101010101" pitchFamily="49" charset="-122"/>
                  </a:rPr>
                  <a:t>任何一个正则表达式表示的语言，都可以由一个</a:t>
                </a:r>
                <a14:m>
                  <m:oMath xmlns:m="http://schemas.openxmlformats.org/officeDocument/2006/math">
                    <m:r>
                      <a:rPr lang="zh-CN" altLang="en-AU" sz="2400" i="1" dirty="0" smtClean="0">
                        <a:latin typeface="Cambria Math" panose="02040503050406030204" pitchFamily="18" charset="0"/>
                        <a:ea typeface="楷体" panose="02010609060101010101" pitchFamily="49" charset="-122"/>
                      </a:rPr>
                      <m:t>𝜀</m:t>
                    </m:r>
                  </m:oMath>
                </a14:m>
                <a:r>
                  <a:rPr lang="en-AU" altLang="zh-CN" sz="2400" dirty="0">
                    <a:latin typeface="楷体" panose="02010609060101010101" pitchFamily="49" charset="-122"/>
                    <a:ea typeface="楷体" panose="02010609060101010101" pitchFamily="49" charset="-122"/>
                  </a:rPr>
                  <a:t>-</a:t>
                </a:r>
                <a:r>
                  <a:rPr lang="en-AU" altLang="zh-CN" sz="2400" dirty="0">
                    <a:latin typeface="Times New Roman" panose="02020603050405020304" pitchFamily="18" charset="0"/>
                    <a:ea typeface="楷体" panose="02010609060101010101" pitchFamily="49" charset="-122"/>
                    <a:cs typeface="Times New Roman" panose="02020603050405020304" pitchFamily="18" charset="0"/>
                  </a:rPr>
                  <a:t>NFA</a:t>
                </a:r>
                <a:r>
                  <a:rPr lang="zh-CN" altLang="en-US" sz="2400" dirty="0">
                    <a:latin typeface="楷体" panose="02010609060101010101" pitchFamily="49" charset="-122"/>
                    <a:ea typeface="楷体" panose="02010609060101010101" pitchFamily="49" charset="-122"/>
                  </a:rPr>
                  <a:t>识别。</a:t>
                </a:r>
                <a:endParaRPr lang="en-AU" altLang="zh-CN" sz="2400" dirty="0">
                  <a:latin typeface="楷体" panose="02010609060101010101" pitchFamily="49" charset="-122"/>
                  <a:ea typeface="楷体" panose="02010609060101010101" pitchFamily="49" charset="-122"/>
                </a:endParaRPr>
              </a:p>
            </p:txBody>
          </p:sp>
        </mc:Choice>
        <mc:Fallback xmlns="">
          <p:sp>
            <p:nvSpPr>
              <p:cNvPr id="22" name="TextBox 1"/>
              <p:cNvSpPr txBox="1">
                <a:spLocks noRot="1" noChangeAspect="1" noMove="1" noResize="1" noEditPoints="1" noAdjustHandles="1" noChangeArrowheads="1" noChangeShapeType="1" noTextEdit="1"/>
              </p:cNvSpPr>
              <p:nvPr/>
            </p:nvSpPr>
            <p:spPr>
              <a:xfrm>
                <a:off x="337636" y="5404760"/>
                <a:ext cx="8468729" cy="461665"/>
              </a:xfrm>
              <a:prstGeom prst="rect">
                <a:avLst/>
              </a:prstGeom>
              <a:blipFill rotWithShape="1">
                <a:blip r:embed="rId2"/>
                <a:stretch>
                  <a:fillRect l="-5" t="-60" r="2" b="64"/>
                </a:stretch>
              </a:blipFill>
            </p:spPr>
            <p:txBody>
              <a:bodyPr/>
              <a:lstStyle/>
              <a:p>
                <a:r>
                  <a:rPr lang="zh-CN" altLang="en-US">
                    <a:noFill/>
                  </a:rPr>
                  <a:t> </a:t>
                </a:r>
              </a:p>
            </p:txBody>
          </p:sp>
        </mc:Fallback>
      </mc:AlternateContent>
      <p:sp>
        <p:nvSpPr>
          <p:cNvPr id="3" name="椭圆 2"/>
          <p:cNvSpPr/>
          <p:nvPr/>
        </p:nvSpPr>
        <p:spPr bwMode="auto">
          <a:xfrm>
            <a:off x="6096000" y="4091305"/>
            <a:ext cx="2597785" cy="9937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800" b="1" dirty="0">
                <a:solidFill>
                  <a:schemeClr val="tx1"/>
                </a:solidFill>
                <a:latin typeface="Times New Roman" panose="02020603050405020304" pitchFamily="18" charset="0"/>
                <a:ea typeface="宋体" panose="02010600030101010101" pitchFamily="2" charset="-122"/>
              </a:rPr>
              <a:t>正则</a:t>
            </a:r>
            <a:r>
              <a:rPr lang="en-US" altLang="zh-CN" sz="2800" b="1" dirty="0">
                <a:solidFill>
                  <a:schemeClr val="tx1"/>
                </a:solidFill>
                <a:latin typeface="Times New Roman" panose="02020603050405020304" pitchFamily="18" charset="0"/>
                <a:ea typeface="宋体" panose="02010600030101010101" pitchFamily="2" charset="-122"/>
              </a:rPr>
              <a:t>(3</a:t>
            </a:r>
            <a:r>
              <a:rPr lang="zh-CN" altLang="en-US" sz="2800" b="1" dirty="0">
                <a:solidFill>
                  <a:schemeClr val="tx1"/>
                </a:solidFill>
                <a:latin typeface="Times New Roman" panose="02020603050405020304" pitchFamily="18" charset="0"/>
                <a:ea typeface="宋体" panose="02010600030101010101" pitchFamily="2" charset="-122"/>
              </a:rPr>
              <a:t>型</a:t>
            </a:r>
            <a:r>
              <a:rPr lang="en-US" altLang="zh-CN" sz="2800" b="1" dirty="0">
                <a:solidFill>
                  <a:schemeClr val="tx1"/>
                </a:solidFill>
                <a:latin typeface="Times New Roman" panose="02020603050405020304" pitchFamily="18" charset="0"/>
                <a:ea typeface="宋体" panose="02010600030101010101" pitchFamily="2" charset="-122"/>
              </a:rPr>
              <a:t>)</a:t>
            </a:r>
            <a:r>
              <a:rPr lang="zh-CN" altLang="en-US" sz="2800" b="1" dirty="0">
                <a:solidFill>
                  <a:schemeClr val="tx1"/>
                </a:solidFill>
                <a:latin typeface="Times New Roman" panose="02020603050405020304" pitchFamily="18" charset="0"/>
                <a:ea typeface="宋体" panose="02010600030101010101" pitchFamily="2" charset="-122"/>
              </a:rPr>
              <a:t>文法</a:t>
            </a:r>
            <a:endParaRPr lang="en-US" sz="2800" b="1" dirty="0">
              <a:solidFill>
                <a:schemeClr val="tx1"/>
              </a:solidFill>
              <a:latin typeface="Times New Roman" panose="02020603050405020304" pitchFamily="18" charset="0"/>
              <a:ea typeface="宋体" panose="02010600030101010101" pitchFamily="2" charset="-122"/>
            </a:endParaRPr>
          </a:p>
        </p:txBody>
      </p:sp>
      <p:cxnSp>
        <p:nvCxnSpPr>
          <p:cNvPr id="7" name="曲线连接符 22"/>
          <p:cNvCxnSpPr>
            <a:stCxn id="3" idx="0"/>
            <a:endCxn id="14" idx="4"/>
          </p:cNvCxnSpPr>
          <p:nvPr/>
        </p:nvCxnSpPr>
        <p:spPr bwMode="auto">
          <a:xfrm rot="16200000" flipV="1">
            <a:off x="6606540" y="3302635"/>
            <a:ext cx="466090" cy="1111250"/>
          </a:xfrm>
          <a:prstGeom prst="curvedConnector3">
            <a:avLst>
              <a:gd name="adj1" fmla="val 50000"/>
            </a:avLst>
          </a:prstGeom>
          <a:ln w="19050" cmpd="sng">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412875" y="2590800"/>
            <a:ext cx="1114408" cy="369332"/>
          </a:xfrm>
          <a:prstGeom prst="rect">
            <a:avLst/>
          </a:prstGeom>
          <a:noFill/>
        </p:spPr>
        <p:txBody>
          <a:bodyPr wrap="none" rtlCol="0" anchor="t">
            <a:spAutoFit/>
          </a:bodyPr>
          <a:lstStyle/>
          <a:p>
            <a:r>
              <a:rPr lang="zh-CN" altLang="en-US" b="1" dirty="0">
                <a:solidFill>
                  <a:srgbClr val="FF0000"/>
                </a:solidFill>
              </a:rPr>
              <a:t>填表算法</a:t>
            </a:r>
          </a:p>
        </p:txBody>
      </p:sp>
      <p:sp>
        <p:nvSpPr>
          <p:cNvPr id="6" name="文本框 5"/>
          <p:cNvSpPr txBox="1"/>
          <p:nvPr/>
        </p:nvSpPr>
        <p:spPr>
          <a:xfrm>
            <a:off x="3276600" y="3724275"/>
            <a:ext cx="1332230" cy="368300"/>
          </a:xfrm>
          <a:prstGeom prst="rect">
            <a:avLst/>
          </a:prstGeom>
          <a:noFill/>
        </p:spPr>
        <p:txBody>
          <a:bodyPr wrap="none" rtlCol="0" anchor="t">
            <a:spAutoFit/>
          </a:bodyPr>
          <a:lstStyle/>
          <a:p>
            <a:r>
              <a:rPr lang="zh-CN" altLang="en-US" b="1">
                <a:solidFill>
                  <a:srgbClr val="FF0000"/>
                </a:solidFill>
              </a:rPr>
              <a:t>子集构造法</a:t>
            </a:r>
          </a:p>
        </p:txBody>
      </p:sp>
      <p:sp>
        <p:nvSpPr>
          <p:cNvPr id="8" name="文本框 7"/>
          <p:cNvSpPr txBox="1"/>
          <p:nvPr/>
        </p:nvSpPr>
        <p:spPr>
          <a:xfrm>
            <a:off x="3581400" y="2530475"/>
            <a:ext cx="2251710" cy="368300"/>
          </a:xfrm>
          <a:prstGeom prst="rect">
            <a:avLst/>
          </a:prstGeom>
          <a:noFill/>
        </p:spPr>
        <p:txBody>
          <a:bodyPr wrap="none" rtlCol="0" anchor="t">
            <a:spAutoFit/>
          </a:bodyPr>
          <a:lstStyle/>
          <a:p>
            <a:r>
              <a:rPr lang="zh-CN" altLang="en-US" b="1">
                <a:solidFill>
                  <a:srgbClr val="FF0000"/>
                </a:solidFill>
                <a:sym typeface="+mn-ea"/>
              </a:rPr>
              <a:t>构造法＋状态消除法</a:t>
            </a:r>
            <a:endParaRPr lang="zh-CN" altLang="en-US" b="1" dirty="0">
              <a:solidFill>
                <a:srgbClr val="C00000"/>
              </a:solidFill>
              <a:sym typeface="+mn-ea"/>
            </a:endParaRPr>
          </a:p>
        </p:txBody>
      </p:sp>
      <p:sp>
        <p:nvSpPr>
          <p:cNvPr id="9" name="文本框 8"/>
          <p:cNvSpPr txBox="1"/>
          <p:nvPr/>
        </p:nvSpPr>
        <p:spPr>
          <a:xfrm>
            <a:off x="4883150" y="3723640"/>
            <a:ext cx="1332230" cy="368300"/>
          </a:xfrm>
          <a:prstGeom prst="rect">
            <a:avLst/>
          </a:prstGeom>
          <a:noFill/>
        </p:spPr>
        <p:txBody>
          <a:bodyPr wrap="none" rtlCol="0" anchor="t">
            <a:spAutoFit/>
          </a:bodyPr>
          <a:lstStyle/>
          <a:p>
            <a:r>
              <a:rPr lang="zh-CN" altLang="en-US" b="1">
                <a:solidFill>
                  <a:srgbClr val="FF0000"/>
                </a:solidFill>
                <a:sym typeface="+mn-ea"/>
              </a:rPr>
              <a:t>递推构造法</a:t>
            </a:r>
            <a:endParaRPr lang="zh-CN" altLang="en-US" b="1" dirty="0">
              <a:solidFill>
                <a:srgbClr val="C00000"/>
              </a:solidFill>
              <a:sym typeface="+mn-ea"/>
            </a:endParaRPr>
          </a:p>
        </p:txBody>
      </p:sp>
      <p:sp>
        <p:nvSpPr>
          <p:cNvPr id="10" name="文本框 9"/>
          <p:cNvSpPr txBox="1"/>
          <p:nvPr/>
        </p:nvSpPr>
        <p:spPr>
          <a:xfrm>
            <a:off x="1670050" y="3674110"/>
            <a:ext cx="1332230" cy="368300"/>
          </a:xfrm>
          <a:prstGeom prst="rect">
            <a:avLst/>
          </a:prstGeom>
          <a:noFill/>
        </p:spPr>
        <p:txBody>
          <a:bodyPr wrap="none" rtlCol="0" anchor="t">
            <a:spAutoFit/>
          </a:bodyPr>
          <a:lstStyle/>
          <a:p>
            <a:r>
              <a:rPr lang="zh-CN" altLang="en-US" b="1">
                <a:solidFill>
                  <a:srgbClr val="FF0000"/>
                </a:solidFill>
              </a:rPr>
              <a:t>子集构造法</a:t>
            </a:r>
          </a:p>
        </p:txBody>
      </p:sp>
      <p:cxnSp>
        <p:nvCxnSpPr>
          <p:cNvPr id="11" name="曲线连接符 10"/>
          <p:cNvCxnSpPr>
            <a:stCxn id="13" idx="1"/>
            <a:endCxn id="13" idx="0"/>
          </p:cNvCxnSpPr>
          <p:nvPr/>
        </p:nvCxnSpPr>
        <p:spPr>
          <a:xfrm rot="16200000">
            <a:off x="2736215" y="2626995"/>
            <a:ext cx="106680" cy="646430"/>
          </a:xfrm>
          <a:prstGeom prst="curvedConnector3">
            <a:avLst>
              <a:gd name="adj1" fmla="val 323214"/>
            </a:avLst>
          </a:prstGeom>
          <a:ln w="190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上下文无关文法</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37" name="Text Box 40">
            <a:extLst>
              <a:ext uri="{FF2B5EF4-FFF2-40B4-BE49-F238E27FC236}">
                <a16:creationId xmlns:a16="http://schemas.microsoft.com/office/drawing/2014/main" id="{8127639C-F6B1-44AF-80E3-74DF6B460CA3}"/>
              </a:ext>
            </a:extLst>
          </p:cNvPr>
          <p:cNvSpPr txBox="1">
            <a:spLocks noChangeArrowheads="1"/>
          </p:cNvSpPr>
          <p:nvPr/>
        </p:nvSpPr>
        <p:spPr bwMode="auto">
          <a:xfrm>
            <a:off x="1295400" y="1340769"/>
            <a:ext cx="6705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4</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请给出下列语言的一个上下文无关文法</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38" name="图片 37">
            <a:extLst>
              <a:ext uri="{FF2B5EF4-FFF2-40B4-BE49-F238E27FC236}">
                <a16:creationId xmlns:a16="http://schemas.microsoft.com/office/drawing/2014/main" id="{5F0092F8-A829-48CB-BD07-D8E8D0636BC5}"/>
              </a:ext>
            </a:extLst>
          </p:cNvPr>
          <p:cNvPicPr>
            <a:picLocks noChangeAspect="1"/>
          </p:cNvPicPr>
          <p:nvPr/>
        </p:nvPicPr>
        <p:blipFill>
          <a:blip r:embed="rId2"/>
          <a:stretch>
            <a:fillRect/>
          </a:stretch>
        </p:blipFill>
        <p:spPr>
          <a:xfrm>
            <a:off x="1295400" y="1981200"/>
            <a:ext cx="6979103" cy="355196"/>
          </a:xfrm>
          <a:prstGeom prst="rect">
            <a:avLst/>
          </a:prstGeom>
        </p:spPr>
      </p:pic>
      <p:sp>
        <p:nvSpPr>
          <p:cNvPr id="21" name="Text Box 11">
            <a:extLst>
              <a:ext uri="{FF2B5EF4-FFF2-40B4-BE49-F238E27FC236}">
                <a16:creationId xmlns:a16="http://schemas.microsoft.com/office/drawing/2014/main" id="{ADA5E81A-C859-445A-B9D0-39FE149094C2}"/>
              </a:ext>
            </a:extLst>
          </p:cNvPr>
          <p:cNvSpPr txBox="1">
            <a:spLocks noChangeArrowheads="1"/>
          </p:cNvSpPr>
          <p:nvPr/>
        </p:nvSpPr>
        <p:spPr bwMode="auto">
          <a:xfrm>
            <a:off x="1219200" y="2709453"/>
            <a:ext cx="202510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解：</a:t>
            </a:r>
            <a:endParaRPr kumimoji="1" lang="en-US" altLang="zh-CN" sz="2800" b="1" dirty="0">
              <a:solidFill>
                <a:srgbClr val="800080"/>
              </a:solidFill>
              <a:latin typeface="Arial" panose="020B0604020202020204" pitchFamily="34" charset="0"/>
              <a:ea typeface="楷体_GB2312" pitchFamily="49" charset="-122"/>
            </a:endParaRPr>
          </a:p>
        </p:txBody>
      </p:sp>
      <p:sp>
        <p:nvSpPr>
          <p:cNvPr id="22" name="Text Box 11">
            <a:extLst>
              <a:ext uri="{FF2B5EF4-FFF2-40B4-BE49-F238E27FC236}">
                <a16:creationId xmlns:a16="http://schemas.microsoft.com/office/drawing/2014/main" id="{B6C75240-6F68-45F1-BB8A-26BFF723F12E}"/>
              </a:ext>
            </a:extLst>
          </p:cNvPr>
          <p:cNvSpPr txBox="1">
            <a:spLocks noChangeArrowheads="1"/>
          </p:cNvSpPr>
          <p:nvPr/>
        </p:nvSpPr>
        <p:spPr bwMode="auto">
          <a:xfrm>
            <a:off x="1810450" y="2708760"/>
            <a:ext cx="6042366"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第二种情况是对称的，可以类似地处理。</a:t>
            </a:r>
            <a:endParaRPr kumimoji="1" lang="en-US" altLang="zh-CN" sz="2800" b="1" dirty="0">
              <a:solidFill>
                <a:srgbClr val="800080"/>
              </a:solidFill>
              <a:latin typeface="Arial" panose="020B0604020202020204" pitchFamily="34" charset="0"/>
              <a:ea typeface="楷体_GB2312" pitchFamily="49" charset="-122"/>
            </a:endParaRPr>
          </a:p>
        </p:txBody>
      </p:sp>
      <p:sp>
        <p:nvSpPr>
          <p:cNvPr id="23" name="Text Box 11">
            <a:extLst>
              <a:ext uri="{FF2B5EF4-FFF2-40B4-BE49-F238E27FC236}">
                <a16:creationId xmlns:a16="http://schemas.microsoft.com/office/drawing/2014/main" id="{F08BFCED-5E71-4D00-933D-2EDCE6B3BD55}"/>
              </a:ext>
            </a:extLst>
          </p:cNvPr>
          <p:cNvSpPr txBox="1">
            <a:spLocks noChangeArrowheads="1"/>
          </p:cNvSpPr>
          <p:nvPr/>
        </p:nvSpPr>
        <p:spPr bwMode="auto">
          <a:xfrm>
            <a:off x="1810450" y="3190633"/>
            <a:ext cx="6042366"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因此，最终的文法是</a:t>
            </a:r>
            <a:endParaRPr kumimoji="1" lang="en-US" altLang="zh-CN" sz="2800" b="1" dirty="0">
              <a:solidFill>
                <a:srgbClr val="800080"/>
              </a:solidFill>
              <a:latin typeface="Arial" panose="020B0604020202020204" pitchFamily="34" charset="0"/>
              <a:ea typeface="楷体_GB2312" pitchFamily="49" charset="-122"/>
            </a:endParaRPr>
          </a:p>
        </p:txBody>
      </p:sp>
      <p:pic>
        <p:nvPicPr>
          <p:cNvPr id="24" name="图片 23">
            <a:extLst>
              <a:ext uri="{FF2B5EF4-FFF2-40B4-BE49-F238E27FC236}">
                <a16:creationId xmlns:a16="http://schemas.microsoft.com/office/drawing/2014/main" id="{6B6D8D35-EB55-4B62-8D54-FBF5D208F7BA}"/>
              </a:ext>
            </a:extLst>
          </p:cNvPr>
          <p:cNvPicPr>
            <a:picLocks noChangeAspect="1"/>
          </p:cNvPicPr>
          <p:nvPr/>
        </p:nvPicPr>
        <p:blipFill>
          <a:blip r:embed="rId3"/>
          <a:stretch>
            <a:fillRect/>
          </a:stretch>
        </p:blipFill>
        <p:spPr>
          <a:xfrm>
            <a:off x="2441705" y="4323908"/>
            <a:ext cx="1469641" cy="260443"/>
          </a:xfrm>
          <a:prstGeom prst="rect">
            <a:avLst/>
          </a:prstGeom>
        </p:spPr>
      </p:pic>
      <p:pic>
        <p:nvPicPr>
          <p:cNvPr id="25" name="图片 24">
            <a:extLst>
              <a:ext uri="{FF2B5EF4-FFF2-40B4-BE49-F238E27FC236}">
                <a16:creationId xmlns:a16="http://schemas.microsoft.com/office/drawing/2014/main" id="{E5723672-3DAA-4676-BFAB-7E0B11FE1A18}"/>
              </a:ext>
            </a:extLst>
          </p:cNvPr>
          <p:cNvPicPr>
            <a:picLocks noChangeAspect="1"/>
          </p:cNvPicPr>
          <p:nvPr/>
        </p:nvPicPr>
        <p:blipFill>
          <a:blip r:embed="rId4"/>
          <a:stretch>
            <a:fillRect/>
          </a:stretch>
        </p:blipFill>
        <p:spPr>
          <a:xfrm>
            <a:off x="2441705" y="5242718"/>
            <a:ext cx="3432291" cy="367037"/>
          </a:xfrm>
          <a:prstGeom prst="rect">
            <a:avLst/>
          </a:prstGeom>
        </p:spPr>
      </p:pic>
      <p:pic>
        <p:nvPicPr>
          <p:cNvPr id="26" name="图片 25">
            <a:extLst>
              <a:ext uri="{FF2B5EF4-FFF2-40B4-BE49-F238E27FC236}">
                <a16:creationId xmlns:a16="http://schemas.microsoft.com/office/drawing/2014/main" id="{2A3A4610-115B-4025-A3DA-7E27B09F9F19}"/>
              </a:ext>
            </a:extLst>
          </p:cNvPr>
          <p:cNvPicPr>
            <a:picLocks noChangeAspect="1"/>
          </p:cNvPicPr>
          <p:nvPr/>
        </p:nvPicPr>
        <p:blipFill>
          <a:blip r:embed="rId5"/>
          <a:stretch>
            <a:fillRect/>
          </a:stretch>
        </p:blipFill>
        <p:spPr>
          <a:xfrm>
            <a:off x="2441705" y="5719095"/>
            <a:ext cx="5282733" cy="371599"/>
          </a:xfrm>
          <a:prstGeom prst="rect">
            <a:avLst/>
          </a:prstGeom>
        </p:spPr>
      </p:pic>
      <p:pic>
        <p:nvPicPr>
          <p:cNvPr id="27" name="图片 26">
            <a:extLst>
              <a:ext uri="{FF2B5EF4-FFF2-40B4-BE49-F238E27FC236}">
                <a16:creationId xmlns:a16="http://schemas.microsoft.com/office/drawing/2014/main" id="{F6D37533-AA34-4E8B-ACA4-15B6EB33AEF0}"/>
              </a:ext>
            </a:extLst>
          </p:cNvPr>
          <p:cNvPicPr>
            <a:picLocks noChangeAspect="1"/>
          </p:cNvPicPr>
          <p:nvPr/>
        </p:nvPicPr>
        <p:blipFill>
          <a:blip r:embed="rId6"/>
          <a:stretch>
            <a:fillRect/>
          </a:stretch>
        </p:blipFill>
        <p:spPr>
          <a:xfrm>
            <a:off x="2441705" y="4787041"/>
            <a:ext cx="1469641" cy="263782"/>
          </a:xfrm>
          <a:prstGeom prst="rect">
            <a:avLst/>
          </a:prstGeom>
        </p:spPr>
      </p:pic>
      <p:pic>
        <p:nvPicPr>
          <p:cNvPr id="28" name="图片 27">
            <a:extLst>
              <a:ext uri="{FF2B5EF4-FFF2-40B4-BE49-F238E27FC236}">
                <a16:creationId xmlns:a16="http://schemas.microsoft.com/office/drawing/2014/main" id="{0CD3845E-B59A-48E2-87D5-2AD567EF2A8E}"/>
              </a:ext>
            </a:extLst>
          </p:cNvPr>
          <p:cNvPicPr>
            <a:picLocks noChangeAspect="1"/>
          </p:cNvPicPr>
          <p:nvPr/>
        </p:nvPicPr>
        <p:blipFill>
          <a:blip r:embed="rId7"/>
          <a:stretch>
            <a:fillRect/>
          </a:stretch>
        </p:blipFill>
        <p:spPr>
          <a:xfrm>
            <a:off x="2441704" y="6210716"/>
            <a:ext cx="5282734" cy="387820"/>
          </a:xfrm>
          <a:prstGeom prst="rect">
            <a:avLst/>
          </a:prstGeom>
        </p:spPr>
      </p:pic>
      <p:pic>
        <p:nvPicPr>
          <p:cNvPr id="29" name="图片 28">
            <a:extLst>
              <a:ext uri="{FF2B5EF4-FFF2-40B4-BE49-F238E27FC236}">
                <a16:creationId xmlns:a16="http://schemas.microsoft.com/office/drawing/2014/main" id="{99127570-19B7-455A-8841-AA19AB13EAEA}"/>
              </a:ext>
            </a:extLst>
          </p:cNvPr>
          <p:cNvPicPr>
            <a:picLocks noChangeAspect="1"/>
          </p:cNvPicPr>
          <p:nvPr/>
        </p:nvPicPr>
        <p:blipFill>
          <a:blip r:embed="rId8"/>
          <a:stretch>
            <a:fillRect/>
          </a:stretch>
        </p:blipFill>
        <p:spPr>
          <a:xfrm>
            <a:off x="2441705" y="3819438"/>
            <a:ext cx="1624613" cy="362113"/>
          </a:xfrm>
          <a:prstGeom prst="rect">
            <a:avLst/>
          </a:prstGeom>
        </p:spPr>
      </p:pic>
    </p:spTree>
    <p:extLst>
      <p:ext uri="{BB962C8B-B14F-4D97-AF65-F5344CB8AC3E}">
        <p14:creationId xmlns:p14="http://schemas.microsoft.com/office/powerpoint/2010/main" val="256990959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上下文无关文法</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37" name="Text Box 40">
            <a:extLst>
              <a:ext uri="{FF2B5EF4-FFF2-40B4-BE49-F238E27FC236}">
                <a16:creationId xmlns:a16="http://schemas.microsoft.com/office/drawing/2014/main" id="{8127639C-F6B1-44AF-80E3-74DF6B460CA3}"/>
              </a:ext>
            </a:extLst>
          </p:cNvPr>
          <p:cNvSpPr txBox="1">
            <a:spLocks noChangeArrowheads="1"/>
          </p:cNvSpPr>
          <p:nvPr/>
        </p:nvSpPr>
        <p:spPr bwMode="auto">
          <a:xfrm>
            <a:off x="1295400" y="1340769"/>
            <a:ext cx="6705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4</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请给出下列语言的一个上下文无关文法</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38" name="图片 37">
            <a:extLst>
              <a:ext uri="{FF2B5EF4-FFF2-40B4-BE49-F238E27FC236}">
                <a16:creationId xmlns:a16="http://schemas.microsoft.com/office/drawing/2014/main" id="{5F0092F8-A829-48CB-BD07-D8E8D0636BC5}"/>
              </a:ext>
            </a:extLst>
          </p:cNvPr>
          <p:cNvPicPr>
            <a:picLocks noChangeAspect="1"/>
          </p:cNvPicPr>
          <p:nvPr/>
        </p:nvPicPr>
        <p:blipFill>
          <a:blip r:embed="rId2"/>
          <a:stretch>
            <a:fillRect/>
          </a:stretch>
        </p:blipFill>
        <p:spPr>
          <a:xfrm>
            <a:off x="1295400" y="1981200"/>
            <a:ext cx="6979103" cy="355196"/>
          </a:xfrm>
          <a:prstGeom prst="rect">
            <a:avLst/>
          </a:prstGeom>
        </p:spPr>
      </p:pic>
      <p:sp>
        <p:nvSpPr>
          <p:cNvPr id="15" name="Text Box 11">
            <a:extLst>
              <a:ext uri="{FF2B5EF4-FFF2-40B4-BE49-F238E27FC236}">
                <a16:creationId xmlns:a16="http://schemas.microsoft.com/office/drawing/2014/main" id="{C6B3F285-2069-4549-939A-884BEE5E06E5}"/>
              </a:ext>
            </a:extLst>
          </p:cNvPr>
          <p:cNvSpPr txBox="1">
            <a:spLocks noChangeArrowheads="1"/>
          </p:cNvSpPr>
          <p:nvPr/>
        </p:nvSpPr>
        <p:spPr bwMode="auto">
          <a:xfrm>
            <a:off x="533400" y="2709453"/>
            <a:ext cx="202510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解：</a:t>
            </a:r>
            <a:endParaRPr kumimoji="1" lang="en-US" altLang="zh-CN" sz="2800" b="1" dirty="0">
              <a:solidFill>
                <a:srgbClr val="800080"/>
              </a:solidFill>
              <a:latin typeface="Arial" panose="020B0604020202020204" pitchFamily="34" charset="0"/>
              <a:ea typeface="楷体_GB2312" pitchFamily="49" charset="-122"/>
            </a:endParaRPr>
          </a:p>
        </p:txBody>
      </p:sp>
      <p:grpSp>
        <p:nvGrpSpPr>
          <p:cNvPr id="16" name="组合 15">
            <a:extLst>
              <a:ext uri="{FF2B5EF4-FFF2-40B4-BE49-F238E27FC236}">
                <a16:creationId xmlns:a16="http://schemas.microsoft.com/office/drawing/2014/main" id="{465AC6F6-F69A-4459-919B-06E43661A8BD}"/>
              </a:ext>
            </a:extLst>
          </p:cNvPr>
          <p:cNvGrpSpPr/>
          <p:nvPr/>
        </p:nvGrpSpPr>
        <p:grpSpPr>
          <a:xfrm>
            <a:off x="1124650" y="2708760"/>
            <a:ext cx="7554534" cy="1420221"/>
            <a:chOff x="1265938" y="2708759"/>
            <a:chExt cx="7554534" cy="1420221"/>
          </a:xfrm>
        </p:grpSpPr>
        <p:sp>
          <p:nvSpPr>
            <p:cNvPr id="17" name="Text Box 11">
              <a:extLst>
                <a:ext uri="{FF2B5EF4-FFF2-40B4-BE49-F238E27FC236}">
                  <a16:creationId xmlns:a16="http://schemas.microsoft.com/office/drawing/2014/main" id="{4928C3CC-3C67-4997-8C86-9C83E9A10197}"/>
                </a:ext>
              </a:extLst>
            </p:cNvPr>
            <p:cNvSpPr txBox="1">
              <a:spLocks noChangeArrowheads="1"/>
            </p:cNvSpPr>
            <p:nvPr/>
          </p:nvSpPr>
          <p:spPr bwMode="auto">
            <a:xfrm>
              <a:off x="1265938" y="2708759"/>
              <a:ext cx="755453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但是上面的答案比较冗余，尤其是后三个式子有些重复。</a:t>
              </a:r>
              <a:endParaRPr kumimoji="1" lang="en-US" altLang="zh-CN" sz="2800" b="1" dirty="0">
                <a:solidFill>
                  <a:srgbClr val="800080"/>
                </a:solidFill>
                <a:latin typeface="Arial" panose="020B0604020202020204" pitchFamily="34" charset="0"/>
                <a:ea typeface="楷体_GB2312" pitchFamily="49" charset="-122"/>
              </a:endParaRPr>
            </a:p>
          </p:txBody>
        </p:sp>
        <p:sp>
          <p:nvSpPr>
            <p:cNvPr id="18" name="Text Box 11">
              <a:extLst>
                <a:ext uri="{FF2B5EF4-FFF2-40B4-BE49-F238E27FC236}">
                  <a16:creationId xmlns:a16="http://schemas.microsoft.com/office/drawing/2014/main" id="{30FA1F0E-22CD-4A2F-9EE0-C9271C267837}"/>
                </a:ext>
              </a:extLst>
            </p:cNvPr>
            <p:cNvSpPr txBox="1">
              <a:spLocks noChangeArrowheads="1"/>
            </p:cNvSpPr>
            <p:nvPr/>
          </p:nvSpPr>
          <p:spPr bwMode="auto">
            <a:xfrm>
              <a:off x="1265938" y="3195243"/>
              <a:ext cx="755453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能不能写得更简单一些？以第一种情况为例，只要分割</a:t>
              </a:r>
              <a:endParaRPr kumimoji="1" lang="en-US" altLang="zh-CN" sz="2800" b="1" dirty="0">
                <a:solidFill>
                  <a:srgbClr val="800080"/>
                </a:solidFill>
                <a:latin typeface="Arial" panose="020B0604020202020204" pitchFamily="34" charset="0"/>
                <a:ea typeface="楷体_GB2312" pitchFamily="49" charset="-122"/>
              </a:endParaRPr>
            </a:p>
          </p:txBody>
        </p:sp>
        <p:sp>
          <p:nvSpPr>
            <p:cNvPr id="19" name="Text Box 11">
              <a:extLst>
                <a:ext uri="{FF2B5EF4-FFF2-40B4-BE49-F238E27FC236}">
                  <a16:creationId xmlns:a16="http://schemas.microsoft.com/office/drawing/2014/main" id="{0F4BD38C-3F9A-4010-AB4F-77C1588C7C11}"/>
                </a:ext>
              </a:extLst>
            </p:cNvPr>
            <p:cNvSpPr txBox="1">
              <a:spLocks noChangeArrowheads="1"/>
            </p:cNvSpPr>
            <p:nvPr/>
          </p:nvSpPr>
          <p:spPr bwMode="auto">
            <a:xfrm>
              <a:off x="1265938" y="3667315"/>
              <a:ext cx="215393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点两侧都满足</a:t>
              </a:r>
              <a:endParaRPr kumimoji="1" lang="en-US" altLang="zh-CN" sz="2800" b="1" dirty="0">
                <a:solidFill>
                  <a:srgbClr val="800080"/>
                </a:solidFill>
                <a:latin typeface="Arial" panose="020B0604020202020204" pitchFamily="34" charset="0"/>
                <a:ea typeface="楷体_GB2312" pitchFamily="49" charset="-122"/>
              </a:endParaRPr>
            </a:p>
          </p:txBody>
        </p:sp>
        <p:pic>
          <p:nvPicPr>
            <p:cNvPr id="20" name="图片 19">
              <a:extLst>
                <a:ext uri="{FF2B5EF4-FFF2-40B4-BE49-F238E27FC236}">
                  <a16:creationId xmlns:a16="http://schemas.microsoft.com/office/drawing/2014/main" id="{589D3B8B-E80F-40F1-A89A-2F3C6E21E125}"/>
                </a:ext>
              </a:extLst>
            </p:cNvPr>
            <p:cNvPicPr>
              <a:picLocks noChangeAspect="1"/>
            </p:cNvPicPr>
            <p:nvPr/>
          </p:nvPicPr>
          <p:blipFill>
            <a:blip r:embed="rId3"/>
            <a:stretch>
              <a:fillRect/>
            </a:stretch>
          </p:blipFill>
          <p:spPr>
            <a:xfrm>
              <a:off x="3225832" y="3799553"/>
              <a:ext cx="194040" cy="194040"/>
            </a:xfrm>
            <a:prstGeom prst="rect">
              <a:avLst/>
            </a:prstGeom>
          </p:spPr>
        </p:pic>
        <p:sp>
          <p:nvSpPr>
            <p:cNvPr id="30" name="Text Box 11">
              <a:extLst>
                <a:ext uri="{FF2B5EF4-FFF2-40B4-BE49-F238E27FC236}">
                  <a16:creationId xmlns:a16="http://schemas.microsoft.com/office/drawing/2014/main" id="{3C98A45C-7B8E-4C30-B407-EC814A6B3A61}"/>
                </a:ext>
              </a:extLst>
            </p:cNvPr>
            <p:cNvSpPr txBox="1">
              <a:spLocks noChangeArrowheads="1"/>
            </p:cNvSpPr>
            <p:nvPr/>
          </p:nvSpPr>
          <p:spPr bwMode="auto">
            <a:xfrm>
              <a:off x="3419872" y="3665048"/>
              <a:ext cx="2063220"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的数量不低于</a:t>
              </a:r>
              <a:endParaRPr kumimoji="1" lang="en-US" altLang="zh-CN" sz="2800" b="1" dirty="0">
                <a:solidFill>
                  <a:srgbClr val="800080"/>
                </a:solidFill>
                <a:latin typeface="Arial" panose="020B0604020202020204" pitchFamily="34" charset="0"/>
                <a:ea typeface="楷体_GB2312" pitchFamily="49" charset="-122"/>
              </a:endParaRPr>
            </a:p>
          </p:txBody>
        </p:sp>
        <p:pic>
          <p:nvPicPr>
            <p:cNvPr id="31" name="图片 30">
              <a:extLst>
                <a:ext uri="{FF2B5EF4-FFF2-40B4-BE49-F238E27FC236}">
                  <a16:creationId xmlns:a16="http://schemas.microsoft.com/office/drawing/2014/main" id="{A3B772F3-CB5E-4A7F-8CE7-5318805C07A0}"/>
                </a:ext>
              </a:extLst>
            </p:cNvPr>
            <p:cNvPicPr>
              <a:picLocks noChangeAspect="1"/>
            </p:cNvPicPr>
            <p:nvPr/>
          </p:nvPicPr>
          <p:blipFill>
            <a:blip r:embed="rId4"/>
            <a:stretch>
              <a:fillRect/>
            </a:stretch>
          </p:blipFill>
          <p:spPr>
            <a:xfrm>
              <a:off x="5410823" y="3762360"/>
              <a:ext cx="144538" cy="268427"/>
            </a:xfrm>
            <a:prstGeom prst="rect">
              <a:avLst/>
            </a:prstGeom>
          </p:spPr>
        </p:pic>
        <p:sp>
          <p:nvSpPr>
            <p:cNvPr id="32" name="Text Box 11">
              <a:extLst>
                <a:ext uri="{FF2B5EF4-FFF2-40B4-BE49-F238E27FC236}">
                  <a16:creationId xmlns:a16="http://schemas.microsoft.com/office/drawing/2014/main" id="{F661A07D-5544-4A85-A350-E014C9B066A3}"/>
                </a:ext>
              </a:extLst>
            </p:cNvPr>
            <p:cNvSpPr txBox="1">
              <a:spLocks noChangeArrowheads="1"/>
            </p:cNvSpPr>
            <p:nvPr/>
          </p:nvSpPr>
          <p:spPr bwMode="auto">
            <a:xfrm>
              <a:off x="5573806" y="3665048"/>
              <a:ext cx="2063220"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即可。</a:t>
              </a:r>
              <a:endParaRPr kumimoji="1" lang="en-US" altLang="zh-CN" sz="2800" b="1" dirty="0">
                <a:solidFill>
                  <a:srgbClr val="800080"/>
                </a:solidFill>
                <a:latin typeface="Arial" panose="020B0604020202020204" pitchFamily="34" charset="0"/>
                <a:ea typeface="楷体_GB2312" pitchFamily="49" charset="-122"/>
              </a:endParaRPr>
            </a:p>
          </p:txBody>
        </p:sp>
      </p:grpSp>
      <p:grpSp>
        <p:nvGrpSpPr>
          <p:cNvPr id="33" name="组合 32">
            <a:extLst>
              <a:ext uri="{FF2B5EF4-FFF2-40B4-BE49-F238E27FC236}">
                <a16:creationId xmlns:a16="http://schemas.microsoft.com/office/drawing/2014/main" id="{A9B50CF0-D4CC-490D-B955-A9BD1EC1BC87}"/>
              </a:ext>
            </a:extLst>
          </p:cNvPr>
          <p:cNvGrpSpPr/>
          <p:nvPr/>
        </p:nvGrpSpPr>
        <p:grpSpPr>
          <a:xfrm>
            <a:off x="3642871" y="4322722"/>
            <a:ext cx="1619769" cy="410925"/>
            <a:chOff x="3784158" y="4322721"/>
            <a:chExt cx="1619769" cy="410925"/>
          </a:xfrm>
        </p:grpSpPr>
        <p:pic>
          <p:nvPicPr>
            <p:cNvPr id="34" name="图片 33">
              <a:extLst>
                <a:ext uri="{FF2B5EF4-FFF2-40B4-BE49-F238E27FC236}">
                  <a16:creationId xmlns:a16="http://schemas.microsoft.com/office/drawing/2014/main" id="{BA4F3FD3-BAA2-4C10-8A07-C5D8E2285DD6}"/>
                </a:ext>
              </a:extLst>
            </p:cNvPr>
            <p:cNvPicPr>
              <a:picLocks noChangeAspect="1"/>
            </p:cNvPicPr>
            <p:nvPr/>
          </p:nvPicPr>
          <p:blipFill>
            <a:blip r:embed="rId5"/>
            <a:stretch>
              <a:fillRect/>
            </a:stretch>
          </p:blipFill>
          <p:spPr>
            <a:xfrm>
              <a:off x="3819751" y="4322721"/>
              <a:ext cx="1584176" cy="288032"/>
            </a:xfrm>
            <a:prstGeom prst="rect">
              <a:avLst/>
            </a:prstGeom>
          </p:spPr>
        </p:pic>
        <p:sp>
          <p:nvSpPr>
            <p:cNvPr id="35" name="矩形 34">
              <a:extLst>
                <a:ext uri="{FF2B5EF4-FFF2-40B4-BE49-F238E27FC236}">
                  <a16:creationId xmlns:a16="http://schemas.microsoft.com/office/drawing/2014/main" id="{E3970877-0DC6-4DBE-8D8A-A54D4C7FBA3D}"/>
                </a:ext>
              </a:extLst>
            </p:cNvPr>
            <p:cNvSpPr/>
            <p:nvPr/>
          </p:nvSpPr>
          <p:spPr bwMode="auto">
            <a:xfrm>
              <a:off x="4619391" y="4333536"/>
              <a:ext cx="784535" cy="400110"/>
            </a:xfrm>
            <a:prstGeom prst="rect">
              <a:avLst/>
            </a:prstGeom>
            <a:solidFill>
              <a:srgbClr val="FF0000">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36" name="矩形 35">
              <a:extLst>
                <a:ext uri="{FF2B5EF4-FFF2-40B4-BE49-F238E27FC236}">
                  <a16:creationId xmlns:a16="http://schemas.microsoft.com/office/drawing/2014/main" id="{E7093D06-A7CD-4113-B873-F4CFBEBE15C7}"/>
                </a:ext>
              </a:extLst>
            </p:cNvPr>
            <p:cNvSpPr/>
            <p:nvPr/>
          </p:nvSpPr>
          <p:spPr bwMode="auto">
            <a:xfrm>
              <a:off x="4430720" y="4333536"/>
              <a:ext cx="187780" cy="400110"/>
            </a:xfrm>
            <a:prstGeom prst="rect">
              <a:avLst/>
            </a:prstGeom>
            <a:solidFill>
              <a:srgbClr val="000066">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39" name="矩形 38">
              <a:extLst>
                <a:ext uri="{FF2B5EF4-FFF2-40B4-BE49-F238E27FC236}">
                  <a16:creationId xmlns:a16="http://schemas.microsoft.com/office/drawing/2014/main" id="{6A2DF9B5-643A-424F-A3A4-0B0A32AB1B0E}"/>
                </a:ext>
              </a:extLst>
            </p:cNvPr>
            <p:cNvSpPr/>
            <p:nvPr/>
          </p:nvSpPr>
          <p:spPr bwMode="auto">
            <a:xfrm>
              <a:off x="3784158" y="4333536"/>
              <a:ext cx="645671" cy="400110"/>
            </a:xfrm>
            <a:prstGeom prst="rect">
              <a:avLst/>
            </a:prstGeom>
            <a:solidFill>
              <a:schemeClr val="accent5">
                <a:lumMod val="50000"/>
                <a:alpha val="3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grpSp>
      <p:sp>
        <p:nvSpPr>
          <p:cNvPr id="40" name="Text Box 11">
            <a:extLst>
              <a:ext uri="{FF2B5EF4-FFF2-40B4-BE49-F238E27FC236}">
                <a16:creationId xmlns:a16="http://schemas.microsoft.com/office/drawing/2014/main" id="{AE6E622E-9AC2-4D3C-A718-C0826E109BBA}"/>
              </a:ext>
            </a:extLst>
          </p:cNvPr>
          <p:cNvSpPr txBox="1">
            <a:spLocks noChangeArrowheads="1"/>
          </p:cNvSpPr>
          <p:nvPr/>
        </p:nvSpPr>
        <p:spPr bwMode="auto">
          <a:xfrm>
            <a:off x="1124650" y="4831646"/>
            <a:ext cx="359409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这样可以简化一些</a:t>
            </a:r>
            <a:endParaRPr kumimoji="1" lang="en-US" altLang="zh-CN" sz="2800" b="1" dirty="0">
              <a:solidFill>
                <a:srgbClr val="800080"/>
              </a:solidFill>
              <a:latin typeface="Arial" panose="020B0604020202020204" pitchFamily="34" charset="0"/>
              <a:ea typeface="楷体_GB2312" pitchFamily="49" charset="-122"/>
            </a:endParaRPr>
          </a:p>
        </p:txBody>
      </p:sp>
      <p:pic>
        <p:nvPicPr>
          <p:cNvPr id="41" name="图片 40">
            <a:extLst>
              <a:ext uri="{FF2B5EF4-FFF2-40B4-BE49-F238E27FC236}">
                <a16:creationId xmlns:a16="http://schemas.microsoft.com/office/drawing/2014/main" id="{344F53F6-4644-4A8C-ADAC-AA5A906B4CA1}"/>
              </a:ext>
            </a:extLst>
          </p:cNvPr>
          <p:cNvPicPr>
            <a:picLocks noChangeAspect="1"/>
          </p:cNvPicPr>
          <p:nvPr/>
        </p:nvPicPr>
        <p:blipFill>
          <a:blip r:embed="rId6"/>
          <a:stretch>
            <a:fillRect/>
          </a:stretch>
        </p:blipFill>
        <p:spPr>
          <a:xfrm>
            <a:off x="3103708" y="5445317"/>
            <a:ext cx="1615037" cy="288032"/>
          </a:xfrm>
          <a:prstGeom prst="rect">
            <a:avLst/>
          </a:prstGeom>
        </p:spPr>
      </p:pic>
      <p:pic>
        <p:nvPicPr>
          <p:cNvPr id="42" name="图片 41">
            <a:extLst>
              <a:ext uri="{FF2B5EF4-FFF2-40B4-BE49-F238E27FC236}">
                <a16:creationId xmlns:a16="http://schemas.microsoft.com/office/drawing/2014/main" id="{754426AA-3525-4A1F-9EDE-23316E3A3C31}"/>
              </a:ext>
            </a:extLst>
          </p:cNvPr>
          <p:cNvPicPr>
            <a:picLocks noChangeAspect="1"/>
          </p:cNvPicPr>
          <p:nvPr/>
        </p:nvPicPr>
        <p:blipFill>
          <a:blip r:embed="rId7"/>
          <a:stretch>
            <a:fillRect/>
          </a:stretch>
        </p:blipFill>
        <p:spPr>
          <a:xfrm>
            <a:off x="3134568" y="6071823"/>
            <a:ext cx="5161444" cy="385027"/>
          </a:xfrm>
          <a:prstGeom prst="rect">
            <a:avLst/>
          </a:prstGeom>
        </p:spPr>
      </p:pic>
    </p:spTree>
    <p:extLst>
      <p:ext uri="{BB962C8B-B14F-4D97-AF65-F5344CB8AC3E}">
        <p14:creationId xmlns:p14="http://schemas.microsoft.com/office/powerpoint/2010/main" val="297811369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上下文无关文法</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37" name="Text Box 40">
            <a:extLst>
              <a:ext uri="{FF2B5EF4-FFF2-40B4-BE49-F238E27FC236}">
                <a16:creationId xmlns:a16="http://schemas.microsoft.com/office/drawing/2014/main" id="{8127639C-F6B1-44AF-80E3-74DF6B460CA3}"/>
              </a:ext>
            </a:extLst>
          </p:cNvPr>
          <p:cNvSpPr txBox="1">
            <a:spLocks noChangeArrowheads="1"/>
          </p:cNvSpPr>
          <p:nvPr/>
        </p:nvSpPr>
        <p:spPr bwMode="auto">
          <a:xfrm>
            <a:off x="1295400" y="1340769"/>
            <a:ext cx="6705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4</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请给出下列语言的一个上下文无关文法</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38" name="图片 37">
            <a:extLst>
              <a:ext uri="{FF2B5EF4-FFF2-40B4-BE49-F238E27FC236}">
                <a16:creationId xmlns:a16="http://schemas.microsoft.com/office/drawing/2014/main" id="{5F0092F8-A829-48CB-BD07-D8E8D0636BC5}"/>
              </a:ext>
            </a:extLst>
          </p:cNvPr>
          <p:cNvPicPr>
            <a:picLocks noChangeAspect="1"/>
          </p:cNvPicPr>
          <p:nvPr/>
        </p:nvPicPr>
        <p:blipFill>
          <a:blip r:embed="rId2"/>
          <a:stretch>
            <a:fillRect/>
          </a:stretch>
        </p:blipFill>
        <p:spPr>
          <a:xfrm>
            <a:off x="1295400" y="1981200"/>
            <a:ext cx="6979103" cy="355196"/>
          </a:xfrm>
          <a:prstGeom prst="rect">
            <a:avLst/>
          </a:prstGeom>
        </p:spPr>
      </p:pic>
      <p:sp>
        <p:nvSpPr>
          <p:cNvPr id="43" name="Text Box 11">
            <a:extLst>
              <a:ext uri="{FF2B5EF4-FFF2-40B4-BE49-F238E27FC236}">
                <a16:creationId xmlns:a16="http://schemas.microsoft.com/office/drawing/2014/main" id="{9BD88AF1-83B5-4D62-802F-A85142D49594}"/>
              </a:ext>
            </a:extLst>
          </p:cNvPr>
          <p:cNvSpPr txBox="1">
            <a:spLocks noChangeArrowheads="1"/>
          </p:cNvSpPr>
          <p:nvPr/>
        </p:nvSpPr>
        <p:spPr bwMode="auto">
          <a:xfrm>
            <a:off x="533400" y="2709453"/>
            <a:ext cx="202510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解：</a:t>
            </a:r>
            <a:endParaRPr kumimoji="1" lang="en-US" altLang="zh-CN" sz="2800" b="1" dirty="0">
              <a:solidFill>
                <a:srgbClr val="800080"/>
              </a:solidFill>
              <a:latin typeface="Arial" panose="020B0604020202020204" pitchFamily="34" charset="0"/>
              <a:ea typeface="楷体_GB2312" pitchFamily="49" charset="-122"/>
            </a:endParaRPr>
          </a:p>
        </p:txBody>
      </p:sp>
      <p:sp>
        <p:nvSpPr>
          <p:cNvPr id="44" name="Text Box 11">
            <a:extLst>
              <a:ext uri="{FF2B5EF4-FFF2-40B4-BE49-F238E27FC236}">
                <a16:creationId xmlns:a16="http://schemas.microsoft.com/office/drawing/2014/main" id="{0B335531-178F-4CBC-96A1-5FA346492862}"/>
              </a:ext>
            </a:extLst>
          </p:cNvPr>
          <p:cNvSpPr txBox="1">
            <a:spLocks noChangeArrowheads="1"/>
          </p:cNvSpPr>
          <p:nvPr/>
        </p:nvSpPr>
        <p:spPr bwMode="auto">
          <a:xfrm>
            <a:off x="1124650" y="2708760"/>
            <a:ext cx="755453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按照这种方式得到的文法比之前少一个式子</a:t>
            </a:r>
            <a:endParaRPr kumimoji="1" lang="en-US" altLang="zh-CN" sz="2800" b="1" dirty="0">
              <a:solidFill>
                <a:srgbClr val="800080"/>
              </a:solidFill>
              <a:latin typeface="Arial" panose="020B0604020202020204" pitchFamily="34" charset="0"/>
              <a:ea typeface="楷体_GB2312" pitchFamily="49" charset="-122"/>
            </a:endParaRPr>
          </a:p>
        </p:txBody>
      </p:sp>
      <p:grpSp>
        <p:nvGrpSpPr>
          <p:cNvPr id="45" name="组合 44">
            <a:extLst>
              <a:ext uri="{FF2B5EF4-FFF2-40B4-BE49-F238E27FC236}">
                <a16:creationId xmlns:a16="http://schemas.microsoft.com/office/drawing/2014/main" id="{A57B6F0F-31C0-4779-B845-BC3DE3495721}"/>
              </a:ext>
            </a:extLst>
          </p:cNvPr>
          <p:cNvGrpSpPr/>
          <p:nvPr/>
        </p:nvGrpSpPr>
        <p:grpSpPr>
          <a:xfrm>
            <a:off x="1622400" y="3429000"/>
            <a:ext cx="5400792" cy="2520280"/>
            <a:chOff x="1763688" y="3429000"/>
            <a:chExt cx="5400792" cy="2520280"/>
          </a:xfrm>
        </p:grpSpPr>
        <p:pic>
          <p:nvPicPr>
            <p:cNvPr id="46" name="图片 45">
              <a:extLst>
                <a:ext uri="{FF2B5EF4-FFF2-40B4-BE49-F238E27FC236}">
                  <a16:creationId xmlns:a16="http://schemas.microsoft.com/office/drawing/2014/main" id="{5B6A5D06-87E5-4EED-ABAC-3EB1BB0286B0}"/>
                </a:ext>
              </a:extLst>
            </p:cNvPr>
            <p:cNvPicPr>
              <a:picLocks noChangeAspect="1"/>
            </p:cNvPicPr>
            <p:nvPr/>
          </p:nvPicPr>
          <p:blipFill>
            <a:blip r:embed="rId3"/>
            <a:stretch>
              <a:fillRect/>
            </a:stretch>
          </p:blipFill>
          <p:spPr>
            <a:xfrm>
              <a:off x="1887485" y="3429000"/>
              <a:ext cx="1624613" cy="362113"/>
            </a:xfrm>
            <a:prstGeom prst="rect">
              <a:avLst/>
            </a:prstGeom>
          </p:spPr>
        </p:pic>
        <p:pic>
          <p:nvPicPr>
            <p:cNvPr id="47" name="图片 46">
              <a:extLst>
                <a:ext uri="{FF2B5EF4-FFF2-40B4-BE49-F238E27FC236}">
                  <a16:creationId xmlns:a16="http://schemas.microsoft.com/office/drawing/2014/main" id="{EDA57433-D09C-4EC2-91AB-CCB67C53D24F}"/>
                </a:ext>
              </a:extLst>
            </p:cNvPr>
            <p:cNvPicPr>
              <a:picLocks noChangeAspect="1"/>
            </p:cNvPicPr>
            <p:nvPr/>
          </p:nvPicPr>
          <p:blipFill>
            <a:blip r:embed="rId4"/>
            <a:stretch>
              <a:fillRect/>
            </a:stretch>
          </p:blipFill>
          <p:spPr>
            <a:xfrm>
              <a:off x="1835696" y="3954015"/>
              <a:ext cx="1501792" cy="267835"/>
            </a:xfrm>
            <a:prstGeom prst="rect">
              <a:avLst/>
            </a:prstGeom>
          </p:spPr>
        </p:pic>
        <p:pic>
          <p:nvPicPr>
            <p:cNvPr id="48" name="图片 47">
              <a:extLst>
                <a:ext uri="{FF2B5EF4-FFF2-40B4-BE49-F238E27FC236}">
                  <a16:creationId xmlns:a16="http://schemas.microsoft.com/office/drawing/2014/main" id="{7E742636-38D1-4A35-9FD6-14880E6DF05B}"/>
                </a:ext>
              </a:extLst>
            </p:cNvPr>
            <p:cNvPicPr>
              <a:picLocks noChangeAspect="1"/>
            </p:cNvPicPr>
            <p:nvPr/>
          </p:nvPicPr>
          <p:blipFill>
            <a:blip r:embed="rId5"/>
            <a:stretch>
              <a:fillRect/>
            </a:stretch>
          </p:blipFill>
          <p:spPr>
            <a:xfrm>
              <a:off x="1835696" y="4470739"/>
              <a:ext cx="1501792" cy="245576"/>
            </a:xfrm>
            <a:prstGeom prst="rect">
              <a:avLst/>
            </a:prstGeom>
          </p:spPr>
        </p:pic>
        <p:pic>
          <p:nvPicPr>
            <p:cNvPr id="49" name="图片 48">
              <a:extLst>
                <a:ext uri="{FF2B5EF4-FFF2-40B4-BE49-F238E27FC236}">
                  <a16:creationId xmlns:a16="http://schemas.microsoft.com/office/drawing/2014/main" id="{D59C191C-B8DA-4014-932C-09BCED8056E0}"/>
                </a:ext>
              </a:extLst>
            </p:cNvPr>
            <p:cNvPicPr>
              <a:picLocks noChangeAspect="1"/>
            </p:cNvPicPr>
            <p:nvPr/>
          </p:nvPicPr>
          <p:blipFill>
            <a:blip r:embed="rId6"/>
            <a:stretch>
              <a:fillRect/>
            </a:stretch>
          </p:blipFill>
          <p:spPr>
            <a:xfrm>
              <a:off x="1835696" y="4977925"/>
              <a:ext cx="4854272" cy="362113"/>
            </a:xfrm>
            <a:prstGeom prst="rect">
              <a:avLst/>
            </a:prstGeom>
          </p:spPr>
        </p:pic>
        <p:pic>
          <p:nvPicPr>
            <p:cNvPr id="50" name="图片 49">
              <a:extLst>
                <a:ext uri="{FF2B5EF4-FFF2-40B4-BE49-F238E27FC236}">
                  <a16:creationId xmlns:a16="http://schemas.microsoft.com/office/drawing/2014/main" id="{42A3D050-3846-478D-9FE0-20181C85AB39}"/>
                </a:ext>
              </a:extLst>
            </p:cNvPr>
            <p:cNvPicPr>
              <a:picLocks noChangeAspect="1"/>
            </p:cNvPicPr>
            <p:nvPr/>
          </p:nvPicPr>
          <p:blipFill>
            <a:blip r:embed="rId7"/>
            <a:stretch>
              <a:fillRect/>
            </a:stretch>
          </p:blipFill>
          <p:spPr>
            <a:xfrm>
              <a:off x="1763688" y="5564252"/>
              <a:ext cx="5400792" cy="385028"/>
            </a:xfrm>
            <a:prstGeom prst="rect">
              <a:avLst/>
            </a:prstGeom>
          </p:spPr>
        </p:pic>
      </p:grpSp>
    </p:spTree>
    <p:extLst>
      <p:ext uri="{BB962C8B-B14F-4D97-AF65-F5344CB8AC3E}">
        <p14:creationId xmlns:p14="http://schemas.microsoft.com/office/powerpoint/2010/main" val="134800262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上下文无关文法</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37" name="Text Box 40">
            <a:extLst>
              <a:ext uri="{FF2B5EF4-FFF2-40B4-BE49-F238E27FC236}">
                <a16:creationId xmlns:a16="http://schemas.microsoft.com/office/drawing/2014/main" id="{8127639C-F6B1-44AF-80E3-74DF6B460CA3}"/>
              </a:ext>
            </a:extLst>
          </p:cNvPr>
          <p:cNvSpPr txBox="1">
            <a:spLocks noChangeArrowheads="1"/>
          </p:cNvSpPr>
          <p:nvPr/>
        </p:nvSpPr>
        <p:spPr bwMode="auto">
          <a:xfrm>
            <a:off x="1295400" y="1340769"/>
            <a:ext cx="6705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4</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请给出下列语言的一个上下文无关文法</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38" name="图片 37">
            <a:extLst>
              <a:ext uri="{FF2B5EF4-FFF2-40B4-BE49-F238E27FC236}">
                <a16:creationId xmlns:a16="http://schemas.microsoft.com/office/drawing/2014/main" id="{5F0092F8-A829-48CB-BD07-D8E8D0636BC5}"/>
              </a:ext>
            </a:extLst>
          </p:cNvPr>
          <p:cNvPicPr>
            <a:picLocks noChangeAspect="1"/>
          </p:cNvPicPr>
          <p:nvPr/>
        </p:nvPicPr>
        <p:blipFill>
          <a:blip r:embed="rId2"/>
          <a:stretch>
            <a:fillRect/>
          </a:stretch>
        </p:blipFill>
        <p:spPr>
          <a:xfrm>
            <a:off x="1295400" y="1981200"/>
            <a:ext cx="6979103" cy="355196"/>
          </a:xfrm>
          <a:prstGeom prst="rect">
            <a:avLst/>
          </a:prstGeom>
        </p:spPr>
      </p:pic>
      <p:sp>
        <p:nvSpPr>
          <p:cNvPr id="15" name="Text Box 11">
            <a:extLst>
              <a:ext uri="{FF2B5EF4-FFF2-40B4-BE49-F238E27FC236}">
                <a16:creationId xmlns:a16="http://schemas.microsoft.com/office/drawing/2014/main" id="{9F7EA914-0BC2-40D6-8DA5-4A7F38401D8F}"/>
              </a:ext>
            </a:extLst>
          </p:cNvPr>
          <p:cNvSpPr txBox="1">
            <a:spLocks noChangeArrowheads="1"/>
          </p:cNvSpPr>
          <p:nvPr/>
        </p:nvSpPr>
        <p:spPr bwMode="auto">
          <a:xfrm>
            <a:off x="685800" y="2709453"/>
            <a:ext cx="202510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解：</a:t>
            </a:r>
            <a:endParaRPr kumimoji="1" lang="en-US" altLang="zh-CN" sz="2800" b="1" dirty="0">
              <a:solidFill>
                <a:srgbClr val="800080"/>
              </a:solidFill>
              <a:latin typeface="Arial" panose="020B0604020202020204" pitchFamily="34" charset="0"/>
              <a:ea typeface="楷体_GB2312" pitchFamily="49" charset="-122"/>
            </a:endParaRPr>
          </a:p>
        </p:txBody>
      </p:sp>
      <p:sp>
        <p:nvSpPr>
          <p:cNvPr id="16" name="Text Box 11">
            <a:extLst>
              <a:ext uri="{FF2B5EF4-FFF2-40B4-BE49-F238E27FC236}">
                <a16:creationId xmlns:a16="http://schemas.microsoft.com/office/drawing/2014/main" id="{128D1FD1-AA7C-4C20-B2C8-73F7846E2EEF}"/>
              </a:ext>
            </a:extLst>
          </p:cNvPr>
          <p:cNvSpPr txBox="1">
            <a:spLocks noChangeArrowheads="1"/>
          </p:cNvSpPr>
          <p:nvPr/>
        </p:nvSpPr>
        <p:spPr bwMode="auto">
          <a:xfrm>
            <a:off x="1277050" y="2708760"/>
            <a:ext cx="7554534" cy="461665"/>
          </a:xfrm>
          <a:prstGeom prst="rect">
            <a:avLst/>
          </a:prstGeom>
          <a:noFill/>
          <a:ln w="9525">
            <a:noFill/>
            <a:miter lim="800000"/>
          </a:ln>
          <a:effectLst/>
        </p:spPr>
        <p:txBody>
          <a:bodyPr wrap="square">
            <a:spAutoFit/>
          </a:bodyPr>
          <a:lstStyle/>
          <a:p>
            <a:pPr algn="just" defTabSz="914400" fontAlgn="base">
              <a:spcBef>
                <a:spcPct val="0"/>
              </a:spcBef>
              <a:spcAft>
                <a:spcPct val="0"/>
              </a:spcAft>
            </a:pPr>
            <a:r>
              <a:rPr kumimoji="1" lang="zh-CN" altLang="en-US" sz="2400" dirty="0">
                <a:solidFill>
                  <a:srgbClr val="000000"/>
                </a:solidFill>
                <a:latin typeface="宋体" panose="02010600030101010101" pitchFamily="2" charset="-122"/>
                <a:ea typeface="宋体" panose="02010600030101010101" pitchFamily="2" charset="-122"/>
                <a:sym typeface="Symbol" panose="05050102010706020507" pitchFamily="18" charset="2"/>
              </a:rPr>
              <a:t>不过这种方法的分割点不是唯一的。以下分割都合法。</a:t>
            </a:r>
            <a:endParaRPr kumimoji="1" lang="en-US" altLang="zh-CN" sz="2800" b="1" dirty="0">
              <a:solidFill>
                <a:srgbClr val="800080"/>
              </a:solidFill>
              <a:latin typeface="Arial" panose="020B0604020202020204" pitchFamily="34" charset="0"/>
              <a:ea typeface="楷体_GB2312" pitchFamily="49" charset="-122"/>
            </a:endParaRPr>
          </a:p>
        </p:txBody>
      </p:sp>
      <p:grpSp>
        <p:nvGrpSpPr>
          <p:cNvPr id="17" name="组合 16">
            <a:extLst>
              <a:ext uri="{FF2B5EF4-FFF2-40B4-BE49-F238E27FC236}">
                <a16:creationId xmlns:a16="http://schemas.microsoft.com/office/drawing/2014/main" id="{EBA9E6FE-4581-4FE0-B0C3-0B2CCB3BEDF0}"/>
              </a:ext>
            </a:extLst>
          </p:cNvPr>
          <p:cNvGrpSpPr/>
          <p:nvPr/>
        </p:nvGrpSpPr>
        <p:grpSpPr>
          <a:xfrm>
            <a:off x="3745233" y="3374846"/>
            <a:ext cx="1641062" cy="3354973"/>
            <a:chOff x="3734121" y="3374845"/>
            <a:chExt cx="1641062" cy="3354973"/>
          </a:xfrm>
        </p:grpSpPr>
        <p:pic>
          <p:nvPicPr>
            <p:cNvPr id="18" name="图片 17">
              <a:extLst>
                <a:ext uri="{FF2B5EF4-FFF2-40B4-BE49-F238E27FC236}">
                  <a16:creationId xmlns:a16="http://schemas.microsoft.com/office/drawing/2014/main" id="{6209AFAF-52FF-47B4-B3F6-AE6600CF991B}"/>
                </a:ext>
              </a:extLst>
            </p:cNvPr>
            <p:cNvPicPr>
              <a:picLocks noChangeAspect="1"/>
            </p:cNvPicPr>
            <p:nvPr/>
          </p:nvPicPr>
          <p:blipFill>
            <a:blip r:embed="rId3"/>
            <a:stretch>
              <a:fillRect/>
            </a:stretch>
          </p:blipFill>
          <p:spPr>
            <a:xfrm>
              <a:off x="3772360" y="4581128"/>
              <a:ext cx="1584176" cy="288032"/>
            </a:xfrm>
            <a:prstGeom prst="rect">
              <a:avLst/>
            </a:prstGeom>
          </p:spPr>
        </p:pic>
        <p:sp>
          <p:nvSpPr>
            <p:cNvPr id="19" name="矩形 18">
              <a:extLst>
                <a:ext uri="{FF2B5EF4-FFF2-40B4-BE49-F238E27FC236}">
                  <a16:creationId xmlns:a16="http://schemas.microsoft.com/office/drawing/2014/main" id="{32773DDA-0A5C-4988-8A1F-D5F697D765A4}"/>
                </a:ext>
              </a:extLst>
            </p:cNvPr>
            <p:cNvSpPr/>
            <p:nvPr/>
          </p:nvSpPr>
          <p:spPr bwMode="auto">
            <a:xfrm>
              <a:off x="4572000" y="4591943"/>
              <a:ext cx="784535" cy="400110"/>
            </a:xfrm>
            <a:prstGeom prst="rect">
              <a:avLst/>
            </a:prstGeom>
            <a:solidFill>
              <a:srgbClr val="FF0000">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20" name="矩形 19">
              <a:extLst>
                <a:ext uri="{FF2B5EF4-FFF2-40B4-BE49-F238E27FC236}">
                  <a16:creationId xmlns:a16="http://schemas.microsoft.com/office/drawing/2014/main" id="{176EE04C-FD2E-40AC-92FC-8B3FD64C36A3}"/>
                </a:ext>
              </a:extLst>
            </p:cNvPr>
            <p:cNvSpPr/>
            <p:nvPr/>
          </p:nvSpPr>
          <p:spPr bwMode="auto">
            <a:xfrm>
              <a:off x="4383329" y="4591943"/>
              <a:ext cx="187780" cy="400110"/>
            </a:xfrm>
            <a:prstGeom prst="rect">
              <a:avLst/>
            </a:prstGeom>
            <a:solidFill>
              <a:srgbClr val="000066">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21" name="矩形 20">
              <a:extLst>
                <a:ext uri="{FF2B5EF4-FFF2-40B4-BE49-F238E27FC236}">
                  <a16:creationId xmlns:a16="http://schemas.microsoft.com/office/drawing/2014/main" id="{C8A311CF-57B8-406D-8491-295AD9546C83}"/>
                </a:ext>
              </a:extLst>
            </p:cNvPr>
            <p:cNvSpPr/>
            <p:nvPr/>
          </p:nvSpPr>
          <p:spPr bwMode="auto">
            <a:xfrm>
              <a:off x="3736767" y="4591943"/>
              <a:ext cx="645671" cy="400110"/>
            </a:xfrm>
            <a:prstGeom prst="rect">
              <a:avLst/>
            </a:prstGeom>
            <a:solidFill>
              <a:schemeClr val="accent5">
                <a:lumMod val="50000"/>
                <a:alpha val="3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pic>
          <p:nvPicPr>
            <p:cNvPr id="22" name="图片 21">
              <a:extLst>
                <a:ext uri="{FF2B5EF4-FFF2-40B4-BE49-F238E27FC236}">
                  <a16:creationId xmlns:a16="http://schemas.microsoft.com/office/drawing/2014/main" id="{26184B68-101D-446E-A50B-B82642BD0E1E}"/>
                </a:ext>
              </a:extLst>
            </p:cNvPr>
            <p:cNvPicPr>
              <a:picLocks noChangeAspect="1"/>
            </p:cNvPicPr>
            <p:nvPr/>
          </p:nvPicPr>
          <p:blipFill>
            <a:blip r:embed="rId3"/>
            <a:stretch>
              <a:fillRect/>
            </a:stretch>
          </p:blipFill>
          <p:spPr>
            <a:xfrm>
              <a:off x="3791007" y="3982984"/>
              <a:ext cx="1584176" cy="288032"/>
            </a:xfrm>
            <a:prstGeom prst="rect">
              <a:avLst/>
            </a:prstGeom>
          </p:spPr>
        </p:pic>
        <p:sp>
          <p:nvSpPr>
            <p:cNvPr id="23" name="矩形 22">
              <a:extLst>
                <a:ext uri="{FF2B5EF4-FFF2-40B4-BE49-F238E27FC236}">
                  <a16:creationId xmlns:a16="http://schemas.microsoft.com/office/drawing/2014/main" id="{5657B6A8-2B47-4099-A64C-FBF85A405BA1}"/>
                </a:ext>
              </a:extLst>
            </p:cNvPr>
            <p:cNvSpPr/>
            <p:nvPr/>
          </p:nvSpPr>
          <p:spPr bwMode="auto">
            <a:xfrm>
              <a:off x="4382439" y="3993798"/>
              <a:ext cx="992744" cy="400110"/>
            </a:xfrm>
            <a:prstGeom prst="rect">
              <a:avLst/>
            </a:prstGeom>
            <a:solidFill>
              <a:srgbClr val="FF0000">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24" name="矩形 23">
              <a:extLst>
                <a:ext uri="{FF2B5EF4-FFF2-40B4-BE49-F238E27FC236}">
                  <a16:creationId xmlns:a16="http://schemas.microsoft.com/office/drawing/2014/main" id="{96A99BC7-86D2-4FBB-B7DA-75262DC76038}"/>
                </a:ext>
              </a:extLst>
            </p:cNvPr>
            <p:cNvSpPr/>
            <p:nvPr/>
          </p:nvSpPr>
          <p:spPr bwMode="auto">
            <a:xfrm>
              <a:off x="4173620" y="4005064"/>
              <a:ext cx="208818" cy="400110"/>
            </a:xfrm>
            <a:prstGeom prst="rect">
              <a:avLst/>
            </a:prstGeom>
            <a:solidFill>
              <a:srgbClr val="000066">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25" name="矩形 24">
              <a:extLst>
                <a:ext uri="{FF2B5EF4-FFF2-40B4-BE49-F238E27FC236}">
                  <a16:creationId xmlns:a16="http://schemas.microsoft.com/office/drawing/2014/main" id="{04A9EF45-35A5-48D5-BFD9-7482C3F6E14B}"/>
                </a:ext>
              </a:extLst>
            </p:cNvPr>
            <p:cNvSpPr/>
            <p:nvPr/>
          </p:nvSpPr>
          <p:spPr bwMode="auto">
            <a:xfrm>
              <a:off x="3742884" y="3991000"/>
              <a:ext cx="418205" cy="400110"/>
            </a:xfrm>
            <a:prstGeom prst="rect">
              <a:avLst/>
            </a:prstGeom>
            <a:solidFill>
              <a:schemeClr val="accent5">
                <a:lumMod val="50000"/>
                <a:alpha val="3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pic>
          <p:nvPicPr>
            <p:cNvPr id="26" name="图片 25">
              <a:extLst>
                <a:ext uri="{FF2B5EF4-FFF2-40B4-BE49-F238E27FC236}">
                  <a16:creationId xmlns:a16="http://schemas.microsoft.com/office/drawing/2014/main" id="{BFCA33BB-E438-4D39-8615-80C5D0795386}"/>
                </a:ext>
              </a:extLst>
            </p:cNvPr>
            <p:cNvPicPr>
              <a:picLocks noChangeAspect="1"/>
            </p:cNvPicPr>
            <p:nvPr/>
          </p:nvPicPr>
          <p:blipFill>
            <a:blip r:embed="rId3"/>
            <a:stretch>
              <a:fillRect/>
            </a:stretch>
          </p:blipFill>
          <p:spPr>
            <a:xfrm>
              <a:off x="3791007" y="3374845"/>
              <a:ext cx="1584176" cy="288032"/>
            </a:xfrm>
            <a:prstGeom prst="rect">
              <a:avLst/>
            </a:prstGeom>
          </p:spPr>
        </p:pic>
        <p:sp>
          <p:nvSpPr>
            <p:cNvPr id="27" name="矩形 26">
              <a:extLst>
                <a:ext uri="{FF2B5EF4-FFF2-40B4-BE49-F238E27FC236}">
                  <a16:creationId xmlns:a16="http://schemas.microsoft.com/office/drawing/2014/main" id="{93A834F9-2C60-4F12-AE47-A9FB0FE025DD}"/>
                </a:ext>
              </a:extLst>
            </p:cNvPr>
            <p:cNvSpPr/>
            <p:nvPr/>
          </p:nvSpPr>
          <p:spPr bwMode="auto">
            <a:xfrm>
              <a:off x="3978787" y="3385659"/>
              <a:ext cx="1396396" cy="400110"/>
            </a:xfrm>
            <a:prstGeom prst="rect">
              <a:avLst/>
            </a:prstGeom>
            <a:solidFill>
              <a:srgbClr val="FF0000">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28" name="矩形 27">
              <a:extLst>
                <a:ext uri="{FF2B5EF4-FFF2-40B4-BE49-F238E27FC236}">
                  <a16:creationId xmlns:a16="http://schemas.microsoft.com/office/drawing/2014/main" id="{62F76927-7152-4D28-8048-94F8F2EEED02}"/>
                </a:ext>
              </a:extLst>
            </p:cNvPr>
            <p:cNvSpPr/>
            <p:nvPr/>
          </p:nvSpPr>
          <p:spPr bwMode="auto">
            <a:xfrm>
              <a:off x="3736768" y="3382863"/>
              <a:ext cx="242020" cy="400110"/>
            </a:xfrm>
            <a:prstGeom prst="rect">
              <a:avLst/>
            </a:prstGeom>
            <a:solidFill>
              <a:srgbClr val="000066">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pic>
          <p:nvPicPr>
            <p:cNvPr id="29" name="图片 28">
              <a:extLst>
                <a:ext uri="{FF2B5EF4-FFF2-40B4-BE49-F238E27FC236}">
                  <a16:creationId xmlns:a16="http://schemas.microsoft.com/office/drawing/2014/main" id="{4AC6A3A1-C09D-4CD4-A5EA-54E78D3B9190}"/>
                </a:ext>
              </a:extLst>
            </p:cNvPr>
            <p:cNvPicPr>
              <a:picLocks noChangeAspect="1"/>
            </p:cNvPicPr>
            <p:nvPr/>
          </p:nvPicPr>
          <p:blipFill>
            <a:blip r:embed="rId3"/>
            <a:stretch>
              <a:fillRect/>
            </a:stretch>
          </p:blipFill>
          <p:spPr>
            <a:xfrm>
              <a:off x="3773019" y="5157192"/>
              <a:ext cx="1584176" cy="288032"/>
            </a:xfrm>
            <a:prstGeom prst="rect">
              <a:avLst/>
            </a:prstGeom>
          </p:spPr>
        </p:pic>
        <p:sp>
          <p:nvSpPr>
            <p:cNvPr id="30" name="矩形 29">
              <a:extLst>
                <a:ext uri="{FF2B5EF4-FFF2-40B4-BE49-F238E27FC236}">
                  <a16:creationId xmlns:a16="http://schemas.microsoft.com/office/drawing/2014/main" id="{699251A7-A8EB-4809-B65E-8ADC491341D4}"/>
                </a:ext>
              </a:extLst>
            </p:cNvPr>
            <p:cNvSpPr/>
            <p:nvPr/>
          </p:nvSpPr>
          <p:spPr bwMode="auto">
            <a:xfrm>
              <a:off x="4788024" y="5168007"/>
              <a:ext cx="569170" cy="400110"/>
            </a:xfrm>
            <a:prstGeom prst="rect">
              <a:avLst/>
            </a:prstGeom>
            <a:solidFill>
              <a:srgbClr val="FF0000">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31" name="矩形 30">
              <a:extLst>
                <a:ext uri="{FF2B5EF4-FFF2-40B4-BE49-F238E27FC236}">
                  <a16:creationId xmlns:a16="http://schemas.microsoft.com/office/drawing/2014/main" id="{29F6E6C0-0940-4EDC-B7A0-CFD307A33D24}"/>
                </a:ext>
              </a:extLst>
            </p:cNvPr>
            <p:cNvSpPr/>
            <p:nvPr/>
          </p:nvSpPr>
          <p:spPr bwMode="auto">
            <a:xfrm>
              <a:off x="4600244" y="5168007"/>
              <a:ext cx="187780" cy="400110"/>
            </a:xfrm>
            <a:prstGeom prst="rect">
              <a:avLst/>
            </a:prstGeom>
            <a:solidFill>
              <a:srgbClr val="000066">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32" name="矩形 31">
              <a:extLst>
                <a:ext uri="{FF2B5EF4-FFF2-40B4-BE49-F238E27FC236}">
                  <a16:creationId xmlns:a16="http://schemas.microsoft.com/office/drawing/2014/main" id="{3AC95F7E-2DDA-4FFE-8F7A-62539611D4C9}"/>
                </a:ext>
              </a:extLst>
            </p:cNvPr>
            <p:cNvSpPr/>
            <p:nvPr/>
          </p:nvSpPr>
          <p:spPr bwMode="auto">
            <a:xfrm>
              <a:off x="3737426" y="5168007"/>
              <a:ext cx="862817" cy="400110"/>
            </a:xfrm>
            <a:prstGeom prst="rect">
              <a:avLst/>
            </a:prstGeom>
            <a:solidFill>
              <a:schemeClr val="accent5">
                <a:lumMod val="50000"/>
                <a:alpha val="3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pic>
          <p:nvPicPr>
            <p:cNvPr id="33" name="图片 32">
              <a:extLst>
                <a:ext uri="{FF2B5EF4-FFF2-40B4-BE49-F238E27FC236}">
                  <a16:creationId xmlns:a16="http://schemas.microsoft.com/office/drawing/2014/main" id="{6CEF1BB4-EF93-4206-AFDB-C96792051847}"/>
                </a:ext>
              </a:extLst>
            </p:cNvPr>
            <p:cNvPicPr>
              <a:picLocks noChangeAspect="1"/>
            </p:cNvPicPr>
            <p:nvPr/>
          </p:nvPicPr>
          <p:blipFill>
            <a:blip r:embed="rId3"/>
            <a:stretch>
              <a:fillRect/>
            </a:stretch>
          </p:blipFill>
          <p:spPr>
            <a:xfrm>
              <a:off x="3773019" y="5794449"/>
              <a:ext cx="1584176" cy="288032"/>
            </a:xfrm>
            <a:prstGeom prst="rect">
              <a:avLst/>
            </a:prstGeom>
          </p:spPr>
        </p:pic>
        <p:sp>
          <p:nvSpPr>
            <p:cNvPr id="34" name="矩形 33">
              <a:extLst>
                <a:ext uri="{FF2B5EF4-FFF2-40B4-BE49-F238E27FC236}">
                  <a16:creationId xmlns:a16="http://schemas.microsoft.com/office/drawing/2014/main" id="{49BDA638-F084-46C5-BBED-DD14A495857A}"/>
                </a:ext>
              </a:extLst>
            </p:cNvPr>
            <p:cNvSpPr/>
            <p:nvPr/>
          </p:nvSpPr>
          <p:spPr bwMode="auto">
            <a:xfrm>
              <a:off x="5004048" y="5805264"/>
              <a:ext cx="353146" cy="400110"/>
            </a:xfrm>
            <a:prstGeom prst="rect">
              <a:avLst/>
            </a:prstGeom>
            <a:solidFill>
              <a:srgbClr val="FF0000">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35" name="矩形 34">
              <a:extLst>
                <a:ext uri="{FF2B5EF4-FFF2-40B4-BE49-F238E27FC236}">
                  <a16:creationId xmlns:a16="http://schemas.microsoft.com/office/drawing/2014/main" id="{CE5F8EA4-A9A1-4553-A695-7F4D65FF5F42}"/>
                </a:ext>
              </a:extLst>
            </p:cNvPr>
            <p:cNvSpPr/>
            <p:nvPr/>
          </p:nvSpPr>
          <p:spPr bwMode="auto">
            <a:xfrm>
              <a:off x="4788024" y="5794449"/>
              <a:ext cx="215210" cy="400110"/>
            </a:xfrm>
            <a:prstGeom prst="rect">
              <a:avLst/>
            </a:prstGeom>
            <a:solidFill>
              <a:srgbClr val="000066">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36" name="矩形 35">
              <a:extLst>
                <a:ext uri="{FF2B5EF4-FFF2-40B4-BE49-F238E27FC236}">
                  <a16:creationId xmlns:a16="http://schemas.microsoft.com/office/drawing/2014/main" id="{E970B4E9-8B57-472D-84B2-4A4914F001E1}"/>
                </a:ext>
              </a:extLst>
            </p:cNvPr>
            <p:cNvSpPr/>
            <p:nvPr/>
          </p:nvSpPr>
          <p:spPr bwMode="auto">
            <a:xfrm>
              <a:off x="3737426" y="5805264"/>
              <a:ext cx="1050598" cy="400110"/>
            </a:xfrm>
            <a:prstGeom prst="rect">
              <a:avLst/>
            </a:prstGeom>
            <a:solidFill>
              <a:schemeClr val="accent5">
                <a:lumMod val="50000"/>
                <a:alpha val="3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pic>
          <p:nvPicPr>
            <p:cNvPr id="39" name="图片 38">
              <a:extLst>
                <a:ext uri="{FF2B5EF4-FFF2-40B4-BE49-F238E27FC236}">
                  <a16:creationId xmlns:a16="http://schemas.microsoft.com/office/drawing/2014/main" id="{F9117673-F47E-4660-951B-B9AB09E035A3}"/>
                </a:ext>
              </a:extLst>
            </p:cNvPr>
            <p:cNvPicPr>
              <a:picLocks noChangeAspect="1"/>
            </p:cNvPicPr>
            <p:nvPr/>
          </p:nvPicPr>
          <p:blipFill>
            <a:blip r:embed="rId3"/>
            <a:stretch>
              <a:fillRect/>
            </a:stretch>
          </p:blipFill>
          <p:spPr>
            <a:xfrm>
              <a:off x="3769715" y="6317100"/>
              <a:ext cx="1584176" cy="288032"/>
            </a:xfrm>
            <a:prstGeom prst="rect">
              <a:avLst/>
            </a:prstGeom>
          </p:spPr>
        </p:pic>
        <p:sp>
          <p:nvSpPr>
            <p:cNvPr id="40" name="矩形 39">
              <a:extLst>
                <a:ext uri="{FF2B5EF4-FFF2-40B4-BE49-F238E27FC236}">
                  <a16:creationId xmlns:a16="http://schemas.microsoft.com/office/drawing/2014/main" id="{1DADB63B-5E03-42E7-9780-88144C2C8A36}"/>
                </a:ext>
              </a:extLst>
            </p:cNvPr>
            <p:cNvSpPr/>
            <p:nvPr/>
          </p:nvSpPr>
          <p:spPr bwMode="auto">
            <a:xfrm>
              <a:off x="5180621" y="6329708"/>
              <a:ext cx="135442" cy="400110"/>
            </a:xfrm>
            <a:prstGeom prst="rect">
              <a:avLst/>
            </a:prstGeom>
            <a:solidFill>
              <a:srgbClr val="000066">
                <a:alpha val="3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41" name="矩形 40">
              <a:extLst>
                <a:ext uri="{FF2B5EF4-FFF2-40B4-BE49-F238E27FC236}">
                  <a16:creationId xmlns:a16="http://schemas.microsoft.com/office/drawing/2014/main" id="{69794E36-C925-4207-B647-93359189C2E4}"/>
                </a:ext>
              </a:extLst>
            </p:cNvPr>
            <p:cNvSpPr/>
            <p:nvPr/>
          </p:nvSpPr>
          <p:spPr bwMode="auto">
            <a:xfrm>
              <a:off x="3734121" y="6327915"/>
              <a:ext cx="1446499" cy="400110"/>
            </a:xfrm>
            <a:prstGeom prst="rect">
              <a:avLst/>
            </a:prstGeom>
            <a:solidFill>
              <a:schemeClr val="accent5">
                <a:lumMod val="50000"/>
                <a:alpha val="3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8397701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60C455B-B212-44F5-BDE5-4E865130930B}" type="slidenum">
              <a:rPr lang="en-US" altLang="zh-CN" smtClean="0"/>
              <a:t>144</a:t>
            </a:fld>
            <a:endParaRPr lang="en-US" altLang="zh-CN"/>
          </a:p>
        </p:txBody>
      </p:sp>
      <p:sp>
        <p:nvSpPr>
          <p:cNvPr id="5" name="Title 1"/>
          <p:cNvSpPr>
            <a:spLocks noGrp="1"/>
          </p:cNvSpPr>
          <p:nvPr>
            <p:ph type="title"/>
          </p:nvPr>
        </p:nvSpPr>
        <p:spPr>
          <a:xfrm>
            <a:off x="685800" y="152400"/>
            <a:ext cx="8229600" cy="393065"/>
          </a:xfrm>
        </p:spPr>
        <p:txBody>
          <a:bodyPr/>
          <a:lstStyle/>
          <a:p>
            <a:pPr algn="r"/>
            <a:r>
              <a:rPr lang="zh-CN" altLang="en-US" sz="3600" dirty="0">
                <a:solidFill>
                  <a:schemeClr val="bg1"/>
                </a:solidFill>
              </a:rPr>
              <a:t>习题练习</a:t>
            </a:r>
            <a:r>
              <a:rPr lang="en-US" altLang="zh-CN" sz="3600" dirty="0">
                <a:solidFill>
                  <a:schemeClr val="bg1"/>
                </a:solidFill>
              </a:rPr>
              <a:t>-</a:t>
            </a:r>
            <a:r>
              <a:rPr lang="zh-CN" altLang="en-US" sz="3600" dirty="0">
                <a:solidFill>
                  <a:schemeClr val="bg1"/>
                </a:solidFill>
              </a:rPr>
              <a:t>下推自动机的设计</a:t>
            </a:r>
            <a:endParaRPr lang="en-AU" sz="3600" dirty="0">
              <a:solidFill>
                <a:schemeClr val="bg1"/>
              </a:solidFill>
            </a:endParaRPr>
          </a:p>
        </p:txBody>
      </p:sp>
    </p:spTree>
    <p:extLst>
      <p:ext uri="{BB962C8B-B14F-4D97-AF65-F5344CB8AC3E}">
        <p14:creationId xmlns:p14="http://schemas.microsoft.com/office/powerpoint/2010/main" val="184382440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145</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609600" y="1340769"/>
            <a:ext cx="8229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请构造下列语言的一个</a:t>
            </a:r>
            <a:r>
              <a:rPr lang="en-US" altLang="zh-CN" sz="2400" dirty="0">
                <a:solidFill>
                  <a:srgbClr val="000000"/>
                </a:solidFill>
                <a:latin typeface="SimSun" panose="02010600030101010101" pitchFamily="2" charset="-122"/>
                <a:ea typeface="SimSun" panose="02010600030101010101" pitchFamily="2" charset="-122"/>
                <a:sym typeface="Symbol" panose="05050102010706020507" pitchFamily="18" charset="2"/>
              </a:rPr>
              <a:t>PDA</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（空栈接受或终态接受均可）</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16" name="图片 15">
            <a:extLst>
              <a:ext uri="{FF2B5EF4-FFF2-40B4-BE49-F238E27FC236}">
                <a16:creationId xmlns:a16="http://schemas.microsoft.com/office/drawing/2014/main" id="{B5E1F162-FB06-4B3D-8F79-E399E720F79B}"/>
              </a:ext>
            </a:extLst>
          </p:cNvPr>
          <p:cNvPicPr>
            <a:picLocks noChangeAspect="1"/>
          </p:cNvPicPr>
          <p:nvPr/>
        </p:nvPicPr>
        <p:blipFill rotWithShape="1">
          <a:blip r:embed="rId11"/>
          <a:srcRect l="12720" t="65315" r="5088" b="-3281"/>
          <a:stretch/>
        </p:blipFill>
        <p:spPr>
          <a:xfrm>
            <a:off x="1600200" y="1920240"/>
            <a:ext cx="6339880" cy="316994"/>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13111817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下推自动机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42" name="Text Box 40">
            <a:extLst>
              <a:ext uri="{FF2B5EF4-FFF2-40B4-BE49-F238E27FC236}">
                <a16:creationId xmlns:a16="http://schemas.microsoft.com/office/drawing/2014/main" id="{CBFE7009-F863-45E0-8481-FDB09AA73552}"/>
              </a:ext>
            </a:extLst>
          </p:cNvPr>
          <p:cNvSpPr txBox="1">
            <a:spLocks noChangeArrowheads="1"/>
          </p:cNvSpPr>
          <p:nvPr/>
        </p:nvSpPr>
        <p:spPr bwMode="auto">
          <a:xfrm>
            <a:off x="609600" y="1340769"/>
            <a:ext cx="8229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请构造下列语言的一个</a:t>
            </a:r>
            <a:r>
              <a:rPr lang="en-US" altLang="zh-CN" sz="2400" dirty="0">
                <a:solidFill>
                  <a:srgbClr val="000000"/>
                </a:solidFill>
                <a:latin typeface="SimSun" panose="02010600030101010101" pitchFamily="2" charset="-122"/>
                <a:ea typeface="SimSun" panose="02010600030101010101" pitchFamily="2" charset="-122"/>
                <a:sym typeface="Symbol" panose="05050102010706020507" pitchFamily="18" charset="2"/>
              </a:rPr>
              <a:t>PDA</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（空栈接受或终态接受均可）</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43" name="图片 42">
            <a:extLst>
              <a:ext uri="{FF2B5EF4-FFF2-40B4-BE49-F238E27FC236}">
                <a16:creationId xmlns:a16="http://schemas.microsoft.com/office/drawing/2014/main" id="{0CB8B36A-A570-4A28-8162-7DA5BEC9D38B}"/>
              </a:ext>
            </a:extLst>
          </p:cNvPr>
          <p:cNvPicPr>
            <a:picLocks noChangeAspect="1"/>
          </p:cNvPicPr>
          <p:nvPr/>
        </p:nvPicPr>
        <p:blipFill rotWithShape="1">
          <a:blip r:embed="rId2"/>
          <a:srcRect l="12720" t="65315" r="5088" b="-3281"/>
          <a:stretch/>
        </p:blipFill>
        <p:spPr>
          <a:xfrm>
            <a:off x="1600200" y="1920240"/>
            <a:ext cx="6339880" cy="316994"/>
          </a:xfrm>
          <a:prstGeom prst="rect">
            <a:avLst/>
          </a:prstGeom>
        </p:spPr>
      </p:pic>
      <p:pic>
        <p:nvPicPr>
          <p:cNvPr id="44" name="图片 43">
            <a:extLst>
              <a:ext uri="{FF2B5EF4-FFF2-40B4-BE49-F238E27FC236}">
                <a16:creationId xmlns:a16="http://schemas.microsoft.com/office/drawing/2014/main" id="{E763C7F9-0501-49F5-AB32-E68E0059BC24}"/>
              </a:ext>
            </a:extLst>
          </p:cNvPr>
          <p:cNvPicPr>
            <a:picLocks noChangeAspect="1"/>
          </p:cNvPicPr>
          <p:nvPr/>
        </p:nvPicPr>
        <p:blipFill>
          <a:blip r:embed="rId3"/>
          <a:stretch>
            <a:fillRect/>
          </a:stretch>
        </p:blipFill>
        <p:spPr>
          <a:xfrm>
            <a:off x="0" y="2478974"/>
            <a:ext cx="9144000" cy="950026"/>
          </a:xfrm>
          <a:prstGeom prst="rect">
            <a:avLst/>
          </a:prstGeom>
        </p:spPr>
      </p:pic>
      <p:grpSp>
        <p:nvGrpSpPr>
          <p:cNvPr id="45" name="组合 44">
            <a:extLst>
              <a:ext uri="{FF2B5EF4-FFF2-40B4-BE49-F238E27FC236}">
                <a16:creationId xmlns:a16="http://schemas.microsoft.com/office/drawing/2014/main" id="{A2A4B2E9-7384-476C-AA29-2B7FE47B8392}"/>
              </a:ext>
            </a:extLst>
          </p:cNvPr>
          <p:cNvGrpSpPr/>
          <p:nvPr/>
        </p:nvGrpSpPr>
        <p:grpSpPr>
          <a:xfrm>
            <a:off x="2652445" y="3962400"/>
            <a:ext cx="3367355" cy="2009614"/>
            <a:chOff x="2604323" y="4271662"/>
            <a:chExt cx="3367355" cy="2009614"/>
          </a:xfrm>
        </p:grpSpPr>
        <p:sp>
          <p:nvSpPr>
            <p:cNvPr id="46" name="椭圆 45">
              <a:extLst>
                <a:ext uri="{FF2B5EF4-FFF2-40B4-BE49-F238E27FC236}">
                  <a16:creationId xmlns:a16="http://schemas.microsoft.com/office/drawing/2014/main" id="{504758E9-8952-476A-BE59-F99292B449CC}"/>
                </a:ext>
              </a:extLst>
            </p:cNvPr>
            <p:cNvSpPr/>
            <p:nvPr/>
          </p:nvSpPr>
          <p:spPr bwMode="auto">
            <a:xfrm>
              <a:off x="3975208" y="5366361"/>
              <a:ext cx="432048" cy="64918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400" b="1">
                <a:solidFill>
                  <a:srgbClr val="800080"/>
                </a:solidFill>
                <a:latin typeface="Arial" panose="020B0604020202020204" pitchFamily="34" charset="0"/>
                <a:ea typeface="楷体_GB2312" pitchFamily="49" charset="-122"/>
              </a:endParaRPr>
            </a:p>
          </p:txBody>
        </p:sp>
        <p:sp>
          <p:nvSpPr>
            <p:cNvPr id="47" name="弧 7">
              <a:extLst>
                <a:ext uri="{FF2B5EF4-FFF2-40B4-BE49-F238E27FC236}">
                  <a16:creationId xmlns:a16="http://schemas.microsoft.com/office/drawing/2014/main" id="{F6A6C67E-3444-4574-894F-8F00018CCEB8}"/>
                </a:ext>
              </a:extLst>
            </p:cNvPr>
            <p:cNvSpPr/>
            <p:nvPr/>
          </p:nvSpPr>
          <p:spPr bwMode="auto">
            <a:xfrm rot="11190199">
              <a:off x="3998003" y="495516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algn="ct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cxnSp>
          <p:nvCxnSpPr>
            <p:cNvPr id="48" name="直线箭头连接符 8">
              <a:extLst>
                <a:ext uri="{FF2B5EF4-FFF2-40B4-BE49-F238E27FC236}">
                  <a16:creationId xmlns:a16="http://schemas.microsoft.com/office/drawing/2014/main" id="{A0B1C1EC-9582-4A1F-B1DF-388A45C95EC7}"/>
                </a:ext>
              </a:extLst>
            </p:cNvPr>
            <p:cNvCxnSpPr>
              <a:endCxn id="46" idx="2"/>
            </p:cNvCxnSpPr>
            <p:nvPr/>
          </p:nvCxnSpPr>
          <p:spPr bwMode="auto">
            <a:xfrm>
              <a:off x="2839767" y="5690955"/>
              <a:ext cx="1135441" cy="0"/>
            </a:xfrm>
            <a:prstGeom prst="straightConnector1">
              <a:avLst/>
            </a:prstGeom>
            <a:noFill/>
            <a:ln w="9525" cap="flat" cmpd="sng" algn="ctr">
              <a:solidFill>
                <a:srgbClr val="000000"/>
              </a:solidFill>
              <a:prstDash val="solid"/>
              <a:round/>
              <a:headEnd type="none" w="med" len="med"/>
              <a:tailEnd type="triangle"/>
            </a:ln>
            <a:effectLst/>
          </p:spPr>
        </p:cxnSp>
        <p:sp>
          <p:nvSpPr>
            <p:cNvPr id="49" name="椭圆 48">
              <a:extLst>
                <a:ext uri="{FF2B5EF4-FFF2-40B4-BE49-F238E27FC236}">
                  <a16:creationId xmlns:a16="http://schemas.microsoft.com/office/drawing/2014/main" id="{E5AB1430-D48A-4414-BD2D-125E8268693B}"/>
                </a:ext>
              </a:extLst>
            </p:cNvPr>
            <p:cNvSpPr/>
            <p:nvPr/>
          </p:nvSpPr>
          <p:spPr bwMode="auto">
            <a:xfrm>
              <a:off x="5539630" y="5375144"/>
              <a:ext cx="432048" cy="64918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400" b="1">
                <a:solidFill>
                  <a:srgbClr val="800080"/>
                </a:solidFill>
                <a:latin typeface="Arial" panose="020B0604020202020204" pitchFamily="34" charset="0"/>
                <a:ea typeface="楷体_GB2312" pitchFamily="49" charset="-122"/>
              </a:endParaRPr>
            </a:p>
          </p:txBody>
        </p:sp>
        <p:cxnSp>
          <p:nvCxnSpPr>
            <p:cNvPr id="50" name="直线箭头连接符 13">
              <a:extLst>
                <a:ext uri="{FF2B5EF4-FFF2-40B4-BE49-F238E27FC236}">
                  <a16:creationId xmlns:a16="http://schemas.microsoft.com/office/drawing/2014/main" id="{CBC986CC-4610-4214-8E5E-F5E0496C9054}"/>
                </a:ext>
              </a:extLst>
            </p:cNvPr>
            <p:cNvCxnSpPr>
              <a:stCxn id="46" idx="7"/>
              <a:endCxn id="49" idx="1"/>
            </p:cNvCxnSpPr>
            <p:nvPr/>
          </p:nvCxnSpPr>
          <p:spPr bwMode="auto">
            <a:xfrm>
              <a:off x="4343984" y="5461432"/>
              <a:ext cx="1258918" cy="8783"/>
            </a:xfrm>
            <a:prstGeom prst="straightConnector1">
              <a:avLst/>
            </a:prstGeom>
            <a:noFill/>
            <a:ln w="9525" cap="flat" cmpd="sng" algn="ctr">
              <a:solidFill>
                <a:srgbClr val="000000"/>
              </a:solidFill>
              <a:prstDash val="solid"/>
              <a:round/>
              <a:headEnd type="none" w="med" len="med"/>
              <a:tailEnd type="triangle"/>
            </a:ln>
            <a:effectLst/>
          </p:spPr>
        </p:cxnSp>
        <p:sp>
          <p:nvSpPr>
            <p:cNvPr id="51" name="椭圆 50">
              <a:extLst>
                <a:ext uri="{FF2B5EF4-FFF2-40B4-BE49-F238E27FC236}">
                  <a16:creationId xmlns:a16="http://schemas.microsoft.com/office/drawing/2014/main" id="{0839967F-3A3A-495E-9EF3-256CA6592CDC}"/>
                </a:ext>
              </a:extLst>
            </p:cNvPr>
            <p:cNvSpPr/>
            <p:nvPr/>
          </p:nvSpPr>
          <p:spPr bwMode="auto">
            <a:xfrm>
              <a:off x="3995327" y="5400937"/>
              <a:ext cx="391164" cy="64918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400" b="1">
                <a:solidFill>
                  <a:srgbClr val="800080"/>
                </a:solidFill>
                <a:latin typeface="Arial" panose="020B0604020202020204" pitchFamily="34" charset="0"/>
                <a:ea typeface="楷体_GB2312" pitchFamily="49" charset="-122"/>
              </a:endParaRPr>
            </a:p>
          </p:txBody>
        </p:sp>
        <p:pic>
          <p:nvPicPr>
            <p:cNvPr id="52" name="图片 51">
              <a:extLst>
                <a:ext uri="{FF2B5EF4-FFF2-40B4-BE49-F238E27FC236}">
                  <a16:creationId xmlns:a16="http://schemas.microsoft.com/office/drawing/2014/main" id="{702E8D75-B66E-45F1-BC5D-B9AFCE688FCE}"/>
                </a:ext>
              </a:extLst>
            </p:cNvPr>
            <p:cNvPicPr>
              <a:picLocks noChangeAspect="1"/>
            </p:cNvPicPr>
            <p:nvPr/>
          </p:nvPicPr>
          <p:blipFill>
            <a:blip r:embed="rId4"/>
            <a:stretch>
              <a:fillRect/>
            </a:stretch>
          </p:blipFill>
          <p:spPr>
            <a:xfrm>
              <a:off x="2604323" y="5314259"/>
              <a:ext cx="1499799" cy="162141"/>
            </a:xfrm>
            <a:prstGeom prst="rect">
              <a:avLst/>
            </a:prstGeom>
          </p:spPr>
        </p:pic>
        <p:cxnSp>
          <p:nvCxnSpPr>
            <p:cNvPr id="53" name="直线箭头连接符 20">
              <a:extLst>
                <a:ext uri="{FF2B5EF4-FFF2-40B4-BE49-F238E27FC236}">
                  <a16:creationId xmlns:a16="http://schemas.microsoft.com/office/drawing/2014/main" id="{86D02FFC-8662-473A-BCD0-F54FB5ABF499}"/>
                </a:ext>
              </a:extLst>
            </p:cNvPr>
            <p:cNvCxnSpPr>
              <a:stCxn id="49" idx="3"/>
              <a:endCxn id="46" idx="5"/>
            </p:cNvCxnSpPr>
            <p:nvPr/>
          </p:nvCxnSpPr>
          <p:spPr bwMode="auto">
            <a:xfrm flipH="1" flipV="1">
              <a:off x="4343984" y="5920478"/>
              <a:ext cx="1258918" cy="8783"/>
            </a:xfrm>
            <a:prstGeom prst="straightConnector1">
              <a:avLst/>
            </a:prstGeom>
            <a:noFill/>
            <a:ln w="9525" cap="flat" cmpd="sng" algn="ctr">
              <a:solidFill>
                <a:srgbClr val="000000"/>
              </a:solidFill>
              <a:prstDash val="solid"/>
              <a:round/>
              <a:headEnd type="none" w="med" len="med"/>
              <a:tailEnd type="triangle"/>
            </a:ln>
            <a:effectLst/>
          </p:spPr>
        </p:cxnSp>
        <p:pic>
          <p:nvPicPr>
            <p:cNvPr id="54" name="图片 53">
              <a:extLst>
                <a:ext uri="{FF2B5EF4-FFF2-40B4-BE49-F238E27FC236}">
                  <a16:creationId xmlns:a16="http://schemas.microsoft.com/office/drawing/2014/main" id="{334813B6-2542-4D34-9A21-89F0AD8EA7DD}"/>
                </a:ext>
              </a:extLst>
            </p:cNvPr>
            <p:cNvPicPr>
              <a:picLocks noChangeAspect="1"/>
            </p:cNvPicPr>
            <p:nvPr/>
          </p:nvPicPr>
          <p:blipFill>
            <a:blip r:embed="rId5"/>
            <a:stretch>
              <a:fillRect/>
            </a:stretch>
          </p:blipFill>
          <p:spPr>
            <a:xfrm>
              <a:off x="3275856" y="4271662"/>
              <a:ext cx="1940515" cy="246258"/>
            </a:xfrm>
            <a:prstGeom prst="rect">
              <a:avLst/>
            </a:prstGeom>
          </p:spPr>
        </p:pic>
        <p:pic>
          <p:nvPicPr>
            <p:cNvPr id="55" name="图片 54">
              <a:extLst>
                <a:ext uri="{FF2B5EF4-FFF2-40B4-BE49-F238E27FC236}">
                  <a16:creationId xmlns:a16="http://schemas.microsoft.com/office/drawing/2014/main" id="{A18E006F-3884-4F45-B375-B3395A9DA0E2}"/>
                </a:ext>
              </a:extLst>
            </p:cNvPr>
            <p:cNvPicPr>
              <a:picLocks noChangeAspect="1"/>
            </p:cNvPicPr>
            <p:nvPr/>
          </p:nvPicPr>
          <p:blipFill>
            <a:blip r:embed="rId6"/>
            <a:stretch>
              <a:fillRect/>
            </a:stretch>
          </p:blipFill>
          <p:spPr>
            <a:xfrm>
              <a:off x="3275856" y="4623906"/>
              <a:ext cx="2012523" cy="240732"/>
            </a:xfrm>
            <a:prstGeom prst="rect">
              <a:avLst/>
            </a:prstGeom>
          </p:spPr>
        </p:pic>
        <p:pic>
          <p:nvPicPr>
            <p:cNvPr id="56" name="图片 55">
              <a:extLst>
                <a:ext uri="{FF2B5EF4-FFF2-40B4-BE49-F238E27FC236}">
                  <a16:creationId xmlns:a16="http://schemas.microsoft.com/office/drawing/2014/main" id="{A48E5DCE-4C42-4B72-9C0C-54F59906A2E7}"/>
                </a:ext>
              </a:extLst>
            </p:cNvPr>
            <p:cNvPicPr>
              <a:picLocks noChangeAspect="1"/>
            </p:cNvPicPr>
            <p:nvPr/>
          </p:nvPicPr>
          <p:blipFill>
            <a:blip r:embed="rId7"/>
            <a:stretch>
              <a:fillRect/>
            </a:stretch>
          </p:blipFill>
          <p:spPr>
            <a:xfrm>
              <a:off x="4143176" y="5122667"/>
              <a:ext cx="1608378" cy="249748"/>
            </a:xfrm>
            <a:prstGeom prst="rect">
              <a:avLst/>
            </a:prstGeom>
          </p:spPr>
        </p:pic>
        <p:pic>
          <p:nvPicPr>
            <p:cNvPr id="57" name="图片 56">
              <a:extLst>
                <a:ext uri="{FF2B5EF4-FFF2-40B4-BE49-F238E27FC236}">
                  <a16:creationId xmlns:a16="http://schemas.microsoft.com/office/drawing/2014/main" id="{5192E213-1719-4DAF-A86C-C61173310973}"/>
                </a:ext>
              </a:extLst>
            </p:cNvPr>
            <p:cNvPicPr>
              <a:picLocks noChangeAspect="1"/>
            </p:cNvPicPr>
            <p:nvPr/>
          </p:nvPicPr>
          <p:blipFill>
            <a:blip r:embed="rId8"/>
            <a:stretch>
              <a:fillRect/>
            </a:stretch>
          </p:blipFill>
          <p:spPr>
            <a:xfrm>
              <a:off x="4156467" y="6024332"/>
              <a:ext cx="1654717" cy="256944"/>
            </a:xfrm>
            <a:prstGeom prst="rect">
              <a:avLst/>
            </a:prstGeom>
          </p:spPr>
        </p:pic>
      </p:grpSp>
    </p:spTree>
    <p:extLst>
      <p:ext uri="{BB962C8B-B14F-4D97-AF65-F5344CB8AC3E}">
        <p14:creationId xmlns:p14="http://schemas.microsoft.com/office/powerpoint/2010/main" val="302878737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下推自动机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42" name="Text Box 40">
            <a:extLst>
              <a:ext uri="{FF2B5EF4-FFF2-40B4-BE49-F238E27FC236}">
                <a16:creationId xmlns:a16="http://schemas.microsoft.com/office/drawing/2014/main" id="{CBFE7009-F863-45E0-8481-FDB09AA73552}"/>
              </a:ext>
            </a:extLst>
          </p:cNvPr>
          <p:cNvSpPr txBox="1">
            <a:spLocks noChangeArrowheads="1"/>
          </p:cNvSpPr>
          <p:nvPr/>
        </p:nvSpPr>
        <p:spPr bwMode="auto">
          <a:xfrm>
            <a:off x="609600" y="1340769"/>
            <a:ext cx="8229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请构造下列语言的一个</a:t>
            </a:r>
            <a:r>
              <a:rPr lang="en-US" altLang="zh-CN" sz="2400" dirty="0">
                <a:solidFill>
                  <a:srgbClr val="000000"/>
                </a:solidFill>
                <a:latin typeface="SimSun" panose="02010600030101010101" pitchFamily="2" charset="-122"/>
                <a:ea typeface="SimSun" panose="02010600030101010101" pitchFamily="2" charset="-122"/>
                <a:sym typeface="Symbol" panose="05050102010706020507" pitchFamily="18" charset="2"/>
              </a:rPr>
              <a:t>PDA</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（空栈接受或终态接受均可）</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43" name="图片 42">
            <a:extLst>
              <a:ext uri="{FF2B5EF4-FFF2-40B4-BE49-F238E27FC236}">
                <a16:creationId xmlns:a16="http://schemas.microsoft.com/office/drawing/2014/main" id="{0CB8B36A-A570-4A28-8162-7DA5BEC9D38B}"/>
              </a:ext>
            </a:extLst>
          </p:cNvPr>
          <p:cNvPicPr>
            <a:picLocks noChangeAspect="1"/>
          </p:cNvPicPr>
          <p:nvPr/>
        </p:nvPicPr>
        <p:blipFill rotWithShape="1">
          <a:blip r:embed="rId2"/>
          <a:srcRect l="12720" t="65315" r="5088" b="-3281"/>
          <a:stretch/>
        </p:blipFill>
        <p:spPr>
          <a:xfrm>
            <a:off x="1600200" y="1920240"/>
            <a:ext cx="6339880" cy="316994"/>
          </a:xfrm>
          <a:prstGeom prst="rect">
            <a:avLst/>
          </a:prstGeom>
        </p:spPr>
      </p:pic>
      <p:pic>
        <p:nvPicPr>
          <p:cNvPr id="44" name="图片 43">
            <a:extLst>
              <a:ext uri="{FF2B5EF4-FFF2-40B4-BE49-F238E27FC236}">
                <a16:creationId xmlns:a16="http://schemas.microsoft.com/office/drawing/2014/main" id="{E763C7F9-0501-49F5-AB32-E68E0059BC24}"/>
              </a:ext>
            </a:extLst>
          </p:cNvPr>
          <p:cNvPicPr>
            <a:picLocks noChangeAspect="1"/>
          </p:cNvPicPr>
          <p:nvPr/>
        </p:nvPicPr>
        <p:blipFill>
          <a:blip r:embed="rId3"/>
          <a:stretch>
            <a:fillRect/>
          </a:stretch>
        </p:blipFill>
        <p:spPr>
          <a:xfrm>
            <a:off x="0" y="2478974"/>
            <a:ext cx="9144000" cy="950026"/>
          </a:xfrm>
          <a:prstGeom prst="rect">
            <a:avLst/>
          </a:prstGeom>
        </p:spPr>
      </p:pic>
      <p:grpSp>
        <p:nvGrpSpPr>
          <p:cNvPr id="45" name="组合 44">
            <a:extLst>
              <a:ext uri="{FF2B5EF4-FFF2-40B4-BE49-F238E27FC236}">
                <a16:creationId xmlns:a16="http://schemas.microsoft.com/office/drawing/2014/main" id="{A2A4B2E9-7384-476C-AA29-2B7FE47B8392}"/>
              </a:ext>
            </a:extLst>
          </p:cNvPr>
          <p:cNvGrpSpPr/>
          <p:nvPr/>
        </p:nvGrpSpPr>
        <p:grpSpPr>
          <a:xfrm>
            <a:off x="2652445" y="3962400"/>
            <a:ext cx="3367355" cy="2009614"/>
            <a:chOff x="2604323" y="4271662"/>
            <a:chExt cx="3367355" cy="2009614"/>
          </a:xfrm>
        </p:grpSpPr>
        <p:sp>
          <p:nvSpPr>
            <p:cNvPr id="46" name="椭圆 45">
              <a:extLst>
                <a:ext uri="{FF2B5EF4-FFF2-40B4-BE49-F238E27FC236}">
                  <a16:creationId xmlns:a16="http://schemas.microsoft.com/office/drawing/2014/main" id="{504758E9-8952-476A-BE59-F99292B449CC}"/>
                </a:ext>
              </a:extLst>
            </p:cNvPr>
            <p:cNvSpPr/>
            <p:nvPr/>
          </p:nvSpPr>
          <p:spPr bwMode="auto">
            <a:xfrm>
              <a:off x="3975208" y="5366361"/>
              <a:ext cx="432048" cy="64918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400" b="1">
                <a:solidFill>
                  <a:srgbClr val="800080"/>
                </a:solidFill>
                <a:latin typeface="Arial" panose="020B0604020202020204" pitchFamily="34" charset="0"/>
                <a:ea typeface="楷体_GB2312" pitchFamily="49" charset="-122"/>
              </a:endParaRPr>
            </a:p>
          </p:txBody>
        </p:sp>
        <p:sp>
          <p:nvSpPr>
            <p:cNvPr id="47" name="弧 7">
              <a:extLst>
                <a:ext uri="{FF2B5EF4-FFF2-40B4-BE49-F238E27FC236}">
                  <a16:creationId xmlns:a16="http://schemas.microsoft.com/office/drawing/2014/main" id="{F6A6C67E-3444-4574-894F-8F00018CCEB8}"/>
                </a:ext>
              </a:extLst>
            </p:cNvPr>
            <p:cNvSpPr/>
            <p:nvPr/>
          </p:nvSpPr>
          <p:spPr bwMode="auto">
            <a:xfrm rot="11190199">
              <a:off x="3998003" y="495516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algn="ct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cxnSp>
          <p:nvCxnSpPr>
            <p:cNvPr id="48" name="直线箭头连接符 8">
              <a:extLst>
                <a:ext uri="{FF2B5EF4-FFF2-40B4-BE49-F238E27FC236}">
                  <a16:creationId xmlns:a16="http://schemas.microsoft.com/office/drawing/2014/main" id="{A0B1C1EC-9582-4A1F-B1DF-388A45C95EC7}"/>
                </a:ext>
              </a:extLst>
            </p:cNvPr>
            <p:cNvCxnSpPr>
              <a:endCxn id="46" idx="2"/>
            </p:cNvCxnSpPr>
            <p:nvPr/>
          </p:nvCxnSpPr>
          <p:spPr bwMode="auto">
            <a:xfrm>
              <a:off x="2839767" y="5690955"/>
              <a:ext cx="1135441" cy="0"/>
            </a:xfrm>
            <a:prstGeom prst="straightConnector1">
              <a:avLst/>
            </a:prstGeom>
            <a:noFill/>
            <a:ln w="9525" cap="flat" cmpd="sng" algn="ctr">
              <a:solidFill>
                <a:srgbClr val="000000"/>
              </a:solidFill>
              <a:prstDash val="solid"/>
              <a:round/>
              <a:headEnd type="none" w="med" len="med"/>
              <a:tailEnd type="triangle"/>
            </a:ln>
            <a:effectLst/>
          </p:spPr>
        </p:cxnSp>
        <p:sp>
          <p:nvSpPr>
            <p:cNvPr id="49" name="椭圆 48">
              <a:extLst>
                <a:ext uri="{FF2B5EF4-FFF2-40B4-BE49-F238E27FC236}">
                  <a16:creationId xmlns:a16="http://schemas.microsoft.com/office/drawing/2014/main" id="{E5AB1430-D48A-4414-BD2D-125E8268693B}"/>
                </a:ext>
              </a:extLst>
            </p:cNvPr>
            <p:cNvSpPr/>
            <p:nvPr/>
          </p:nvSpPr>
          <p:spPr bwMode="auto">
            <a:xfrm>
              <a:off x="5539630" y="5375144"/>
              <a:ext cx="432048" cy="64918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400" b="1">
                <a:solidFill>
                  <a:srgbClr val="800080"/>
                </a:solidFill>
                <a:latin typeface="Arial" panose="020B0604020202020204" pitchFamily="34" charset="0"/>
                <a:ea typeface="楷体_GB2312" pitchFamily="49" charset="-122"/>
              </a:endParaRPr>
            </a:p>
          </p:txBody>
        </p:sp>
        <p:cxnSp>
          <p:nvCxnSpPr>
            <p:cNvPr id="50" name="直线箭头连接符 13">
              <a:extLst>
                <a:ext uri="{FF2B5EF4-FFF2-40B4-BE49-F238E27FC236}">
                  <a16:creationId xmlns:a16="http://schemas.microsoft.com/office/drawing/2014/main" id="{CBC986CC-4610-4214-8E5E-F5E0496C9054}"/>
                </a:ext>
              </a:extLst>
            </p:cNvPr>
            <p:cNvCxnSpPr>
              <a:stCxn id="46" idx="7"/>
              <a:endCxn id="49" idx="1"/>
            </p:cNvCxnSpPr>
            <p:nvPr/>
          </p:nvCxnSpPr>
          <p:spPr bwMode="auto">
            <a:xfrm>
              <a:off x="4343984" y="5461432"/>
              <a:ext cx="1258918" cy="8783"/>
            </a:xfrm>
            <a:prstGeom prst="straightConnector1">
              <a:avLst/>
            </a:prstGeom>
            <a:noFill/>
            <a:ln w="9525" cap="flat" cmpd="sng" algn="ctr">
              <a:solidFill>
                <a:srgbClr val="000000"/>
              </a:solidFill>
              <a:prstDash val="solid"/>
              <a:round/>
              <a:headEnd type="none" w="med" len="med"/>
              <a:tailEnd type="triangle"/>
            </a:ln>
            <a:effectLst/>
          </p:spPr>
        </p:cxnSp>
        <p:sp>
          <p:nvSpPr>
            <p:cNvPr id="51" name="椭圆 50">
              <a:extLst>
                <a:ext uri="{FF2B5EF4-FFF2-40B4-BE49-F238E27FC236}">
                  <a16:creationId xmlns:a16="http://schemas.microsoft.com/office/drawing/2014/main" id="{0839967F-3A3A-495E-9EF3-256CA6592CDC}"/>
                </a:ext>
              </a:extLst>
            </p:cNvPr>
            <p:cNvSpPr/>
            <p:nvPr/>
          </p:nvSpPr>
          <p:spPr bwMode="auto">
            <a:xfrm>
              <a:off x="3995327" y="5400937"/>
              <a:ext cx="391164" cy="64918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400" b="1">
                <a:solidFill>
                  <a:srgbClr val="800080"/>
                </a:solidFill>
                <a:latin typeface="Arial" panose="020B0604020202020204" pitchFamily="34" charset="0"/>
                <a:ea typeface="楷体_GB2312" pitchFamily="49" charset="-122"/>
              </a:endParaRPr>
            </a:p>
          </p:txBody>
        </p:sp>
        <p:pic>
          <p:nvPicPr>
            <p:cNvPr id="52" name="图片 51">
              <a:extLst>
                <a:ext uri="{FF2B5EF4-FFF2-40B4-BE49-F238E27FC236}">
                  <a16:creationId xmlns:a16="http://schemas.microsoft.com/office/drawing/2014/main" id="{702E8D75-B66E-45F1-BC5D-B9AFCE688FCE}"/>
                </a:ext>
              </a:extLst>
            </p:cNvPr>
            <p:cNvPicPr>
              <a:picLocks noChangeAspect="1"/>
            </p:cNvPicPr>
            <p:nvPr/>
          </p:nvPicPr>
          <p:blipFill>
            <a:blip r:embed="rId4"/>
            <a:stretch>
              <a:fillRect/>
            </a:stretch>
          </p:blipFill>
          <p:spPr>
            <a:xfrm>
              <a:off x="2604323" y="5314259"/>
              <a:ext cx="1499799" cy="162141"/>
            </a:xfrm>
            <a:prstGeom prst="rect">
              <a:avLst/>
            </a:prstGeom>
          </p:spPr>
        </p:pic>
        <p:cxnSp>
          <p:nvCxnSpPr>
            <p:cNvPr id="53" name="直线箭头连接符 20">
              <a:extLst>
                <a:ext uri="{FF2B5EF4-FFF2-40B4-BE49-F238E27FC236}">
                  <a16:creationId xmlns:a16="http://schemas.microsoft.com/office/drawing/2014/main" id="{86D02FFC-8662-473A-BCD0-F54FB5ABF499}"/>
                </a:ext>
              </a:extLst>
            </p:cNvPr>
            <p:cNvCxnSpPr>
              <a:stCxn id="49" idx="3"/>
              <a:endCxn id="46" idx="5"/>
            </p:cNvCxnSpPr>
            <p:nvPr/>
          </p:nvCxnSpPr>
          <p:spPr bwMode="auto">
            <a:xfrm flipH="1" flipV="1">
              <a:off x="4343984" y="5920478"/>
              <a:ext cx="1258918" cy="8783"/>
            </a:xfrm>
            <a:prstGeom prst="straightConnector1">
              <a:avLst/>
            </a:prstGeom>
            <a:noFill/>
            <a:ln w="9525" cap="flat" cmpd="sng" algn="ctr">
              <a:solidFill>
                <a:srgbClr val="000000"/>
              </a:solidFill>
              <a:prstDash val="solid"/>
              <a:round/>
              <a:headEnd type="none" w="med" len="med"/>
              <a:tailEnd type="triangle"/>
            </a:ln>
            <a:effectLst/>
          </p:spPr>
        </p:cxnSp>
        <p:pic>
          <p:nvPicPr>
            <p:cNvPr id="54" name="图片 53">
              <a:extLst>
                <a:ext uri="{FF2B5EF4-FFF2-40B4-BE49-F238E27FC236}">
                  <a16:creationId xmlns:a16="http://schemas.microsoft.com/office/drawing/2014/main" id="{334813B6-2542-4D34-9A21-89F0AD8EA7DD}"/>
                </a:ext>
              </a:extLst>
            </p:cNvPr>
            <p:cNvPicPr>
              <a:picLocks noChangeAspect="1"/>
            </p:cNvPicPr>
            <p:nvPr/>
          </p:nvPicPr>
          <p:blipFill>
            <a:blip r:embed="rId5"/>
            <a:stretch>
              <a:fillRect/>
            </a:stretch>
          </p:blipFill>
          <p:spPr>
            <a:xfrm>
              <a:off x="3275856" y="4271662"/>
              <a:ext cx="1940515" cy="246258"/>
            </a:xfrm>
            <a:prstGeom prst="rect">
              <a:avLst/>
            </a:prstGeom>
          </p:spPr>
        </p:pic>
        <p:pic>
          <p:nvPicPr>
            <p:cNvPr id="55" name="图片 54">
              <a:extLst>
                <a:ext uri="{FF2B5EF4-FFF2-40B4-BE49-F238E27FC236}">
                  <a16:creationId xmlns:a16="http://schemas.microsoft.com/office/drawing/2014/main" id="{A18E006F-3884-4F45-B375-B3395A9DA0E2}"/>
                </a:ext>
              </a:extLst>
            </p:cNvPr>
            <p:cNvPicPr>
              <a:picLocks noChangeAspect="1"/>
            </p:cNvPicPr>
            <p:nvPr/>
          </p:nvPicPr>
          <p:blipFill>
            <a:blip r:embed="rId6"/>
            <a:stretch>
              <a:fillRect/>
            </a:stretch>
          </p:blipFill>
          <p:spPr>
            <a:xfrm>
              <a:off x="3275856" y="4623906"/>
              <a:ext cx="2012523" cy="240732"/>
            </a:xfrm>
            <a:prstGeom prst="rect">
              <a:avLst/>
            </a:prstGeom>
          </p:spPr>
        </p:pic>
        <p:pic>
          <p:nvPicPr>
            <p:cNvPr id="56" name="图片 55">
              <a:extLst>
                <a:ext uri="{FF2B5EF4-FFF2-40B4-BE49-F238E27FC236}">
                  <a16:creationId xmlns:a16="http://schemas.microsoft.com/office/drawing/2014/main" id="{A48E5DCE-4C42-4B72-9C0C-54F59906A2E7}"/>
                </a:ext>
              </a:extLst>
            </p:cNvPr>
            <p:cNvPicPr>
              <a:picLocks noChangeAspect="1"/>
            </p:cNvPicPr>
            <p:nvPr/>
          </p:nvPicPr>
          <p:blipFill>
            <a:blip r:embed="rId7"/>
            <a:stretch>
              <a:fillRect/>
            </a:stretch>
          </p:blipFill>
          <p:spPr>
            <a:xfrm>
              <a:off x="4143176" y="5122667"/>
              <a:ext cx="1608378" cy="249748"/>
            </a:xfrm>
            <a:prstGeom prst="rect">
              <a:avLst/>
            </a:prstGeom>
          </p:spPr>
        </p:pic>
        <p:pic>
          <p:nvPicPr>
            <p:cNvPr id="57" name="图片 56">
              <a:extLst>
                <a:ext uri="{FF2B5EF4-FFF2-40B4-BE49-F238E27FC236}">
                  <a16:creationId xmlns:a16="http://schemas.microsoft.com/office/drawing/2014/main" id="{5192E213-1719-4DAF-A86C-C61173310973}"/>
                </a:ext>
              </a:extLst>
            </p:cNvPr>
            <p:cNvPicPr>
              <a:picLocks noChangeAspect="1"/>
            </p:cNvPicPr>
            <p:nvPr/>
          </p:nvPicPr>
          <p:blipFill>
            <a:blip r:embed="rId8"/>
            <a:stretch>
              <a:fillRect/>
            </a:stretch>
          </p:blipFill>
          <p:spPr>
            <a:xfrm>
              <a:off x="4156467" y="6024332"/>
              <a:ext cx="1654717" cy="256944"/>
            </a:xfrm>
            <a:prstGeom prst="rect">
              <a:avLst/>
            </a:prstGeom>
          </p:spPr>
        </p:pic>
      </p:grpSp>
    </p:spTree>
    <p:extLst>
      <p:ext uri="{BB962C8B-B14F-4D97-AF65-F5344CB8AC3E}">
        <p14:creationId xmlns:p14="http://schemas.microsoft.com/office/powerpoint/2010/main" val="295357166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下推自动机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42" name="Text Box 40">
            <a:extLst>
              <a:ext uri="{FF2B5EF4-FFF2-40B4-BE49-F238E27FC236}">
                <a16:creationId xmlns:a16="http://schemas.microsoft.com/office/drawing/2014/main" id="{CBFE7009-F863-45E0-8481-FDB09AA73552}"/>
              </a:ext>
            </a:extLst>
          </p:cNvPr>
          <p:cNvSpPr txBox="1">
            <a:spLocks noChangeArrowheads="1"/>
          </p:cNvSpPr>
          <p:nvPr/>
        </p:nvSpPr>
        <p:spPr bwMode="auto">
          <a:xfrm>
            <a:off x="609600" y="1340769"/>
            <a:ext cx="8229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1</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请构造下列语言的一个</a:t>
            </a:r>
            <a:r>
              <a:rPr lang="en-US" altLang="zh-CN" sz="2400" dirty="0">
                <a:solidFill>
                  <a:srgbClr val="000000"/>
                </a:solidFill>
                <a:latin typeface="SimSun" panose="02010600030101010101" pitchFamily="2" charset="-122"/>
                <a:ea typeface="SimSun" panose="02010600030101010101" pitchFamily="2" charset="-122"/>
                <a:sym typeface="Symbol" panose="05050102010706020507" pitchFamily="18" charset="2"/>
              </a:rPr>
              <a:t>PDA</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（空栈接受或终态接受均可）</a:t>
            </a:r>
            <a:endParaRPr lang="zh-CN" altLang="en-US" sz="2400" dirty="0">
              <a:solidFill>
                <a:srgbClr val="000000"/>
              </a:solidFill>
              <a:latin typeface="SimSun" panose="02010600030101010101" pitchFamily="2" charset="-122"/>
              <a:ea typeface="SimSun" panose="02010600030101010101" pitchFamily="2" charset="-122"/>
            </a:endParaRPr>
          </a:p>
        </p:txBody>
      </p:sp>
      <p:pic>
        <p:nvPicPr>
          <p:cNvPr id="43" name="图片 42">
            <a:extLst>
              <a:ext uri="{FF2B5EF4-FFF2-40B4-BE49-F238E27FC236}">
                <a16:creationId xmlns:a16="http://schemas.microsoft.com/office/drawing/2014/main" id="{0CB8B36A-A570-4A28-8162-7DA5BEC9D38B}"/>
              </a:ext>
            </a:extLst>
          </p:cNvPr>
          <p:cNvPicPr>
            <a:picLocks noChangeAspect="1"/>
          </p:cNvPicPr>
          <p:nvPr/>
        </p:nvPicPr>
        <p:blipFill rotWithShape="1">
          <a:blip r:embed="rId2"/>
          <a:srcRect l="12720" t="65315" r="5088" b="-3281"/>
          <a:stretch/>
        </p:blipFill>
        <p:spPr>
          <a:xfrm>
            <a:off x="1600200" y="1920240"/>
            <a:ext cx="6339880" cy="316994"/>
          </a:xfrm>
          <a:prstGeom prst="rect">
            <a:avLst/>
          </a:prstGeom>
        </p:spPr>
      </p:pic>
      <p:pic>
        <p:nvPicPr>
          <p:cNvPr id="20" name="图片 19">
            <a:extLst>
              <a:ext uri="{FF2B5EF4-FFF2-40B4-BE49-F238E27FC236}">
                <a16:creationId xmlns:a16="http://schemas.microsoft.com/office/drawing/2014/main" id="{AAF53A94-0DF5-42C6-AA7B-E7B721B5EBE1}"/>
              </a:ext>
            </a:extLst>
          </p:cNvPr>
          <p:cNvPicPr>
            <a:picLocks noChangeAspect="1"/>
          </p:cNvPicPr>
          <p:nvPr/>
        </p:nvPicPr>
        <p:blipFill>
          <a:blip r:embed="rId3"/>
          <a:stretch>
            <a:fillRect/>
          </a:stretch>
        </p:blipFill>
        <p:spPr>
          <a:xfrm>
            <a:off x="0" y="2420888"/>
            <a:ext cx="9144000" cy="1306286"/>
          </a:xfrm>
          <a:prstGeom prst="rect">
            <a:avLst/>
          </a:prstGeom>
        </p:spPr>
      </p:pic>
      <p:grpSp>
        <p:nvGrpSpPr>
          <p:cNvPr id="21" name="组合 20">
            <a:extLst>
              <a:ext uri="{FF2B5EF4-FFF2-40B4-BE49-F238E27FC236}">
                <a16:creationId xmlns:a16="http://schemas.microsoft.com/office/drawing/2014/main" id="{3A3A42D9-D445-43BF-8443-C6925789893F}"/>
              </a:ext>
            </a:extLst>
          </p:cNvPr>
          <p:cNvGrpSpPr/>
          <p:nvPr/>
        </p:nvGrpSpPr>
        <p:grpSpPr>
          <a:xfrm>
            <a:off x="2555780" y="4038600"/>
            <a:ext cx="3768820" cy="2403723"/>
            <a:chOff x="2387356" y="4202537"/>
            <a:chExt cx="3768820" cy="2403723"/>
          </a:xfrm>
        </p:grpSpPr>
        <p:sp>
          <p:nvSpPr>
            <p:cNvPr id="22" name="椭圆 21">
              <a:extLst>
                <a:ext uri="{FF2B5EF4-FFF2-40B4-BE49-F238E27FC236}">
                  <a16:creationId xmlns:a16="http://schemas.microsoft.com/office/drawing/2014/main" id="{67EEDA75-9665-41D9-9C63-EF7B2765B9C9}"/>
                </a:ext>
              </a:extLst>
            </p:cNvPr>
            <p:cNvSpPr/>
            <p:nvPr/>
          </p:nvSpPr>
          <p:spPr bwMode="auto">
            <a:xfrm>
              <a:off x="4159706" y="5620721"/>
              <a:ext cx="432048" cy="64918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400" b="1">
                <a:solidFill>
                  <a:srgbClr val="800080"/>
                </a:solidFill>
                <a:latin typeface="Arial" panose="020B0604020202020204" pitchFamily="34" charset="0"/>
                <a:ea typeface="楷体_GB2312" pitchFamily="49" charset="-122"/>
              </a:endParaRPr>
            </a:p>
          </p:txBody>
        </p:sp>
        <p:sp>
          <p:nvSpPr>
            <p:cNvPr id="23" name="弧 28">
              <a:extLst>
                <a:ext uri="{FF2B5EF4-FFF2-40B4-BE49-F238E27FC236}">
                  <a16:creationId xmlns:a16="http://schemas.microsoft.com/office/drawing/2014/main" id="{FFB338C7-8255-4EA0-BE79-2954EB74D96D}"/>
                </a:ext>
              </a:extLst>
            </p:cNvPr>
            <p:cNvSpPr/>
            <p:nvPr/>
          </p:nvSpPr>
          <p:spPr bwMode="auto">
            <a:xfrm rot="11190199">
              <a:off x="4182501" y="520952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algn="ct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cxnSp>
          <p:nvCxnSpPr>
            <p:cNvPr id="24" name="直线箭头连接符 29">
              <a:extLst>
                <a:ext uri="{FF2B5EF4-FFF2-40B4-BE49-F238E27FC236}">
                  <a16:creationId xmlns:a16="http://schemas.microsoft.com/office/drawing/2014/main" id="{940501BE-5137-44C7-BB57-20DC267EA93E}"/>
                </a:ext>
              </a:extLst>
            </p:cNvPr>
            <p:cNvCxnSpPr>
              <a:endCxn id="22" idx="2"/>
            </p:cNvCxnSpPr>
            <p:nvPr/>
          </p:nvCxnSpPr>
          <p:spPr bwMode="auto">
            <a:xfrm>
              <a:off x="3020840" y="5945315"/>
              <a:ext cx="1138866" cy="0"/>
            </a:xfrm>
            <a:prstGeom prst="straightConnector1">
              <a:avLst/>
            </a:prstGeom>
            <a:noFill/>
            <a:ln w="9525" cap="flat" cmpd="sng" algn="ctr">
              <a:solidFill>
                <a:srgbClr val="000000"/>
              </a:solidFill>
              <a:prstDash val="solid"/>
              <a:round/>
              <a:headEnd type="none" w="med" len="med"/>
              <a:tailEnd type="triangle"/>
            </a:ln>
            <a:effectLst/>
          </p:spPr>
        </p:cxnSp>
        <p:sp>
          <p:nvSpPr>
            <p:cNvPr id="25" name="椭圆 24">
              <a:extLst>
                <a:ext uri="{FF2B5EF4-FFF2-40B4-BE49-F238E27FC236}">
                  <a16:creationId xmlns:a16="http://schemas.microsoft.com/office/drawing/2014/main" id="{3572BE87-B2D6-4D99-87CF-F8891F8B3E97}"/>
                </a:ext>
              </a:extLst>
            </p:cNvPr>
            <p:cNvSpPr/>
            <p:nvPr/>
          </p:nvSpPr>
          <p:spPr bwMode="auto">
            <a:xfrm>
              <a:off x="5724128" y="5629504"/>
              <a:ext cx="432048" cy="64918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400" b="1">
                <a:solidFill>
                  <a:srgbClr val="800080"/>
                </a:solidFill>
                <a:latin typeface="Arial" panose="020B0604020202020204" pitchFamily="34" charset="0"/>
                <a:ea typeface="楷体_GB2312" pitchFamily="49" charset="-122"/>
              </a:endParaRPr>
            </a:p>
          </p:txBody>
        </p:sp>
        <p:cxnSp>
          <p:nvCxnSpPr>
            <p:cNvPr id="26" name="直线箭头连接符 31">
              <a:extLst>
                <a:ext uri="{FF2B5EF4-FFF2-40B4-BE49-F238E27FC236}">
                  <a16:creationId xmlns:a16="http://schemas.microsoft.com/office/drawing/2014/main" id="{0291F35B-B2BB-4431-8E18-CCC445FE5C32}"/>
                </a:ext>
              </a:extLst>
            </p:cNvPr>
            <p:cNvCxnSpPr>
              <a:stCxn id="22" idx="6"/>
              <a:endCxn id="25" idx="2"/>
            </p:cNvCxnSpPr>
            <p:nvPr/>
          </p:nvCxnSpPr>
          <p:spPr bwMode="auto">
            <a:xfrm>
              <a:off x="4591754" y="5945315"/>
              <a:ext cx="1132374" cy="8783"/>
            </a:xfrm>
            <a:prstGeom prst="straightConnector1">
              <a:avLst/>
            </a:prstGeom>
            <a:noFill/>
            <a:ln w="9525" cap="flat" cmpd="sng" algn="ctr">
              <a:solidFill>
                <a:srgbClr val="000000"/>
              </a:solidFill>
              <a:prstDash val="solid"/>
              <a:round/>
              <a:headEnd type="none" w="med" len="med"/>
              <a:tailEnd type="triangle"/>
            </a:ln>
            <a:effectLst/>
          </p:spPr>
        </p:cxnSp>
        <p:sp>
          <p:nvSpPr>
            <p:cNvPr id="27" name="椭圆 26">
              <a:extLst>
                <a:ext uri="{FF2B5EF4-FFF2-40B4-BE49-F238E27FC236}">
                  <a16:creationId xmlns:a16="http://schemas.microsoft.com/office/drawing/2014/main" id="{F0A79349-8AF8-4538-94D8-0B8E89A5162A}"/>
                </a:ext>
              </a:extLst>
            </p:cNvPr>
            <p:cNvSpPr/>
            <p:nvPr/>
          </p:nvSpPr>
          <p:spPr bwMode="auto">
            <a:xfrm>
              <a:off x="5744570" y="5664080"/>
              <a:ext cx="391164" cy="64918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400" b="1">
                <a:solidFill>
                  <a:srgbClr val="800080"/>
                </a:solidFill>
                <a:latin typeface="Arial" panose="020B0604020202020204" pitchFamily="34" charset="0"/>
                <a:ea typeface="楷体_GB2312" pitchFamily="49" charset="-122"/>
              </a:endParaRPr>
            </a:p>
          </p:txBody>
        </p:sp>
        <p:pic>
          <p:nvPicPr>
            <p:cNvPr id="28" name="图片 27">
              <a:extLst>
                <a:ext uri="{FF2B5EF4-FFF2-40B4-BE49-F238E27FC236}">
                  <a16:creationId xmlns:a16="http://schemas.microsoft.com/office/drawing/2014/main" id="{9A3AC6C1-7A06-4E8D-BEB2-7AB758ABF28B}"/>
                </a:ext>
              </a:extLst>
            </p:cNvPr>
            <p:cNvPicPr>
              <a:picLocks noChangeAspect="1"/>
            </p:cNvPicPr>
            <p:nvPr/>
          </p:nvPicPr>
          <p:blipFill>
            <a:blip r:embed="rId4"/>
            <a:stretch>
              <a:fillRect/>
            </a:stretch>
          </p:blipFill>
          <p:spPr>
            <a:xfrm>
              <a:off x="2788821" y="5568619"/>
              <a:ext cx="1499799" cy="162141"/>
            </a:xfrm>
            <a:prstGeom prst="rect">
              <a:avLst/>
            </a:prstGeom>
          </p:spPr>
        </p:pic>
        <p:pic>
          <p:nvPicPr>
            <p:cNvPr id="29" name="图片 28">
              <a:extLst>
                <a:ext uri="{FF2B5EF4-FFF2-40B4-BE49-F238E27FC236}">
                  <a16:creationId xmlns:a16="http://schemas.microsoft.com/office/drawing/2014/main" id="{1D61C156-8E00-46AB-9398-4FADBF664CA3}"/>
                </a:ext>
              </a:extLst>
            </p:cNvPr>
            <p:cNvPicPr>
              <a:picLocks noChangeAspect="1"/>
            </p:cNvPicPr>
            <p:nvPr/>
          </p:nvPicPr>
          <p:blipFill>
            <a:blip r:embed="rId5"/>
            <a:stretch>
              <a:fillRect/>
            </a:stretch>
          </p:blipFill>
          <p:spPr>
            <a:xfrm>
              <a:off x="2427278" y="4202537"/>
              <a:ext cx="1952065" cy="233501"/>
            </a:xfrm>
            <a:prstGeom prst="rect">
              <a:avLst/>
            </a:prstGeom>
          </p:spPr>
        </p:pic>
        <p:pic>
          <p:nvPicPr>
            <p:cNvPr id="30" name="图片 29">
              <a:extLst>
                <a:ext uri="{FF2B5EF4-FFF2-40B4-BE49-F238E27FC236}">
                  <a16:creationId xmlns:a16="http://schemas.microsoft.com/office/drawing/2014/main" id="{B4348DB0-7A9F-432D-B9A7-B81DBA73143D}"/>
                </a:ext>
              </a:extLst>
            </p:cNvPr>
            <p:cNvPicPr>
              <a:picLocks noChangeAspect="1"/>
            </p:cNvPicPr>
            <p:nvPr/>
          </p:nvPicPr>
          <p:blipFill>
            <a:blip r:embed="rId6"/>
            <a:stretch>
              <a:fillRect/>
            </a:stretch>
          </p:blipFill>
          <p:spPr>
            <a:xfrm>
              <a:off x="2387356" y="4525124"/>
              <a:ext cx="1952065" cy="247724"/>
            </a:xfrm>
            <a:prstGeom prst="rect">
              <a:avLst/>
            </a:prstGeom>
          </p:spPr>
        </p:pic>
        <p:pic>
          <p:nvPicPr>
            <p:cNvPr id="31" name="图片 30">
              <a:extLst>
                <a:ext uri="{FF2B5EF4-FFF2-40B4-BE49-F238E27FC236}">
                  <a16:creationId xmlns:a16="http://schemas.microsoft.com/office/drawing/2014/main" id="{278CF248-3AAF-4793-B606-57BFDD2B5B5D}"/>
                </a:ext>
              </a:extLst>
            </p:cNvPr>
            <p:cNvPicPr>
              <a:picLocks noChangeAspect="1"/>
            </p:cNvPicPr>
            <p:nvPr/>
          </p:nvPicPr>
          <p:blipFill>
            <a:blip r:embed="rId7"/>
            <a:stretch>
              <a:fillRect/>
            </a:stretch>
          </p:blipFill>
          <p:spPr>
            <a:xfrm>
              <a:off x="2387356" y="4836920"/>
              <a:ext cx="1628039" cy="252801"/>
            </a:xfrm>
            <a:prstGeom prst="rect">
              <a:avLst/>
            </a:prstGeom>
          </p:spPr>
        </p:pic>
        <p:pic>
          <p:nvPicPr>
            <p:cNvPr id="32" name="图片 31">
              <a:extLst>
                <a:ext uri="{FF2B5EF4-FFF2-40B4-BE49-F238E27FC236}">
                  <a16:creationId xmlns:a16="http://schemas.microsoft.com/office/drawing/2014/main" id="{53AA84A9-BE6B-4E15-97C7-F9B149D179C8}"/>
                </a:ext>
              </a:extLst>
            </p:cNvPr>
            <p:cNvPicPr>
              <a:picLocks noChangeAspect="1"/>
            </p:cNvPicPr>
            <p:nvPr/>
          </p:nvPicPr>
          <p:blipFill>
            <a:blip r:embed="rId8"/>
            <a:stretch>
              <a:fillRect/>
            </a:stretch>
          </p:blipFill>
          <p:spPr>
            <a:xfrm>
              <a:off x="3695061" y="4204547"/>
              <a:ext cx="1952065" cy="238057"/>
            </a:xfrm>
            <a:prstGeom prst="rect">
              <a:avLst/>
            </a:prstGeom>
          </p:spPr>
        </p:pic>
        <p:pic>
          <p:nvPicPr>
            <p:cNvPr id="33" name="图片 32">
              <a:extLst>
                <a:ext uri="{FF2B5EF4-FFF2-40B4-BE49-F238E27FC236}">
                  <a16:creationId xmlns:a16="http://schemas.microsoft.com/office/drawing/2014/main" id="{F82053B2-12F9-415E-9133-EAEFD6718FA5}"/>
                </a:ext>
              </a:extLst>
            </p:cNvPr>
            <p:cNvPicPr>
              <a:picLocks noChangeAspect="1"/>
            </p:cNvPicPr>
            <p:nvPr/>
          </p:nvPicPr>
          <p:blipFill>
            <a:blip r:embed="rId9"/>
            <a:stretch>
              <a:fillRect/>
            </a:stretch>
          </p:blipFill>
          <p:spPr>
            <a:xfrm>
              <a:off x="3660623" y="4523545"/>
              <a:ext cx="1899551" cy="252600"/>
            </a:xfrm>
            <a:prstGeom prst="rect">
              <a:avLst/>
            </a:prstGeom>
          </p:spPr>
        </p:pic>
        <p:pic>
          <p:nvPicPr>
            <p:cNvPr id="34" name="图片 33">
              <a:extLst>
                <a:ext uri="{FF2B5EF4-FFF2-40B4-BE49-F238E27FC236}">
                  <a16:creationId xmlns:a16="http://schemas.microsoft.com/office/drawing/2014/main" id="{4CF4BE11-3F6D-4EA7-9E25-D7CAD7841255}"/>
                </a:ext>
              </a:extLst>
            </p:cNvPr>
            <p:cNvPicPr>
              <a:picLocks noChangeAspect="1"/>
            </p:cNvPicPr>
            <p:nvPr/>
          </p:nvPicPr>
          <p:blipFill>
            <a:blip r:embed="rId10"/>
            <a:stretch>
              <a:fillRect/>
            </a:stretch>
          </p:blipFill>
          <p:spPr>
            <a:xfrm>
              <a:off x="3660623" y="4836919"/>
              <a:ext cx="1628039" cy="252802"/>
            </a:xfrm>
            <a:prstGeom prst="rect">
              <a:avLst/>
            </a:prstGeom>
          </p:spPr>
        </p:pic>
        <p:pic>
          <p:nvPicPr>
            <p:cNvPr id="35" name="图片 34">
              <a:extLst>
                <a:ext uri="{FF2B5EF4-FFF2-40B4-BE49-F238E27FC236}">
                  <a16:creationId xmlns:a16="http://schemas.microsoft.com/office/drawing/2014/main" id="{61ED7F25-99AC-4541-9A09-932FFA55DAB6}"/>
                </a:ext>
              </a:extLst>
            </p:cNvPr>
            <p:cNvPicPr>
              <a:picLocks noChangeAspect="1"/>
            </p:cNvPicPr>
            <p:nvPr/>
          </p:nvPicPr>
          <p:blipFill>
            <a:blip r:embed="rId11"/>
            <a:stretch>
              <a:fillRect/>
            </a:stretch>
          </p:blipFill>
          <p:spPr>
            <a:xfrm>
              <a:off x="4327500" y="6008479"/>
              <a:ext cx="1612652" cy="250412"/>
            </a:xfrm>
            <a:prstGeom prst="rect">
              <a:avLst/>
            </a:prstGeom>
          </p:spPr>
        </p:pic>
        <p:pic>
          <p:nvPicPr>
            <p:cNvPr id="36" name="图片 35">
              <a:extLst>
                <a:ext uri="{FF2B5EF4-FFF2-40B4-BE49-F238E27FC236}">
                  <a16:creationId xmlns:a16="http://schemas.microsoft.com/office/drawing/2014/main" id="{B0045BD7-9166-4F69-A84E-70B13C34B439}"/>
                </a:ext>
              </a:extLst>
            </p:cNvPr>
            <p:cNvPicPr>
              <a:picLocks noChangeAspect="1"/>
            </p:cNvPicPr>
            <p:nvPr/>
          </p:nvPicPr>
          <p:blipFill>
            <a:blip r:embed="rId12"/>
            <a:stretch>
              <a:fillRect/>
            </a:stretch>
          </p:blipFill>
          <p:spPr>
            <a:xfrm>
              <a:off x="4288620" y="6340926"/>
              <a:ext cx="1676912" cy="265334"/>
            </a:xfrm>
            <a:prstGeom prst="rect">
              <a:avLst/>
            </a:prstGeom>
          </p:spPr>
        </p:pic>
      </p:grpSp>
    </p:spTree>
    <p:extLst>
      <p:ext uri="{BB962C8B-B14F-4D97-AF65-F5344CB8AC3E}">
        <p14:creationId xmlns:p14="http://schemas.microsoft.com/office/powerpoint/2010/main" val="340975112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149</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mc:AlternateContent xmlns:mc="http://schemas.openxmlformats.org/markup-compatibility/2006" xmlns:a14="http://schemas.microsoft.com/office/drawing/2010/main">
        <mc:Choice Requires="a14">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609600" y="1340769"/>
                <a:ext cx="8229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2</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为文法</a:t>
                </a:r>
                <a14:m>
                  <m:oMath xmlns:m="http://schemas.openxmlformats.org/officeDocument/2006/math">
                    <m:r>
                      <a:rPr lang="en-AU" altLang="zh-CN" sz="2400" dirty="0">
                        <a:solidFill>
                          <a:srgbClr val="000000"/>
                        </a:solidFill>
                        <a:latin typeface="Cambria Math" panose="02040503050406030204" pitchFamily="18" charset="0"/>
                        <a:ea typeface="SimSun" panose="02010600030101010101" pitchFamily="2" charset="-122"/>
                      </a:rPr>
                      <m:t>𝑆</m:t>
                    </m:r>
                    <m:r>
                      <a:rPr lang="en-AU" altLang="zh-CN" sz="2400" dirty="0">
                        <a:solidFill>
                          <a:srgbClr val="000000"/>
                        </a:solidFill>
                        <a:latin typeface="Cambria Math" panose="02040503050406030204" pitchFamily="18" charset="0"/>
                        <a:ea typeface="SimSun" panose="02010600030101010101" pitchFamily="2" charset="-122"/>
                      </a:rPr>
                      <m:t> → </m:t>
                    </m:r>
                    <m:r>
                      <a:rPr lang="en-AU" altLang="zh-CN" sz="2400" dirty="0" err="1">
                        <a:solidFill>
                          <a:srgbClr val="000000"/>
                        </a:solidFill>
                        <a:latin typeface="Cambria Math" panose="02040503050406030204" pitchFamily="18" charset="0"/>
                        <a:ea typeface="SimSun" panose="02010600030101010101" pitchFamily="2" charset="-122"/>
                      </a:rPr>
                      <m:t>𝑎𝐴𝐴</m:t>
                    </m:r>
                    <m:r>
                      <a:rPr lang="en-AU" altLang="zh-CN" sz="2400" dirty="0">
                        <a:solidFill>
                          <a:srgbClr val="000000"/>
                        </a:solidFill>
                        <a:latin typeface="Cambria Math" panose="02040503050406030204" pitchFamily="18" charset="0"/>
                        <a:ea typeface="SimSun" panose="02010600030101010101" pitchFamily="2" charset="-122"/>
                      </a:rPr>
                      <m:t>, </m:t>
                    </m:r>
                    <m:r>
                      <a:rPr lang="en-AU" altLang="zh-CN" sz="2400" dirty="0">
                        <a:solidFill>
                          <a:srgbClr val="000000"/>
                        </a:solidFill>
                        <a:latin typeface="Cambria Math" panose="02040503050406030204" pitchFamily="18" charset="0"/>
                        <a:ea typeface="SimSun" panose="02010600030101010101" pitchFamily="2" charset="-122"/>
                      </a:rPr>
                      <m:t>𝐴</m:t>
                    </m:r>
                    <m:r>
                      <a:rPr lang="en-AU" altLang="zh-CN" sz="2400" dirty="0">
                        <a:solidFill>
                          <a:srgbClr val="000000"/>
                        </a:solidFill>
                        <a:latin typeface="Cambria Math" panose="02040503050406030204" pitchFamily="18" charset="0"/>
                        <a:ea typeface="SimSun" panose="02010600030101010101" pitchFamily="2" charset="-122"/>
                      </a:rPr>
                      <m:t> → </m:t>
                    </m:r>
                    <m:r>
                      <a:rPr lang="en-AU" altLang="zh-CN" sz="2400" dirty="0" err="1">
                        <a:solidFill>
                          <a:srgbClr val="000000"/>
                        </a:solidFill>
                        <a:latin typeface="Cambria Math" panose="02040503050406030204" pitchFamily="18" charset="0"/>
                        <a:ea typeface="SimSun" panose="02010600030101010101" pitchFamily="2" charset="-122"/>
                      </a:rPr>
                      <m:t>𝑎𝑆</m:t>
                    </m:r>
                    <m:r>
                      <a:rPr lang="en-AU" altLang="zh-CN" sz="2400" dirty="0">
                        <a:solidFill>
                          <a:srgbClr val="000000"/>
                        </a:solidFill>
                        <a:latin typeface="Cambria Math" panose="02040503050406030204" pitchFamily="18" charset="0"/>
                        <a:ea typeface="SimSun" panose="02010600030101010101" pitchFamily="2" charset="-122"/>
                      </a:rPr>
                      <m:t> </m:t>
                    </m:r>
                    <m:d>
                      <m:dPr>
                        <m:begChr m:val="|"/>
                        <m:endChr m:val="|"/>
                        <m:ctrlPr>
                          <a:rPr lang="en-AU" altLang="zh-CN" sz="2400" i="1" dirty="0">
                            <a:solidFill>
                              <a:srgbClr val="000000"/>
                            </a:solidFill>
                            <a:latin typeface="Cambria Math" panose="02040503050406030204" pitchFamily="18" charset="0"/>
                            <a:ea typeface="SimSun" panose="02010600030101010101" pitchFamily="2" charset="-122"/>
                          </a:rPr>
                        </m:ctrlPr>
                      </m:dPr>
                      <m:e>
                        <m:r>
                          <a:rPr lang="en-AU" altLang="zh-CN" sz="2400" dirty="0">
                            <a:solidFill>
                              <a:srgbClr val="000000"/>
                            </a:solidFill>
                            <a:latin typeface="Cambria Math" panose="02040503050406030204" pitchFamily="18" charset="0"/>
                            <a:ea typeface="SimSun" panose="02010600030101010101" pitchFamily="2" charset="-122"/>
                          </a:rPr>
                          <m:t> </m:t>
                        </m:r>
                        <m:r>
                          <a:rPr lang="en-AU" altLang="zh-CN" sz="2400" dirty="0" err="1">
                            <a:solidFill>
                              <a:srgbClr val="000000"/>
                            </a:solidFill>
                            <a:latin typeface="Cambria Math" panose="02040503050406030204" pitchFamily="18" charset="0"/>
                            <a:ea typeface="SimSun" panose="02010600030101010101" pitchFamily="2" charset="-122"/>
                          </a:rPr>
                          <m:t>𝑏𝑆</m:t>
                        </m:r>
                        <m:r>
                          <a:rPr lang="en-AU" altLang="zh-CN" sz="2400" dirty="0">
                            <a:solidFill>
                              <a:srgbClr val="000000"/>
                            </a:solidFill>
                            <a:latin typeface="Cambria Math" panose="02040503050406030204" pitchFamily="18" charset="0"/>
                            <a:ea typeface="SimSun" panose="02010600030101010101" pitchFamily="2" charset="-122"/>
                          </a:rPr>
                          <m:t> </m:t>
                        </m:r>
                      </m:e>
                    </m:d>
                    <m:r>
                      <a:rPr lang="en-AU" altLang="zh-CN" sz="2400" dirty="0">
                        <a:solidFill>
                          <a:srgbClr val="000000"/>
                        </a:solidFill>
                        <a:latin typeface="Cambria Math" panose="02040503050406030204" pitchFamily="18" charset="0"/>
                        <a:ea typeface="SimSun" panose="02010600030101010101" pitchFamily="2" charset="-122"/>
                      </a:rPr>
                      <m:t>𝑎</m:t>
                    </m:r>
                    <m:r>
                      <a:rPr lang="zh-CN" altLang="en-US" sz="2400" dirty="0">
                        <a:solidFill>
                          <a:srgbClr val="000000"/>
                        </a:solidFill>
                        <a:latin typeface="Cambria Math" panose="02040503050406030204" pitchFamily="18" charset="0"/>
                        <a:ea typeface="SimSun" panose="02010600030101010101" pitchFamily="2" charset="-122"/>
                      </a:rPr>
                      <m:t> </m:t>
                    </m:r>
                  </m:oMath>
                </a14:m>
                <a:r>
                  <a:rPr lang="zh-CN" altLang="en-US" sz="2400" dirty="0">
                    <a:solidFill>
                      <a:srgbClr val="000000"/>
                    </a:solidFill>
                    <a:latin typeface="SimSun" panose="02010600030101010101" pitchFamily="2" charset="-122"/>
                    <a:ea typeface="SimSun" panose="02010600030101010101" pitchFamily="2" charset="-122"/>
                  </a:rPr>
                  <a:t>构造等价的</a:t>
                </a:r>
                <a:r>
                  <a:rPr lang="en-AU" altLang="zh-CN" sz="2400" dirty="0">
                    <a:solidFill>
                      <a:srgbClr val="000000"/>
                    </a:solidFill>
                    <a:latin typeface="SimSun" panose="02010600030101010101" pitchFamily="2" charset="-122"/>
                    <a:ea typeface="SimSun" panose="02010600030101010101" pitchFamily="2" charset="-122"/>
                  </a:rPr>
                  <a:t>PDA</a:t>
                </a:r>
                <a:r>
                  <a:rPr lang="zh-CN" altLang="en-US" sz="2400" dirty="0">
                    <a:solidFill>
                      <a:srgbClr val="000000"/>
                    </a:solidFill>
                    <a:latin typeface="SimSun" panose="02010600030101010101" pitchFamily="2" charset="-122"/>
                    <a:ea typeface="SimSun" panose="02010600030101010101" pitchFamily="2" charset="-122"/>
                  </a:rPr>
                  <a:t>。</a:t>
                </a:r>
              </a:p>
            </p:txBody>
          </p:sp>
        </mc:Choice>
        <mc:Fallback xmlns="">
          <p:sp>
            <p:nvSpPr>
              <p:cNvPr id="18" name="Text Box 40">
                <a:extLst>
                  <a:ext uri="{FF2B5EF4-FFF2-40B4-BE49-F238E27FC236}">
                    <a16:creationId xmlns:a16="http://schemas.microsoft.com/office/drawing/2014/main" id="{1F601D22-BBC9-414D-A81A-EA536CA1D344}"/>
                  </a:ext>
                </a:extLst>
              </p:cNvPr>
              <p:cNvSpPr txBox="1">
                <a:spLocks noRot="1" noChangeAspect="1" noMove="1" noResize="1" noEditPoints="1" noAdjustHandles="1" noChangeArrowheads="1" noChangeShapeType="1" noTextEdit="1"/>
              </p:cNvSpPr>
              <p:nvPr/>
            </p:nvSpPr>
            <p:spPr bwMode="auto">
              <a:xfrm>
                <a:off x="609600" y="1340769"/>
                <a:ext cx="8229600" cy="461665"/>
              </a:xfrm>
              <a:prstGeom prst="rect">
                <a:avLst/>
              </a:prstGeom>
              <a:blipFill>
                <a:blip r:embed="rId11"/>
                <a:stretch>
                  <a:fillRect l="-1111" t="-15789" b="-30263"/>
                </a:stretch>
              </a:blipFill>
              <a:ln w="9525">
                <a:noFill/>
                <a:miter lim="800000"/>
                <a:headEnd/>
                <a:tailEnd/>
              </a:ln>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18887121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393065"/>
          </a:xfrm>
        </p:spPr>
        <p:txBody>
          <a:bodyPr/>
          <a:lstStyle/>
          <a:p>
            <a:pPr algn="r"/>
            <a:r>
              <a:rPr lang="en-US" altLang="zh-CN" sz="3600" dirty="0">
                <a:solidFill>
                  <a:schemeClr val="bg1"/>
                </a:solidFill>
              </a:rPr>
              <a:t>DFA</a:t>
            </a:r>
            <a:r>
              <a:rPr lang="zh-CN" altLang="en-US" sz="3600" dirty="0">
                <a:solidFill>
                  <a:schemeClr val="bg1"/>
                </a:solidFill>
              </a:rPr>
              <a:t>和</a:t>
            </a:r>
            <a:r>
              <a:rPr lang="en-US" altLang="zh-CN" sz="3600" dirty="0">
                <a:solidFill>
                  <a:schemeClr val="bg1"/>
                </a:solidFill>
              </a:rPr>
              <a:t>NFA</a:t>
            </a:r>
            <a:r>
              <a:rPr lang="zh-CN" altLang="en-US" sz="3600" dirty="0">
                <a:solidFill>
                  <a:schemeClr val="bg1"/>
                </a:solidFill>
              </a:rPr>
              <a:t>的比较</a:t>
            </a:r>
          </a:p>
        </p:txBody>
      </p:sp>
      <p:sp>
        <p:nvSpPr>
          <p:cNvPr id="4" name="Slide Number Placeholder 3"/>
          <p:cNvSpPr>
            <a:spLocks noGrp="1"/>
          </p:cNvSpPr>
          <p:nvPr>
            <p:ph type="sldNum" sz="quarter" idx="12"/>
          </p:nvPr>
        </p:nvSpPr>
        <p:spPr/>
        <p:txBody>
          <a:bodyPr/>
          <a:lstStyle/>
          <a:p>
            <a:pPr>
              <a:defRPr/>
            </a:pPr>
            <a:fld id="{A60C455B-B212-44F5-BDE5-4E865130930B}" type="slidenum">
              <a:rPr lang="en-US" altLang="zh-CN" smtClean="0"/>
              <a:t>15</a:t>
            </a:fld>
            <a:endParaRPr lang="en-US" altLang="zh-CN"/>
          </a:p>
        </p:txBody>
      </p:sp>
      <mc:AlternateContent xmlns:mc="http://schemas.openxmlformats.org/markup-compatibility/2006" xmlns:a14="http://schemas.microsoft.com/office/drawing/2010/main">
        <mc:Choice Requires="a14">
          <p:sp>
            <p:nvSpPr>
              <p:cNvPr id="5" name="TextBox 4"/>
              <p:cNvSpPr txBox="1"/>
              <p:nvPr/>
            </p:nvSpPr>
            <p:spPr>
              <a:xfrm>
                <a:off x="403412" y="1507153"/>
                <a:ext cx="4343400" cy="3784600"/>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solidFill>
                      <a:srgbClr val="FF0000"/>
                    </a:solidFill>
                    <a:latin typeface="楷体" panose="02010609060101010101" pitchFamily="49" charset="-122"/>
                    <a:ea typeface="楷体" panose="02010609060101010101" pitchFamily="49" charset="-122"/>
                  </a:rPr>
                  <a:t>状态的转移是确定的</a:t>
                </a:r>
                <a:endParaRPr lang="en-AU" altLang="zh-CN" sz="2400" dirty="0">
                  <a:solidFill>
                    <a:srgbClr val="FF0000"/>
                  </a:solidFill>
                  <a:latin typeface="楷体" panose="02010609060101010101" pitchFamily="49" charset="-122"/>
                  <a:ea typeface="楷体" panose="02010609060101010101" pitchFamily="49" charset="-122"/>
                </a:endParaRPr>
              </a:p>
              <a:p>
                <a:pPr marL="742950" lvl="1" indent="-285750">
                  <a:buFont typeface="Arial" panose="020B0604020202020204" pitchFamily="34" charset="0"/>
                  <a:buChar char="•"/>
                </a:pPr>
                <a:r>
                  <a:rPr lang="zh-CN" altLang="en-US" sz="2400" dirty="0">
                    <a:solidFill>
                      <a:srgbClr val="FF0000"/>
                    </a:solidFill>
                    <a:latin typeface="楷体" panose="02010609060101010101" pitchFamily="49" charset="-122"/>
                    <a:ea typeface="楷体" panose="02010609060101010101" pitchFamily="49" charset="-122"/>
                  </a:rPr>
                  <a:t>一次状态转移只会转移到一个确定的状态</a:t>
                </a:r>
                <a:endParaRPr lang="en-AU" sz="2400"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400" dirty="0">
                    <a:solidFill>
                      <a:srgbClr val="3333FF"/>
                    </a:solidFill>
                    <a:latin typeface="楷体" panose="02010609060101010101" pitchFamily="49" charset="-122"/>
                    <a:ea typeface="楷体" panose="02010609060101010101" pitchFamily="49" charset="-122"/>
                  </a:rPr>
                  <a:t>对于每一个状态，需要明确定义对应于各个可能的输入符号的状态转移</a:t>
                </a:r>
                <a:endParaRPr lang="en-AU" altLang="zh-CN" sz="2400" dirty="0">
                  <a:solidFill>
                    <a:srgbClr val="3333FF"/>
                  </a:solidFill>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400" dirty="0">
                    <a:solidFill>
                      <a:schemeClr val="accent2">
                        <a:lumMod val="75000"/>
                      </a:schemeClr>
                    </a:solidFill>
                    <a:latin typeface="楷体" panose="02010609060101010101" pitchFamily="49" charset="-122"/>
                    <a:ea typeface="楷体" panose="02010609060101010101" pitchFamily="49" charset="-122"/>
                  </a:rPr>
                  <a:t>有时设计较复杂</a:t>
                </a:r>
                <a:endParaRPr lang="en-AU" sz="2400" dirty="0">
                  <a:solidFill>
                    <a:schemeClr val="accent2">
                      <a:lumMod val="75000"/>
                    </a:schemeClr>
                  </a:solidFill>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400" dirty="0">
                    <a:solidFill>
                      <a:srgbClr val="7030A0"/>
                    </a:solidFill>
                    <a:latin typeface="楷体" panose="02010609060101010101" pitchFamily="49" charset="-122"/>
                    <a:ea typeface="楷体" panose="02010609060101010101" pitchFamily="49" charset="-122"/>
                  </a:rPr>
                  <a:t>最后所处的状态在接受状态集</a:t>
                </a:r>
                <a14:m>
                  <m:oMath xmlns:m="http://schemas.openxmlformats.org/officeDocument/2006/math">
                    <m:r>
                      <a:rPr lang="en-AU" altLang="zh-CN" sz="2400" i="1" dirty="0" smtClean="0">
                        <a:solidFill>
                          <a:srgbClr val="7030A0"/>
                        </a:solidFill>
                        <a:latin typeface="Cambria Math" panose="02040503050406030204" pitchFamily="18" charset="0"/>
                        <a:ea typeface="楷体" panose="02010609060101010101" pitchFamily="49" charset="-122"/>
                      </a:rPr>
                      <m:t>𝐹</m:t>
                    </m:r>
                  </m:oMath>
                </a14:m>
                <a:r>
                  <a:rPr lang="zh-CN" altLang="en-US" sz="2400" dirty="0">
                    <a:solidFill>
                      <a:srgbClr val="7030A0"/>
                    </a:solidFill>
                    <a:latin typeface="楷体" panose="02010609060101010101" pitchFamily="49" charset="-122"/>
                    <a:ea typeface="楷体" panose="02010609060101010101" pitchFamily="49" charset="-122"/>
                  </a:rPr>
                  <a:t>中时，才接受符号串。</a:t>
                </a:r>
                <a:endParaRPr lang="en-AU" altLang="zh-CN" sz="2400" dirty="0">
                  <a:solidFill>
                    <a:srgbClr val="7030A0"/>
                  </a:solidFill>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400" u="sng" dirty="0">
                    <a:latin typeface="楷体" panose="02010609060101010101" pitchFamily="49" charset="-122"/>
                    <a:ea typeface="楷体" panose="02010609060101010101" pitchFamily="49" charset="-122"/>
                  </a:rPr>
                  <a:t>易于机器实现</a:t>
                </a:r>
                <a:endParaRPr lang="en-AU" sz="2400" dirty="0">
                  <a:latin typeface="楷体" panose="02010609060101010101" pitchFamily="49" charset="-122"/>
                  <a:ea typeface="楷体" panose="02010609060101010101" pitchFamily="49" charset="-122"/>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3412" y="1507153"/>
                <a:ext cx="4343400" cy="3784600"/>
              </a:xfrm>
              <a:prstGeom prst="rect">
                <a:avLst/>
              </a:prstGeom>
              <a:blipFill rotWithShape="1">
                <a:blip r:embed="rId2"/>
                <a:stretch>
                  <a:fillRect l="-4" t="-8" r="4" b="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648200" y="1507153"/>
                <a:ext cx="4343400" cy="3784600"/>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solidFill>
                      <a:srgbClr val="FF0000"/>
                    </a:solidFill>
                    <a:latin typeface="楷体" panose="02010609060101010101" pitchFamily="49" charset="-122"/>
                    <a:ea typeface="楷体" panose="02010609060101010101" pitchFamily="49" charset="-122"/>
                  </a:rPr>
                  <a:t>状态的转移是非确定的</a:t>
                </a:r>
                <a:endParaRPr lang="en-AU" altLang="zh-CN" sz="2400" dirty="0">
                  <a:solidFill>
                    <a:srgbClr val="FF0000"/>
                  </a:solidFill>
                  <a:latin typeface="楷体" panose="02010609060101010101" pitchFamily="49" charset="-122"/>
                  <a:ea typeface="楷体" panose="02010609060101010101" pitchFamily="49" charset="-122"/>
                </a:endParaRPr>
              </a:p>
              <a:p>
                <a:pPr marL="742950" lvl="1" indent="-285750">
                  <a:buFont typeface="Arial" panose="020B0604020202020204" pitchFamily="34" charset="0"/>
                  <a:buChar char="•"/>
                </a:pPr>
                <a:r>
                  <a:rPr lang="zh-CN" altLang="en-US" sz="2400" dirty="0">
                    <a:solidFill>
                      <a:srgbClr val="FF0000"/>
                    </a:solidFill>
                    <a:latin typeface="楷体" panose="02010609060101010101" pitchFamily="49" charset="-122"/>
                    <a:ea typeface="楷体" panose="02010609060101010101" pitchFamily="49" charset="-122"/>
                  </a:rPr>
                  <a:t>一次状态转移可能转移到多个状态</a:t>
                </a:r>
                <a:endParaRPr lang="en-AU" sz="2400"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400" dirty="0">
                    <a:solidFill>
                      <a:srgbClr val="3333FF"/>
                    </a:solidFill>
                    <a:latin typeface="楷体" panose="02010609060101010101" pitchFamily="49" charset="-122"/>
                    <a:ea typeface="楷体" panose="02010609060101010101" pitchFamily="49" charset="-122"/>
                  </a:rPr>
                  <a:t>不需要明确地定义所有的状态转移（如果未定义的话那么会进入一个</a:t>
                </a:r>
                <a:r>
                  <a:rPr lang="en-AU" altLang="zh-CN" sz="2400" dirty="0">
                    <a:solidFill>
                      <a:srgbClr val="3333FF"/>
                    </a:solidFill>
                    <a:latin typeface="楷体" panose="02010609060101010101" pitchFamily="49" charset="-122"/>
                    <a:ea typeface="楷体" panose="02010609060101010101" pitchFamily="49" charset="-122"/>
                  </a:rPr>
                  <a:t>dead state</a:t>
                </a:r>
                <a:r>
                  <a:rPr lang="zh-CN" altLang="en-US" sz="2400" dirty="0">
                    <a:solidFill>
                      <a:srgbClr val="3333FF"/>
                    </a:solidFill>
                    <a:latin typeface="楷体" panose="02010609060101010101" pitchFamily="49" charset="-122"/>
                    <a:ea typeface="楷体" panose="02010609060101010101" pitchFamily="49" charset="-122"/>
                  </a:rPr>
                  <a:t>）</a:t>
                </a:r>
                <a:endParaRPr lang="en-AU" altLang="zh-CN" sz="2400" dirty="0">
                  <a:solidFill>
                    <a:srgbClr val="3333FF"/>
                  </a:solidFill>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400" u="sng" dirty="0">
                    <a:solidFill>
                      <a:schemeClr val="accent2">
                        <a:lumMod val="75000"/>
                      </a:schemeClr>
                    </a:solidFill>
                    <a:latin typeface="楷体" panose="02010609060101010101" pitchFamily="49" charset="-122"/>
                    <a:ea typeface="楷体" panose="02010609060101010101" pitchFamily="49" charset="-122"/>
                  </a:rPr>
                  <a:t>通常比</a:t>
                </a:r>
                <a:r>
                  <a:rPr lang="en-AU" altLang="zh-CN" sz="2400" u="sng" dirty="0">
                    <a:solidFill>
                      <a:schemeClr val="accent2">
                        <a:lumMod val="75000"/>
                      </a:schemeClr>
                    </a:solidFill>
                    <a:latin typeface="楷体" panose="02010609060101010101" pitchFamily="49" charset="-122"/>
                    <a:ea typeface="楷体" panose="02010609060101010101" pitchFamily="49" charset="-122"/>
                  </a:rPr>
                  <a:t>DFA</a:t>
                </a:r>
                <a:r>
                  <a:rPr lang="zh-CN" altLang="en-US" sz="2400" u="sng" dirty="0">
                    <a:solidFill>
                      <a:schemeClr val="accent2">
                        <a:lumMod val="75000"/>
                      </a:schemeClr>
                    </a:solidFill>
                    <a:latin typeface="楷体" panose="02010609060101010101" pitchFamily="49" charset="-122"/>
                    <a:ea typeface="楷体" panose="02010609060101010101" pitchFamily="49" charset="-122"/>
                  </a:rPr>
                  <a:t>更为容易设计</a:t>
                </a:r>
                <a:endParaRPr lang="en-AU" sz="2400" u="sng" dirty="0">
                  <a:solidFill>
                    <a:schemeClr val="accent2">
                      <a:lumMod val="75000"/>
                    </a:schemeClr>
                  </a:solidFill>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400" dirty="0">
                    <a:solidFill>
                      <a:srgbClr val="7030A0"/>
                    </a:solidFill>
                    <a:latin typeface="楷体" panose="02010609060101010101" pitchFamily="49" charset="-122"/>
                    <a:ea typeface="楷体" panose="02010609060101010101" pitchFamily="49" charset="-122"/>
                  </a:rPr>
                  <a:t>最后所处的状态集中有某个状态在接受状态集</a:t>
                </a:r>
                <a14:m>
                  <m:oMath xmlns:m="http://schemas.openxmlformats.org/officeDocument/2006/math">
                    <m:r>
                      <a:rPr lang="en-AU" altLang="zh-CN" sz="2400" i="1" dirty="0" smtClean="0">
                        <a:solidFill>
                          <a:srgbClr val="7030A0"/>
                        </a:solidFill>
                        <a:latin typeface="Cambria Math" panose="02040503050406030204" pitchFamily="18" charset="0"/>
                        <a:ea typeface="楷体" panose="02010609060101010101" pitchFamily="49" charset="-122"/>
                      </a:rPr>
                      <m:t>𝐹</m:t>
                    </m:r>
                  </m:oMath>
                </a14:m>
                <a:r>
                  <a:rPr lang="zh-CN" altLang="en-US" sz="2400" dirty="0">
                    <a:solidFill>
                      <a:srgbClr val="7030A0"/>
                    </a:solidFill>
                    <a:latin typeface="楷体" panose="02010609060101010101" pitchFamily="49" charset="-122"/>
                    <a:ea typeface="楷体" panose="02010609060101010101" pitchFamily="49" charset="-122"/>
                  </a:rPr>
                  <a:t>中时，才接受符号串。</a:t>
                </a:r>
                <a:endParaRPr lang="en-AU" sz="2400" dirty="0">
                  <a:latin typeface="楷体" panose="02010609060101010101" pitchFamily="49" charset="-122"/>
                  <a:ea typeface="楷体" panose="02010609060101010101" pitchFamily="49" charset="-122"/>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648200" y="1507153"/>
                <a:ext cx="4343400" cy="3784600"/>
              </a:xfrm>
              <a:prstGeom prst="rect">
                <a:avLst/>
              </a:prstGeom>
              <a:blipFill rotWithShape="1">
                <a:blip r:embed="rId3"/>
                <a:stretch>
                  <a:fillRect t="-8" b="8"/>
                </a:stretch>
              </a:blipFill>
            </p:spPr>
            <p:txBody>
              <a:bodyPr/>
              <a:lstStyle/>
              <a:p>
                <a:r>
                  <a:rPr lang="zh-CN" altLang="en-US">
                    <a:noFill/>
                  </a:rPr>
                  <a:t> </a:t>
                </a:r>
              </a:p>
            </p:txBody>
          </p:sp>
        </mc:Fallback>
      </mc:AlternateContent>
      <p:sp>
        <p:nvSpPr>
          <p:cNvPr id="8" name="TextBox 7"/>
          <p:cNvSpPr txBox="1"/>
          <p:nvPr/>
        </p:nvSpPr>
        <p:spPr>
          <a:xfrm>
            <a:off x="1483659" y="911842"/>
            <a:ext cx="2182906" cy="461665"/>
          </a:xfrm>
          <a:prstGeom prst="rect">
            <a:avLst/>
          </a:prstGeom>
          <a:noFill/>
        </p:spPr>
        <p:txBody>
          <a:bodyPr wrap="square">
            <a:spAutoFit/>
          </a:bodyPr>
          <a:lstStyle/>
          <a:p>
            <a:r>
              <a:rPr lang="en-AU" sz="2400" dirty="0">
                <a:latin typeface="Times New Roman" panose="02020603050405020304" pitchFamily="18" charset="0"/>
                <a:cs typeface="Times New Roman" panose="02020603050405020304" pitchFamily="18" charset="0"/>
              </a:rPr>
              <a:t>DFA</a:t>
            </a:r>
            <a:endParaRPr lang="en-AU" sz="2400" dirty="0"/>
          </a:p>
        </p:txBody>
      </p:sp>
      <p:sp>
        <p:nvSpPr>
          <p:cNvPr id="9" name="TextBox 8"/>
          <p:cNvSpPr txBox="1"/>
          <p:nvPr/>
        </p:nvSpPr>
        <p:spPr>
          <a:xfrm>
            <a:off x="6318997" y="865676"/>
            <a:ext cx="2182906" cy="461665"/>
          </a:xfrm>
          <a:prstGeom prst="rect">
            <a:avLst/>
          </a:prstGeom>
          <a:noFill/>
        </p:spPr>
        <p:txBody>
          <a:bodyPr wrap="square">
            <a:spAutoFit/>
          </a:bodyPr>
          <a:lstStyle/>
          <a:p>
            <a:r>
              <a:rPr lang="en-AU" sz="2400" dirty="0">
                <a:latin typeface="Times New Roman" panose="02020603050405020304" pitchFamily="18" charset="0"/>
                <a:cs typeface="Times New Roman" panose="02020603050405020304" pitchFamily="18" charset="0"/>
              </a:rPr>
              <a:t>NFA</a:t>
            </a:r>
            <a:endParaRPr lang="en-AU" sz="2400" dirty="0"/>
          </a:p>
        </p:txBody>
      </p:sp>
      <p:sp>
        <p:nvSpPr>
          <p:cNvPr id="10" name="TextBox 9"/>
          <p:cNvSpPr txBox="1"/>
          <p:nvPr/>
        </p:nvSpPr>
        <p:spPr>
          <a:xfrm>
            <a:off x="1483659" y="5534672"/>
            <a:ext cx="6355458" cy="461665"/>
          </a:xfrm>
          <a:prstGeom prst="rect">
            <a:avLst/>
          </a:prstGeom>
          <a:noFill/>
        </p:spPr>
        <p:txBody>
          <a:bodyPr wrap="none" rtlCol="0">
            <a:spAutoFit/>
          </a:bodyPr>
          <a:lstStyle/>
          <a:p>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但是，</a:t>
            </a:r>
            <a:r>
              <a:rPr lang="en-AU" sz="2400" b="1" dirty="0">
                <a:latin typeface="Times New Roman" panose="02020603050405020304" pitchFamily="18" charset="0"/>
                <a:ea typeface="楷体" panose="02010609060101010101" pitchFamily="49" charset="-122"/>
                <a:cs typeface="Times New Roman" panose="02020603050405020304" pitchFamily="18" charset="0"/>
              </a:rPr>
              <a:t>DFA</a:t>
            </a:r>
            <a:r>
              <a:rPr lang="zh-CN" altLang="en-US" sz="2400" b="1" dirty="0">
                <a:latin typeface="楷体" panose="02010609060101010101" pitchFamily="49" charset="-122"/>
                <a:ea typeface="楷体" panose="02010609060101010101" pitchFamily="49" charset="-122"/>
              </a:rPr>
              <a:t>和</a:t>
            </a:r>
            <a:r>
              <a:rPr lang="en-AU" altLang="zh-CN" sz="2400" b="1" dirty="0">
                <a:latin typeface="Times New Roman" panose="02020603050405020304" pitchFamily="18" charset="0"/>
                <a:ea typeface="楷体" panose="02010609060101010101" pitchFamily="49" charset="-122"/>
                <a:cs typeface="Times New Roman" panose="02020603050405020304" pitchFamily="18" charset="0"/>
              </a:rPr>
              <a:t>NFA</a:t>
            </a:r>
            <a:r>
              <a:rPr lang="zh-CN" altLang="en-US" sz="2400" b="1" dirty="0">
                <a:latin typeface="楷体" panose="02010609060101010101" pitchFamily="49" charset="-122"/>
                <a:ea typeface="楷体" panose="02010609060101010101" pitchFamily="49" charset="-122"/>
              </a:rPr>
              <a:t>表示语言的能力是等价的。</a:t>
            </a:r>
            <a:endParaRPr lang="en-AU" sz="2400" b="1" dirty="0">
              <a:latin typeface="楷体" panose="02010609060101010101" pitchFamily="49" charset="-122"/>
              <a:ea typeface="楷体" panose="02010609060101010101" pitchFamily="49"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下推自动机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mc:AlternateContent xmlns:mc="http://schemas.openxmlformats.org/markup-compatibility/2006" xmlns:a14="http://schemas.microsoft.com/office/drawing/2010/main">
        <mc:Choice Requires="a14">
          <p:sp>
            <p:nvSpPr>
              <p:cNvPr id="37" name="Text Box 40">
                <a:extLst>
                  <a:ext uri="{FF2B5EF4-FFF2-40B4-BE49-F238E27FC236}">
                    <a16:creationId xmlns:a16="http://schemas.microsoft.com/office/drawing/2014/main" id="{4F497BCD-B671-4C17-8210-BC4F818A4DAB}"/>
                  </a:ext>
                </a:extLst>
              </p:cNvPr>
              <p:cNvSpPr txBox="1">
                <a:spLocks noChangeArrowheads="1"/>
              </p:cNvSpPr>
              <p:nvPr/>
            </p:nvSpPr>
            <p:spPr bwMode="auto">
              <a:xfrm>
                <a:off x="609600" y="1340769"/>
                <a:ext cx="8229600"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2</a:t>
                </a:r>
                <a:r>
                  <a:rPr lang="zh-CN" altLang="en-US" sz="2400" b="0" i="0" dirty="0">
                    <a:solidFill>
                      <a:srgbClr val="000000"/>
                    </a:solidFill>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为文法</a:t>
                </a:r>
                <a14:m>
                  <m:oMath xmlns:m="http://schemas.openxmlformats.org/officeDocument/2006/math">
                    <m:r>
                      <a:rPr lang="en-AU" altLang="zh-CN" sz="2400" dirty="0">
                        <a:solidFill>
                          <a:srgbClr val="000000"/>
                        </a:solidFill>
                        <a:latin typeface="Cambria Math" panose="02040503050406030204" pitchFamily="18" charset="0"/>
                        <a:ea typeface="SimSun" panose="02010600030101010101" pitchFamily="2" charset="-122"/>
                      </a:rPr>
                      <m:t>𝑆</m:t>
                    </m:r>
                    <m:r>
                      <a:rPr lang="en-AU" altLang="zh-CN" sz="2400" dirty="0">
                        <a:solidFill>
                          <a:srgbClr val="000000"/>
                        </a:solidFill>
                        <a:latin typeface="Cambria Math" panose="02040503050406030204" pitchFamily="18" charset="0"/>
                        <a:ea typeface="SimSun" panose="02010600030101010101" pitchFamily="2" charset="-122"/>
                      </a:rPr>
                      <m:t> → </m:t>
                    </m:r>
                    <m:r>
                      <a:rPr lang="en-AU" altLang="zh-CN" sz="2400" dirty="0" err="1">
                        <a:solidFill>
                          <a:srgbClr val="000000"/>
                        </a:solidFill>
                        <a:latin typeface="Cambria Math" panose="02040503050406030204" pitchFamily="18" charset="0"/>
                        <a:ea typeface="SimSun" panose="02010600030101010101" pitchFamily="2" charset="-122"/>
                      </a:rPr>
                      <m:t>𝑎𝐴𝐴</m:t>
                    </m:r>
                    <m:r>
                      <a:rPr lang="en-AU" altLang="zh-CN" sz="2400" dirty="0">
                        <a:solidFill>
                          <a:srgbClr val="000000"/>
                        </a:solidFill>
                        <a:latin typeface="Cambria Math" panose="02040503050406030204" pitchFamily="18" charset="0"/>
                        <a:ea typeface="SimSun" panose="02010600030101010101" pitchFamily="2" charset="-122"/>
                      </a:rPr>
                      <m:t>, </m:t>
                    </m:r>
                    <m:r>
                      <a:rPr lang="en-AU" altLang="zh-CN" sz="2400" dirty="0">
                        <a:solidFill>
                          <a:srgbClr val="000000"/>
                        </a:solidFill>
                        <a:latin typeface="Cambria Math" panose="02040503050406030204" pitchFamily="18" charset="0"/>
                        <a:ea typeface="SimSun" panose="02010600030101010101" pitchFamily="2" charset="-122"/>
                      </a:rPr>
                      <m:t>𝐴</m:t>
                    </m:r>
                    <m:r>
                      <a:rPr lang="en-AU" altLang="zh-CN" sz="2400" dirty="0">
                        <a:solidFill>
                          <a:srgbClr val="000000"/>
                        </a:solidFill>
                        <a:latin typeface="Cambria Math" panose="02040503050406030204" pitchFamily="18" charset="0"/>
                        <a:ea typeface="SimSun" panose="02010600030101010101" pitchFamily="2" charset="-122"/>
                      </a:rPr>
                      <m:t> → </m:t>
                    </m:r>
                    <m:r>
                      <a:rPr lang="en-AU" altLang="zh-CN" sz="2400" dirty="0" err="1">
                        <a:solidFill>
                          <a:srgbClr val="000000"/>
                        </a:solidFill>
                        <a:latin typeface="Cambria Math" panose="02040503050406030204" pitchFamily="18" charset="0"/>
                        <a:ea typeface="SimSun" panose="02010600030101010101" pitchFamily="2" charset="-122"/>
                      </a:rPr>
                      <m:t>𝑎𝑆</m:t>
                    </m:r>
                    <m:r>
                      <a:rPr lang="en-AU" altLang="zh-CN" sz="2400" dirty="0">
                        <a:solidFill>
                          <a:srgbClr val="000000"/>
                        </a:solidFill>
                        <a:latin typeface="Cambria Math" panose="02040503050406030204" pitchFamily="18" charset="0"/>
                        <a:ea typeface="SimSun" panose="02010600030101010101" pitchFamily="2" charset="-122"/>
                      </a:rPr>
                      <m:t> </m:t>
                    </m:r>
                    <m:d>
                      <m:dPr>
                        <m:begChr m:val="|"/>
                        <m:endChr m:val="|"/>
                        <m:ctrlPr>
                          <a:rPr lang="en-AU" altLang="zh-CN" sz="2400" i="1" dirty="0">
                            <a:solidFill>
                              <a:srgbClr val="000000"/>
                            </a:solidFill>
                            <a:latin typeface="Cambria Math" panose="02040503050406030204" pitchFamily="18" charset="0"/>
                            <a:ea typeface="SimSun" panose="02010600030101010101" pitchFamily="2" charset="-122"/>
                          </a:rPr>
                        </m:ctrlPr>
                      </m:dPr>
                      <m:e>
                        <m:r>
                          <a:rPr lang="en-AU" altLang="zh-CN" sz="2400" dirty="0">
                            <a:solidFill>
                              <a:srgbClr val="000000"/>
                            </a:solidFill>
                            <a:latin typeface="Cambria Math" panose="02040503050406030204" pitchFamily="18" charset="0"/>
                            <a:ea typeface="SimSun" panose="02010600030101010101" pitchFamily="2" charset="-122"/>
                          </a:rPr>
                          <m:t> </m:t>
                        </m:r>
                        <m:r>
                          <a:rPr lang="en-AU" altLang="zh-CN" sz="2400" dirty="0" err="1">
                            <a:solidFill>
                              <a:srgbClr val="000000"/>
                            </a:solidFill>
                            <a:latin typeface="Cambria Math" panose="02040503050406030204" pitchFamily="18" charset="0"/>
                            <a:ea typeface="SimSun" panose="02010600030101010101" pitchFamily="2" charset="-122"/>
                          </a:rPr>
                          <m:t>𝑏𝑆</m:t>
                        </m:r>
                        <m:r>
                          <a:rPr lang="en-AU" altLang="zh-CN" sz="2400" dirty="0">
                            <a:solidFill>
                              <a:srgbClr val="000000"/>
                            </a:solidFill>
                            <a:latin typeface="Cambria Math" panose="02040503050406030204" pitchFamily="18" charset="0"/>
                            <a:ea typeface="SimSun" panose="02010600030101010101" pitchFamily="2" charset="-122"/>
                          </a:rPr>
                          <m:t> </m:t>
                        </m:r>
                      </m:e>
                    </m:d>
                    <m:r>
                      <a:rPr lang="en-AU" altLang="zh-CN" sz="2400" dirty="0">
                        <a:solidFill>
                          <a:srgbClr val="000000"/>
                        </a:solidFill>
                        <a:latin typeface="Cambria Math" panose="02040503050406030204" pitchFamily="18" charset="0"/>
                        <a:ea typeface="SimSun" panose="02010600030101010101" pitchFamily="2" charset="-122"/>
                      </a:rPr>
                      <m:t>𝑎</m:t>
                    </m:r>
                    <m:r>
                      <a:rPr lang="zh-CN" altLang="en-US" sz="2400" dirty="0">
                        <a:solidFill>
                          <a:srgbClr val="000000"/>
                        </a:solidFill>
                        <a:latin typeface="Cambria Math" panose="02040503050406030204" pitchFamily="18" charset="0"/>
                        <a:ea typeface="SimSun" panose="02010600030101010101" pitchFamily="2" charset="-122"/>
                      </a:rPr>
                      <m:t> </m:t>
                    </m:r>
                  </m:oMath>
                </a14:m>
                <a:r>
                  <a:rPr lang="zh-CN" altLang="en-US" sz="2400" dirty="0">
                    <a:solidFill>
                      <a:srgbClr val="000000"/>
                    </a:solidFill>
                    <a:latin typeface="SimSun" panose="02010600030101010101" pitchFamily="2" charset="-122"/>
                    <a:ea typeface="SimSun" panose="02010600030101010101" pitchFamily="2" charset="-122"/>
                  </a:rPr>
                  <a:t>构造等价的</a:t>
                </a:r>
                <a:r>
                  <a:rPr lang="en-AU" altLang="zh-CN" sz="2400" dirty="0">
                    <a:solidFill>
                      <a:srgbClr val="000000"/>
                    </a:solidFill>
                    <a:latin typeface="SimSun" panose="02010600030101010101" pitchFamily="2" charset="-122"/>
                    <a:ea typeface="SimSun" panose="02010600030101010101" pitchFamily="2" charset="-122"/>
                  </a:rPr>
                  <a:t>PDA</a:t>
                </a:r>
                <a:r>
                  <a:rPr lang="zh-CN" altLang="en-US" sz="2400" dirty="0">
                    <a:solidFill>
                      <a:srgbClr val="000000"/>
                    </a:solidFill>
                    <a:latin typeface="SimSun" panose="02010600030101010101" pitchFamily="2" charset="-122"/>
                    <a:ea typeface="SimSun" panose="02010600030101010101" pitchFamily="2" charset="-122"/>
                  </a:rPr>
                  <a:t>。</a:t>
                </a:r>
              </a:p>
            </p:txBody>
          </p:sp>
        </mc:Choice>
        <mc:Fallback xmlns="">
          <p:sp>
            <p:nvSpPr>
              <p:cNvPr id="37" name="Text Box 40">
                <a:extLst>
                  <a:ext uri="{FF2B5EF4-FFF2-40B4-BE49-F238E27FC236}">
                    <a16:creationId xmlns:a16="http://schemas.microsoft.com/office/drawing/2014/main" id="{4F497BCD-B671-4C17-8210-BC4F818A4DAB}"/>
                  </a:ext>
                </a:extLst>
              </p:cNvPr>
              <p:cNvSpPr txBox="1">
                <a:spLocks noRot="1" noChangeAspect="1" noMove="1" noResize="1" noEditPoints="1" noAdjustHandles="1" noChangeArrowheads="1" noChangeShapeType="1" noTextEdit="1"/>
              </p:cNvSpPr>
              <p:nvPr/>
            </p:nvSpPr>
            <p:spPr bwMode="auto">
              <a:xfrm>
                <a:off x="609600" y="1340769"/>
                <a:ext cx="8229600" cy="461665"/>
              </a:xfrm>
              <a:prstGeom prst="rect">
                <a:avLst/>
              </a:prstGeom>
              <a:blipFill>
                <a:blip r:embed="rId2"/>
                <a:stretch>
                  <a:fillRect l="-1111" t="-15789" b="-30263"/>
                </a:stretch>
              </a:blipFill>
              <a:ln w="9525">
                <a:noFill/>
                <a:miter lim="800000"/>
                <a:headEnd/>
                <a:tailEnd/>
              </a:ln>
            </p:spPr>
            <p:txBody>
              <a:bodyPr/>
              <a:lstStyle/>
              <a:p>
                <a:r>
                  <a:rPr lang="zh-CN" altLang="en-US">
                    <a:noFill/>
                  </a:rPr>
                  <a:t> </a:t>
                </a:r>
              </a:p>
            </p:txBody>
          </p:sp>
        </mc:Fallback>
      </mc:AlternateContent>
      <p:pic>
        <p:nvPicPr>
          <p:cNvPr id="38" name="图片 37">
            <a:extLst>
              <a:ext uri="{FF2B5EF4-FFF2-40B4-BE49-F238E27FC236}">
                <a16:creationId xmlns:a16="http://schemas.microsoft.com/office/drawing/2014/main" id="{2B4D9B6E-FE64-4115-9116-1ED72DDA1710}"/>
              </a:ext>
            </a:extLst>
          </p:cNvPr>
          <p:cNvPicPr>
            <a:picLocks noChangeAspect="1"/>
          </p:cNvPicPr>
          <p:nvPr/>
        </p:nvPicPr>
        <p:blipFill>
          <a:blip r:embed="rId3"/>
          <a:stretch>
            <a:fillRect/>
          </a:stretch>
        </p:blipFill>
        <p:spPr>
          <a:xfrm>
            <a:off x="395697" y="2482708"/>
            <a:ext cx="4588868" cy="1892584"/>
          </a:xfrm>
          <a:prstGeom prst="rect">
            <a:avLst/>
          </a:prstGeom>
        </p:spPr>
      </p:pic>
      <p:pic>
        <p:nvPicPr>
          <p:cNvPr id="39" name="Picture 5" descr="Diagram, text&#10;&#10;Description automatically generated">
            <a:extLst>
              <a:ext uri="{FF2B5EF4-FFF2-40B4-BE49-F238E27FC236}">
                <a16:creationId xmlns:a16="http://schemas.microsoft.com/office/drawing/2014/main" id="{CF7D1EB0-367F-468B-B71A-15AC0509A9F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39278" y="2296037"/>
            <a:ext cx="3238781" cy="1874682"/>
          </a:xfrm>
          <a:prstGeom prst="rect">
            <a:avLst/>
          </a:prstGeom>
        </p:spPr>
      </p:pic>
      <mc:AlternateContent xmlns:mc="http://schemas.openxmlformats.org/markup-compatibility/2006" xmlns:a14="http://schemas.microsoft.com/office/drawing/2010/main">
        <mc:Choice Requires="a14">
          <p:sp>
            <p:nvSpPr>
              <p:cNvPr id="40" name="TextBox 6">
                <a:extLst>
                  <a:ext uri="{FF2B5EF4-FFF2-40B4-BE49-F238E27FC236}">
                    <a16:creationId xmlns:a16="http://schemas.microsoft.com/office/drawing/2014/main" id="{548CDDE5-39BE-4EDC-B598-7D2A8A3CEC9E}"/>
                  </a:ext>
                </a:extLst>
              </p:cNvPr>
              <p:cNvSpPr txBox="1"/>
              <p:nvPr/>
            </p:nvSpPr>
            <p:spPr>
              <a:xfrm>
                <a:off x="4876800" y="4176574"/>
                <a:ext cx="3763736" cy="646331"/>
              </a:xfrm>
              <a:prstGeom prst="rect">
                <a:avLst/>
              </a:prstGeom>
              <a:solidFill>
                <a:srgbClr val="FFC000"/>
              </a:solidFill>
            </p:spPr>
            <p:txBody>
              <a:bodyPr wrap="square">
                <a:sp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注：</a:t>
                </a:r>
                <a:r>
                  <a:rPr lang="pt-BR" altLang="zh-CN" dirty="0">
                    <a:latin typeface="Times New Roman" panose="02020603050405020304" pitchFamily="18" charset="0"/>
                    <a:ea typeface="楷体" panose="02010609060101010101" pitchFamily="49" charset="-122"/>
                    <a:cs typeface="Times New Roman" panose="02020603050405020304" pitchFamily="18" charset="0"/>
                  </a:rPr>
                  <a:t>GNF</a:t>
                </a:r>
                <a:r>
                  <a:rPr lang="zh-CN" altLang="en-US" dirty="0">
                    <a:latin typeface="楷体" panose="02010609060101010101" pitchFamily="49" charset="-122"/>
                    <a:ea typeface="楷体" panose="02010609060101010101" pitchFamily="49" charset="-122"/>
                  </a:rPr>
                  <a:t>文法对应</a:t>
                </a:r>
                <a:r>
                  <a:rPr lang="en-AU" altLang="zh-CN" dirty="0">
                    <a:latin typeface="Times New Roman" panose="02020603050405020304" pitchFamily="18" charset="0"/>
                    <a:ea typeface="楷体" panose="02010609060101010101" pitchFamily="49" charset="-122"/>
                    <a:cs typeface="Times New Roman" panose="02020603050405020304" pitchFamily="18" charset="0"/>
                  </a:rPr>
                  <a:t>PDA</a:t>
                </a:r>
                <a:r>
                  <a:rPr lang="zh-CN" altLang="en-US" dirty="0">
                    <a:latin typeface="楷体" panose="02010609060101010101" pitchFamily="49" charset="-122"/>
                    <a:ea typeface="楷体" panose="02010609060101010101" pitchFamily="49" charset="-122"/>
                  </a:rPr>
                  <a:t>的</a:t>
                </a:r>
                <a14:m>
                  <m:oMath xmlns:m="http://schemas.openxmlformats.org/officeDocument/2006/math">
                    <m:r>
                      <a:rPr lang="pt-BR" altLang="zh-CN" i="1" dirty="0">
                        <a:latin typeface="Cambria Math" panose="02040503050406030204" pitchFamily="18" charset="0"/>
                      </a:rPr>
                      <m:t>𝛿</m:t>
                    </m:r>
                  </m:oMath>
                </a14:m>
                <a:r>
                  <a:rPr lang="zh-CN" altLang="en-US" dirty="0">
                    <a:latin typeface="楷体" panose="02010609060101010101" pitchFamily="49" charset="-122"/>
                    <a:ea typeface="楷体" panose="02010609060101010101" pitchFamily="49" charset="-122"/>
                  </a:rPr>
                  <a:t>函数</a:t>
                </a:r>
                <a:r>
                  <a:rPr lang="zh-CN" altLang="en-US" i="1" dirty="0">
                    <a:latin typeface="Cambria Math" panose="02040503050406030204" pitchFamily="18" charset="0"/>
                  </a:rPr>
                  <a:t>：</a:t>
                </a:r>
                <a:endParaRPr lang="pt-BR"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altLang="zh-CN" i="1" dirty="0">
                          <a:latin typeface="Cambria Math" panose="02040503050406030204" pitchFamily="18" charset="0"/>
                        </a:rPr>
                        <m:t>𝛿</m:t>
                      </m:r>
                      <m:r>
                        <a:rPr lang="pt-BR" altLang="zh-CN" i="1" dirty="0">
                          <a:latin typeface="Cambria Math" panose="02040503050406030204" pitchFamily="18" charset="0"/>
                        </a:rPr>
                        <m:t>(</m:t>
                      </m:r>
                      <m:r>
                        <a:rPr lang="pt-BR" altLang="zh-CN" i="1" dirty="0">
                          <a:latin typeface="Cambria Math" panose="02040503050406030204" pitchFamily="18" charset="0"/>
                        </a:rPr>
                        <m:t>𝑞</m:t>
                      </m:r>
                      <m:r>
                        <a:rPr lang="pt-BR" altLang="zh-CN" i="1" dirty="0">
                          <a:latin typeface="Cambria Math" panose="02040503050406030204" pitchFamily="18" charset="0"/>
                        </a:rPr>
                        <m:t>, </m:t>
                      </m:r>
                      <m:r>
                        <a:rPr lang="pt-BR" altLang="zh-CN" i="1" dirty="0">
                          <a:latin typeface="Cambria Math" panose="02040503050406030204" pitchFamily="18" charset="0"/>
                        </a:rPr>
                        <m:t>𝑎</m:t>
                      </m:r>
                      <m:r>
                        <a:rPr lang="pt-BR" altLang="zh-CN" i="1" dirty="0">
                          <a:latin typeface="Cambria Math" panose="02040503050406030204" pitchFamily="18" charset="0"/>
                        </a:rPr>
                        <m:t>, </m:t>
                      </m:r>
                      <m:r>
                        <a:rPr lang="pt-BR" altLang="zh-CN" i="1" dirty="0">
                          <a:latin typeface="Cambria Math" panose="02040503050406030204" pitchFamily="18" charset="0"/>
                        </a:rPr>
                        <m:t>𝐴</m:t>
                      </m:r>
                      <m:r>
                        <a:rPr lang="pt-BR" altLang="zh-CN" i="1" dirty="0">
                          <a:latin typeface="Cambria Math" panose="02040503050406030204" pitchFamily="18" charset="0"/>
                        </a:rPr>
                        <m:t>) = {(</m:t>
                      </m:r>
                      <m:r>
                        <a:rPr lang="pt-BR" altLang="zh-CN" i="1" dirty="0">
                          <a:latin typeface="Cambria Math" panose="02040503050406030204" pitchFamily="18" charset="0"/>
                        </a:rPr>
                        <m:t>𝑞</m:t>
                      </m:r>
                      <m:r>
                        <a:rPr lang="pt-BR" altLang="zh-CN" i="1" dirty="0">
                          <a:latin typeface="Cambria Math" panose="02040503050406030204" pitchFamily="18" charset="0"/>
                        </a:rPr>
                        <m:t>, </m:t>
                      </m:r>
                      <m:r>
                        <a:rPr lang="pt-BR" altLang="zh-CN" i="1" dirty="0">
                          <a:latin typeface="Cambria Math" panose="02040503050406030204" pitchFamily="18" charset="0"/>
                        </a:rPr>
                        <m:t>𝛽</m:t>
                      </m:r>
                      <m:r>
                        <a:rPr lang="pt-BR" altLang="zh-CN" i="1" dirty="0">
                          <a:latin typeface="Cambria Math" panose="02040503050406030204" pitchFamily="18" charset="0"/>
                        </a:rPr>
                        <m:t>) | </m:t>
                      </m:r>
                      <m:r>
                        <a:rPr lang="pt-BR" altLang="zh-CN" i="1" dirty="0">
                          <a:latin typeface="Cambria Math" panose="02040503050406030204" pitchFamily="18" charset="0"/>
                        </a:rPr>
                        <m:t>𝐴</m:t>
                      </m:r>
                      <m:r>
                        <a:rPr lang="pt-BR" altLang="zh-CN" i="1" dirty="0">
                          <a:latin typeface="Cambria Math" panose="02040503050406030204" pitchFamily="18" charset="0"/>
                        </a:rPr>
                        <m:t> → </m:t>
                      </m:r>
                      <m:r>
                        <a:rPr lang="pt-BR" altLang="zh-CN" i="1" dirty="0">
                          <a:latin typeface="Cambria Math" panose="02040503050406030204" pitchFamily="18" charset="0"/>
                        </a:rPr>
                        <m:t>𝑎</m:t>
                      </m:r>
                      <m:r>
                        <a:rPr lang="pt-BR" altLang="zh-CN" i="1" dirty="0">
                          <a:latin typeface="Cambria Math" panose="02040503050406030204" pitchFamily="18" charset="0"/>
                        </a:rPr>
                        <m:t>𝛽</m:t>
                      </m:r>
                      <m:r>
                        <a:rPr lang="pt-BR" altLang="zh-CN" i="1" dirty="0">
                          <a:latin typeface="Cambria Math" panose="02040503050406030204" pitchFamily="18" charset="0"/>
                        </a:rPr>
                        <m:t> ∈ </m:t>
                      </m:r>
                      <m:r>
                        <a:rPr lang="pt-BR" altLang="zh-CN" i="1" dirty="0">
                          <a:latin typeface="Cambria Math" panose="02040503050406030204" pitchFamily="18" charset="0"/>
                        </a:rPr>
                        <m:t>𝑃</m:t>
                      </m:r>
                      <m:r>
                        <a:rPr lang="pt-BR" altLang="zh-CN" i="1" dirty="0">
                          <a:latin typeface="Cambria Math" panose="02040503050406030204" pitchFamily="18" charset="0"/>
                        </a:rPr>
                        <m:t>}</m:t>
                      </m:r>
                    </m:oMath>
                  </m:oMathPara>
                </a14:m>
                <a:endParaRPr lang="en-AU" altLang="zh-CN" dirty="0"/>
              </a:p>
            </p:txBody>
          </p:sp>
        </mc:Choice>
        <mc:Fallback xmlns="">
          <p:sp>
            <p:nvSpPr>
              <p:cNvPr id="40" name="TextBox 6">
                <a:extLst>
                  <a:ext uri="{FF2B5EF4-FFF2-40B4-BE49-F238E27FC236}">
                    <a16:creationId xmlns:a16="http://schemas.microsoft.com/office/drawing/2014/main" id="{548CDDE5-39BE-4EDC-B598-7D2A8A3CEC9E}"/>
                  </a:ext>
                </a:extLst>
              </p:cNvPr>
              <p:cNvSpPr txBox="1">
                <a:spLocks noRot="1" noChangeAspect="1" noMove="1" noResize="1" noEditPoints="1" noAdjustHandles="1" noChangeArrowheads="1" noChangeShapeType="1" noTextEdit="1"/>
              </p:cNvSpPr>
              <p:nvPr/>
            </p:nvSpPr>
            <p:spPr>
              <a:xfrm>
                <a:off x="4876800" y="4176574"/>
                <a:ext cx="3763736" cy="646331"/>
              </a:xfrm>
              <a:prstGeom prst="rect">
                <a:avLst/>
              </a:prstGeom>
              <a:blipFill>
                <a:blip r:embed="rId5"/>
                <a:stretch>
                  <a:fillRect l="-1297" t="-6604" r="-324" b="-84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003597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151</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609600" y="1340769"/>
            <a:ext cx="8229600"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例</a:t>
            </a:r>
            <a:r>
              <a:rPr lang="en-US"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3</a:t>
            </a:r>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构造一个</a:t>
            </a:r>
            <a:r>
              <a:rPr lang="en-US" altLang="zh-CN"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D</a:t>
            </a:r>
            <a:r>
              <a:rPr lang="en-AU"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PDA</a:t>
            </a: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，使其接受语言</a:t>
            </a:r>
            <a:r>
              <a:rPr lang="en-US"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{0</a:t>
            </a:r>
            <a:r>
              <a:rPr lang="en-US" altLang="zh-CN" sz="2400" i="1" baseline="30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n</a:t>
            </a:r>
            <a:r>
              <a:rPr lang="en-US"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a:t>
            </a:r>
            <a:r>
              <a:rPr lang="en-US" altLang="zh-CN" sz="2400" i="1" baseline="30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n</a:t>
            </a:r>
            <a:r>
              <a:rPr lang="en-US" altLang="zh-CN" sz="2400" baseline="30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+2</a:t>
            </a:r>
            <a:r>
              <a:rPr lang="en-US"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n</a:t>
            </a:r>
            <a:r>
              <a:rPr lang="en-US"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≥0}</a:t>
            </a: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p>
        </p:txBody>
      </p:sp>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07370640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下推自动机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8" name="Text Box 40">
            <a:extLst>
              <a:ext uri="{FF2B5EF4-FFF2-40B4-BE49-F238E27FC236}">
                <a16:creationId xmlns:a16="http://schemas.microsoft.com/office/drawing/2014/main" id="{E180C679-0A76-49E7-989E-56D02B76F5F3}"/>
              </a:ext>
            </a:extLst>
          </p:cNvPr>
          <p:cNvSpPr txBox="1">
            <a:spLocks noChangeArrowheads="1"/>
          </p:cNvSpPr>
          <p:nvPr/>
        </p:nvSpPr>
        <p:spPr bwMode="auto">
          <a:xfrm>
            <a:off x="609600" y="1340769"/>
            <a:ext cx="8229600"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例</a:t>
            </a:r>
            <a:r>
              <a:rPr lang="en-US"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3</a:t>
            </a:r>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构造一个</a:t>
            </a:r>
            <a:r>
              <a:rPr lang="en-US" altLang="zh-CN"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D</a:t>
            </a:r>
            <a:r>
              <a:rPr lang="en-AU"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PDA</a:t>
            </a: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，使其接受语言</a:t>
            </a:r>
            <a:r>
              <a:rPr lang="en-US"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{0</a:t>
            </a:r>
            <a:r>
              <a:rPr lang="en-US" altLang="zh-CN" sz="2400" i="1" baseline="30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n</a:t>
            </a:r>
            <a:r>
              <a:rPr lang="en-US"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a:t>
            </a:r>
            <a:r>
              <a:rPr lang="en-US" altLang="zh-CN" sz="2400" i="1" baseline="30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n</a:t>
            </a:r>
            <a:r>
              <a:rPr lang="en-US" altLang="zh-CN" sz="2400" baseline="300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+2</a:t>
            </a:r>
            <a:r>
              <a:rPr lang="en-US"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400"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n</a:t>
            </a:r>
            <a:r>
              <a:rPr lang="en-US"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≥0}</a:t>
            </a:r>
            <a:r>
              <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p>
        </p:txBody>
      </p:sp>
      <p:grpSp>
        <p:nvGrpSpPr>
          <p:cNvPr id="9" name="组合 8">
            <a:extLst>
              <a:ext uri="{FF2B5EF4-FFF2-40B4-BE49-F238E27FC236}">
                <a16:creationId xmlns:a16="http://schemas.microsoft.com/office/drawing/2014/main" id="{3F6DCF11-3E98-4042-A297-7B245CD65F03}"/>
              </a:ext>
            </a:extLst>
          </p:cNvPr>
          <p:cNvGrpSpPr/>
          <p:nvPr/>
        </p:nvGrpSpPr>
        <p:grpSpPr>
          <a:xfrm>
            <a:off x="548539" y="2407659"/>
            <a:ext cx="8138261" cy="2375656"/>
            <a:chOff x="904332" y="3573016"/>
            <a:chExt cx="8138261" cy="2375656"/>
          </a:xfrm>
        </p:grpSpPr>
        <p:sp>
          <p:nvSpPr>
            <p:cNvPr id="10" name="椭圆 9">
              <a:extLst>
                <a:ext uri="{FF2B5EF4-FFF2-40B4-BE49-F238E27FC236}">
                  <a16:creationId xmlns:a16="http://schemas.microsoft.com/office/drawing/2014/main" id="{B8CF79B4-4EA3-46F7-8301-74E4585C6586}"/>
                </a:ext>
              </a:extLst>
            </p:cNvPr>
            <p:cNvSpPr/>
            <p:nvPr/>
          </p:nvSpPr>
          <p:spPr bwMode="auto">
            <a:xfrm>
              <a:off x="3480814" y="4405876"/>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0"/>
                </a:spcBef>
                <a:spcAft>
                  <a:spcPct val="0"/>
                </a:spcAft>
                <a:buClrTx/>
                <a:buSzTx/>
                <a:buFont typeface="Wingdings" panose="05000000000000000000" pitchFamily="2" charset="2"/>
                <a:buNone/>
              </a:pPr>
              <a:endParaRPr kumimoji="1" lang="zh-CN" altLang="en-US" sz="2400" b="1" i="0" u="none" strike="noStrike" cap="none" normalizeH="0" baseline="0">
                <a:ln>
                  <a:noFill/>
                </a:ln>
                <a:solidFill>
                  <a:srgbClr val="800080"/>
                </a:solidFill>
                <a:effectLst/>
                <a:latin typeface="Arial" panose="020B0604020202020204" pitchFamily="34" charset="0"/>
                <a:ea typeface="楷体_GB2312" pitchFamily="49" charset="-122"/>
              </a:endParaRPr>
            </a:p>
          </p:txBody>
        </p:sp>
        <p:sp>
          <p:nvSpPr>
            <p:cNvPr id="11" name="弧 38">
              <a:extLst>
                <a:ext uri="{FF2B5EF4-FFF2-40B4-BE49-F238E27FC236}">
                  <a16:creationId xmlns:a16="http://schemas.microsoft.com/office/drawing/2014/main" id="{58332EE8-B91A-4EF4-B4C5-F654C144F218}"/>
                </a:ext>
              </a:extLst>
            </p:cNvPr>
            <p:cNvSpPr/>
            <p:nvPr/>
          </p:nvSpPr>
          <p:spPr bwMode="auto">
            <a:xfrm rot="11190199">
              <a:off x="3526922" y="3991722"/>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12" name="直线箭头连接符 39">
              <a:extLst>
                <a:ext uri="{FF2B5EF4-FFF2-40B4-BE49-F238E27FC236}">
                  <a16:creationId xmlns:a16="http://schemas.microsoft.com/office/drawing/2014/main" id="{E963F054-15A8-4878-B82B-7019C7D12AC0}"/>
                </a:ext>
              </a:extLst>
            </p:cNvPr>
            <p:cNvCxnSpPr>
              <a:stCxn id="22" idx="6"/>
              <a:endCxn id="10" idx="2"/>
            </p:cNvCxnSpPr>
            <p:nvPr/>
          </p:nvCxnSpPr>
          <p:spPr bwMode="auto">
            <a:xfrm>
              <a:off x="2411014" y="4621900"/>
              <a:ext cx="1069800" cy="0"/>
            </a:xfrm>
            <a:prstGeom prst="straightConnector1">
              <a:avLst/>
            </a:prstGeom>
            <a:noFill/>
            <a:ln w="9525" cap="flat" cmpd="sng" algn="ctr">
              <a:solidFill>
                <a:srgbClr val="000000"/>
              </a:solidFill>
              <a:prstDash val="solid"/>
              <a:round/>
              <a:headEnd type="none" w="med" len="med"/>
              <a:tailEnd type="triangle"/>
            </a:ln>
            <a:effectLst/>
          </p:spPr>
        </p:cxnSp>
        <p:sp>
          <p:nvSpPr>
            <p:cNvPr id="13" name="椭圆 12">
              <a:extLst>
                <a:ext uri="{FF2B5EF4-FFF2-40B4-BE49-F238E27FC236}">
                  <a16:creationId xmlns:a16="http://schemas.microsoft.com/office/drawing/2014/main" id="{EA77FCE5-4B49-4059-8A2C-3A47DB661937}"/>
                </a:ext>
              </a:extLst>
            </p:cNvPr>
            <p:cNvSpPr/>
            <p:nvPr/>
          </p:nvSpPr>
          <p:spPr bwMode="auto">
            <a:xfrm>
              <a:off x="5068549" y="4405876"/>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0"/>
                </a:spcBef>
                <a:spcAft>
                  <a:spcPct val="0"/>
                </a:spcAft>
                <a:buClrTx/>
                <a:buSzTx/>
                <a:buFont typeface="Wingdings" panose="05000000000000000000" pitchFamily="2" charset="2"/>
                <a:buNone/>
              </a:pPr>
              <a:endParaRPr kumimoji="1" lang="zh-CN" altLang="en-US" sz="2400" b="1" i="0" u="none" strike="noStrike" cap="none" normalizeH="0" baseline="0">
                <a:ln>
                  <a:noFill/>
                </a:ln>
                <a:solidFill>
                  <a:srgbClr val="800080"/>
                </a:solidFill>
                <a:effectLst/>
                <a:latin typeface="Arial" panose="020B0604020202020204" pitchFamily="34" charset="0"/>
                <a:ea typeface="楷体_GB2312" pitchFamily="49" charset="-122"/>
              </a:endParaRPr>
            </a:p>
          </p:txBody>
        </p:sp>
        <p:cxnSp>
          <p:nvCxnSpPr>
            <p:cNvPr id="15" name="直线箭头连接符 41">
              <a:extLst>
                <a:ext uri="{FF2B5EF4-FFF2-40B4-BE49-F238E27FC236}">
                  <a16:creationId xmlns:a16="http://schemas.microsoft.com/office/drawing/2014/main" id="{74EC7D00-570D-4610-8B52-2E22BF0CDA4B}"/>
                </a:ext>
              </a:extLst>
            </p:cNvPr>
            <p:cNvCxnSpPr>
              <a:stCxn id="10" idx="6"/>
              <a:endCxn id="13" idx="2"/>
            </p:cNvCxnSpPr>
            <p:nvPr/>
          </p:nvCxnSpPr>
          <p:spPr bwMode="auto">
            <a:xfrm>
              <a:off x="3912862" y="4621900"/>
              <a:ext cx="1155687" cy="0"/>
            </a:xfrm>
            <a:prstGeom prst="straightConnector1">
              <a:avLst/>
            </a:prstGeom>
            <a:noFill/>
            <a:ln w="9525" cap="flat" cmpd="sng" algn="ctr">
              <a:solidFill>
                <a:srgbClr val="000000"/>
              </a:solidFill>
              <a:prstDash val="solid"/>
              <a:round/>
              <a:headEnd type="none" w="med" len="med"/>
              <a:tailEnd type="triangle"/>
            </a:ln>
            <a:effectLst/>
          </p:spPr>
        </p:cxnSp>
        <p:sp>
          <p:nvSpPr>
            <p:cNvPr id="16" name="椭圆 15">
              <a:extLst>
                <a:ext uri="{FF2B5EF4-FFF2-40B4-BE49-F238E27FC236}">
                  <a16:creationId xmlns:a16="http://schemas.microsoft.com/office/drawing/2014/main" id="{797B5887-6FC5-462B-BE4D-9AEE6F3EDE1A}"/>
                </a:ext>
              </a:extLst>
            </p:cNvPr>
            <p:cNvSpPr/>
            <p:nvPr/>
          </p:nvSpPr>
          <p:spPr bwMode="auto">
            <a:xfrm>
              <a:off x="6626609" y="4405876"/>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0"/>
                </a:spcBef>
                <a:spcAft>
                  <a:spcPct val="0"/>
                </a:spcAft>
                <a:buClrTx/>
                <a:buSzTx/>
                <a:buFont typeface="Wingdings" panose="05000000000000000000" pitchFamily="2" charset="2"/>
                <a:buNone/>
              </a:pPr>
              <a:endParaRPr kumimoji="1" lang="zh-CN" altLang="en-US" sz="2400" b="1" i="0" u="none" strike="noStrike" cap="none" normalizeH="0" baseline="0">
                <a:ln>
                  <a:noFill/>
                </a:ln>
                <a:solidFill>
                  <a:srgbClr val="800080"/>
                </a:solidFill>
                <a:effectLst/>
                <a:latin typeface="Arial" panose="020B0604020202020204" pitchFamily="34" charset="0"/>
                <a:ea typeface="楷体_GB2312" pitchFamily="49" charset="-122"/>
              </a:endParaRPr>
            </a:p>
          </p:txBody>
        </p:sp>
        <p:cxnSp>
          <p:nvCxnSpPr>
            <p:cNvPr id="17" name="直线箭头连接符 43">
              <a:extLst>
                <a:ext uri="{FF2B5EF4-FFF2-40B4-BE49-F238E27FC236}">
                  <a16:creationId xmlns:a16="http://schemas.microsoft.com/office/drawing/2014/main" id="{0C665A97-D13A-4C9B-A22D-18E4508C43A7}"/>
                </a:ext>
              </a:extLst>
            </p:cNvPr>
            <p:cNvCxnSpPr>
              <a:endCxn id="16" idx="2"/>
            </p:cNvCxnSpPr>
            <p:nvPr/>
          </p:nvCxnSpPr>
          <p:spPr bwMode="auto">
            <a:xfrm flipV="1">
              <a:off x="5494235" y="4621900"/>
              <a:ext cx="1132374" cy="14230"/>
            </a:xfrm>
            <a:prstGeom prst="straightConnector1">
              <a:avLst/>
            </a:prstGeom>
            <a:noFill/>
            <a:ln w="9525" cap="flat" cmpd="sng" algn="ctr">
              <a:solidFill>
                <a:srgbClr val="000000"/>
              </a:solidFill>
              <a:prstDash val="solid"/>
              <a:round/>
              <a:headEnd type="none" w="med" len="med"/>
              <a:tailEnd type="triangle"/>
            </a:ln>
            <a:effectLst/>
          </p:spPr>
        </p:cxnSp>
        <p:sp>
          <p:nvSpPr>
            <p:cNvPr id="18" name="弧 44">
              <a:extLst>
                <a:ext uri="{FF2B5EF4-FFF2-40B4-BE49-F238E27FC236}">
                  <a16:creationId xmlns:a16="http://schemas.microsoft.com/office/drawing/2014/main" id="{F0E9E548-2BD3-41F3-AD74-DDF86B67FBBE}"/>
                </a:ext>
              </a:extLst>
            </p:cNvPr>
            <p:cNvSpPr/>
            <p:nvPr/>
          </p:nvSpPr>
          <p:spPr bwMode="auto">
            <a:xfrm rot="11190199">
              <a:off x="5085527" y="3991722"/>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pic>
          <p:nvPicPr>
            <p:cNvPr id="19" name="图片 18">
              <a:extLst>
                <a:ext uri="{FF2B5EF4-FFF2-40B4-BE49-F238E27FC236}">
                  <a16:creationId xmlns:a16="http://schemas.microsoft.com/office/drawing/2014/main" id="{83367FFA-AF88-4DE7-B42B-0DB034A6888F}"/>
                </a:ext>
              </a:extLst>
            </p:cNvPr>
            <p:cNvPicPr>
              <a:picLocks noChangeAspect="1"/>
            </p:cNvPicPr>
            <p:nvPr/>
          </p:nvPicPr>
          <p:blipFill>
            <a:blip r:embed="rId2"/>
            <a:stretch>
              <a:fillRect/>
            </a:stretch>
          </p:blipFill>
          <p:spPr>
            <a:xfrm>
              <a:off x="1448647" y="4527415"/>
              <a:ext cx="1511300" cy="203200"/>
            </a:xfrm>
            <a:prstGeom prst="rect">
              <a:avLst/>
            </a:prstGeom>
          </p:spPr>
        </p:pic>
        <p:pic>
          <p:nvPicPr>
            <p:cNvPr id="20" name="图片 19">
              <a:extLst>
                <a:ext uri="{FF2B5EF4-FFF2-40B4-BE49-F238E27FC236}">
                  <a16:creationId xmlns:a16="http://schemas.microsoft.com/office/drawing/2014/main" id="{8B1E9C85-7346-483A-A75C-256F0905CE5C}"/>
                </a:ext>
              </a:extLst>
            </p:cNvPr>
            <p:cNvPicPr>
              <a:picLocks noChangeAspect="1"/>
            </p:cNvPicPr>
            <p:nvPr/>
          </p:nvPicPr>
          <p:blipFill>
            <a:blip r:embed="rId3"/>
            <a:stretch>
              <a:fillRect/>
            </a:stretch>
          </p:blipFill>
          <p:spPr>
            <a:xfrm>
              <a:off x="2981267" y="4536047"/>
              <a:ext cx="1498600" cy="203200"/>
            </a:xfrm>
            <a:prstGeom prst="rect">
              <a:avLst/>
            </a:prstGeom>
          </p:spPr>
        </p:pic>
        <p:pic>
          <p:nvPicPr>
            <p:cNvPr id="21" name="图片 20">
              <a:extLst>
                <a:ext uri="{FF2B5EF4-FFF2-40B4-BE49-F238E27FC236}">
                  <a16:creationId xmlns:a16="http://schemas.microsoft.com/office/drawing/2014/main" id="{E19457B2-A249-4117-A3A1-35C2D1CEEFB5}"/>
                </a:ext>
              </a:extLst>
            </p:cNvPr>
            <p:cNvPicPr>
              <a:picLocks noChangeAspect="1"/>
            </p:cNvPicPr>
            <p:nvPr/>
          </p:nvPicPr>
          <p:blipFill>
            <a:blip r:embed="rId4"/>
            <a:stretch>
              <a:fillRect/>
            </a:stretch>
          </p:blipFill>
          <p:spPr>
            <a:xfrm>
              <a:off x="4552303" y="4536047"/>
              <a:ext cx="1511300" cy="203200"/>
            </a:xfrm>
            <a:prstGeom prst="rect">
              <a:avLst/>
            </a:prstGeom>
          </p:spPr>
        </p:pic>
        <p:sp>
          <p:nvSpPr>
            <p:cNvPr id="22" name="椭圆 21">
              <a:extLst>
                <a:ext uri="{FF2B5EF4-FFF2-40B4-BE49-F238E27FC236}">
                  <a16:creationId xmlns:a16="http://schemas.microsoft.com/office/drawing/2014/main" id="{853F9E5E-1FFF-4386-8FD2-2FCF68B0FD36}"/>
                </a:ext>
              </a:extLst>
            </p:cNvPr>
            <p:cNvSpPr/>
            <p:nvPr/>
          </p:nvSpPr>
          <p:spPr bwMode="auto">
            <a:xfrm>
              <a:off x="1978966" y="4405876"/>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0"/>
                </a:spcBef>
                <a:spcAft>
                  <a:spcPct val="0"/>
                </a:spcAft>
                <a:buClrTx/>
                <a:buSzTx/>
                <a:buFont typeface="Wingdings" panose="05000000000000000000" pitchFamily="2" charset="2"/>
                <a:buNone/>
              </a:pPr>
              <a:endParaRPr kumimoji="1" lang="zh-CN" altLang="en-US" sz="2400" b="1" i="0" u="none" strike="noStrike" cap="none" normalizeH="0" baseline="0">
                <a:ln>
                  <a:noFill/>
                </a:ln>
                <a:solidFill>
                  <a:srgbClr val="800080"/>
                </a:solidFill>
                <a:effectLst/>
                <a:latin typeface="Arial" panose="020B0604020202020204" pitchFamily="34" charset="0"/>
                <a:ea typeface="楷体_GB2312" pitchFamily="49" charset="-122"/>
              </a:endParaRPr>
            </a:p>
          </p:txBody>
        </p:sp>
        <p:cxnSp>
          <p:nvCxnSpPr>
            <p:cNvPr id="23" name="直线箭头连接符 59">
              <a:extLst>
                <a:ext uri="{FF2B5EF4-FFF2-40B4-BE49-F238E27FC236}">
                  <a16:creationId xmlns:a16="http://schemas.microsoft.com/office/drawing/2014/main" id="{4E2960B3-9800-4D73-9907-144B8E3AC47A}"/>
                </a:ext>
              </a:extLst>
            </p:cNvPr>
            <p:cNvCxnSpPr>
              <a:endCxn id="22" idx="2"/>
            </p:cNvCxnSpPr>
            <p:nvPr/>
          </p:nvCxnSpPr>
          <p:spPr bwMode="auto">
            <a:xfrm>
              <a:off x="904332" y="4607089"/>
              <a:ext cx="1074634" cy="14811"/>
            </a:xfrm>
            <a:prstGeom prst="straightConnector1">
              <a:avLst/>
            </a:prstGeom>
            <a:noFill/>
            <a:ln w="9525" cap="flat" cmpd="sng" algn="ctr">
              <a:solidFill>
                <a:srgbClr val="000000"/>
              </a:solidFill>
              <a:prstDash val="solid"/>
              <a:round/>
              <a:headEnd type="none" w="med" len="med"/>
              <a:tailEnd type="triangle"/>
            </a:ln>
            <a:effectLst/>
          </p:spPr>
        </p:cxnSp>
        <p:sp>
          <p:nvSpPr>
            <p:cNvPr id="24" name="椭圆 23">
              <a:extLst>
                <a:ext uri="{FF2B5EF4-FFF2-40B4-BE49-F238E27FC236}">
                  <a16:creationId xmlns:a16="http://schemas.microsoft.com/office/drawing/2014/main" id="{322D982E-267F-415A-AE5A-0E0F978A9827}"/>
                </a:ext>
              </a:extLst>
            </p:cNvPr>
            <p:cNvSpPr/>
            <p:nvPr/>
          </p:nvSpPr>
          <p:spPr bwMode="auto">
            <a:xfrm>
              <a:off x="8121712" y="4439345"/>
              <a:ext cx="391164" cy="362896"/>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0"/>
                </a:spcBef>
                <a:spcAft>
                  <a:spcPct val="0"/>
                </a:spcAft>
                <a:buClrTx/>
                <a:buSzTx/>
                <a:buFont typeface="Wingdings" panose="05000000000000000000" pitchFamily="2" charset="2"/>
                <a:buNone/>
              </a:pPr>
              <a:endParaRPr kumimoji="1" lang="zh-CN" altLang="en-US" sz="2400" b="1" i="0" u="none" strike="noStrike" cap="none" normalizeH="0" baseline="0">
                <a:ln>
                  <a:noFill/>
                </a:ln>
                <a:solidFill>
                  <a:srgbClr val="800080"/>
                </a:solidFill>
                <a:effectLst/>
                <a:latin typeface="Arial" panose="020B0604020202020204" pitchFamily="34" charset="0"/>
                <a:ea typeface="楷体_GB2312" pitchFamily="49" charset="-122"/>
              </a:endParaRPr>
            </a:p>
          </p:txBody>
        </p:sp>
        <p:sp>
          <p:nvSpPr>
            <p:cNvPr id="25" name="椭圆 24">
              <a:extLst>
                <a:ext uri="{FF2B5EF4-FFF2-40B4-BE49-F238E27FC236}">
                  <a16:creationId xmlns:a16="http://schemas.microsoft.com/office/drawing/2014/main" id="{B95C1275-E859-4F9E-8C57-E96C29BCF79A}"/>
                </a:ext>
              </a:extLst>
            </p:cNvPr>
            <p:cNvSpPr/>
            <p:nvPr/>
          </p:nvSpPr>
          <p:spPr bwMode="auto">
            <a:xfrm>
              <a:off x="8100392" y="4405876"/>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marL="0" marR="0" indent="0" algn="l" defTabSz="914400" rtl="0" eaLnBrk="1" fontAlgn="base" latinLnBrk="0" hangingPunct="1">
                <a:lnSpc>
                  <a:spcPct val="100000"/>
                </a:lnSpc>
                <a:spcBef>
                  <a:spcPct val="0"/>
                </a:spcBef>
                <a:spcAft>
                  <a:spcPct val="0"/>
                </a:spcAft>
                <a:buClrTx/>
                <a:buSzTx/>
                <a:buFont typeface="Wingdings" panose="05000000000000000000" pitchFamily="2" charset="2"/>
                <a:buNone/>
              </a:pPr>
              <a:endParaRPr kumimoji="1" lang="zh-CN" altLang="en-US" sz="2400" b="1" i="0" u="none" strike="noStrike" cap="none" normalizeH="0" baseline="0">
                <a:ln>
                  <a:noFill/>
                </a:ln>
                <a:solidFill>
                  <a:srgbClr val="800080"/>
                </a:solidFill>
                <a:effectLst/>
                <a:latin typeface="Arial" panose="020B0604020202020204" pitchFamily="34" charset="0"/>
                <a:ea typeface="楷体_GB2312" pitchFamily="49" charset="-122"/>
              </a:endParaRPr>
            </a:p>
          </p:txBody>
        </p:sp>
        <p:cxnSp>
          <p:nvCxnSpPr>
            <p:cNvPr id="26" name="直线箭头连接符 62">
              <a:extLst>
                <a:ext uri="{FF2B5EF4-FFF2-40B4-BE49-F238E27FC236}">
                  <a16:creationId xmlns:a16="http://schemas.microsoft.com/office/drawing/2014/main" id="{E1F38FA8-4734-4A02-9FC7-88397457D32E}"/>
                </a:ext>
              </a:extLst>
            </p:cNvPr>
            <p:cNvCxnSpPr>
              <a:stCxn id="16" idx="6"/>
              <a:endCxn id="25" idx="2"/>
            </p:cNvCxnSpPr>
            <p:nvPr/>
          </p:nvCxnSpPr>
          <p:spPr bwMode="auto">
            <a:xfrm>
              <a:off x="7058657" y="4621900"/>
              <a:ext cx="1041735" cy="0"/>
            </a:xfrm>
            <a:prstGeom prst="straightConnector1">
              <a:avLst/>
            </a:prstGeom>
            <a:noFill/>
            <a:ln w="9525" cap="flat" cmpd="sng" algn="ctr">
              <a:solidFill>
                <a:srgbClr val="000000"/>
              </a:solidFill>
              <a:prstDash val="solid"/>
              <a:round/>
              <a:headEnd type="none" w="med" len="med"/>
              <a:tailEnd type="triangle"/>
            </a:ln>
            <a:effectLst/>
          </p:spPr>
        </p:cxnSp>
        <p:pic>
          <p:nvPicPr>
            <p:cNvPr id="27" name="图片 26">
              <a:extLst>
                <a:ext uri="{FF2B5EF4-FFF2-40B4-BE49-F238E27FC236}">
                  <a16:creationId xmlns:a16="http://schemas.microsoft.com/office/drawing/2014/main" id="{2A6101B3-12E5-4686-B91D-AE9B1211886D}"/>
                </a:ext>
              </a:extLst>
            </p:cNvPr>
            <p:cNvPicPr>
              <a:picLocks noChangeAspect="1"/>
            </p:cNvPicPr>
            <p:nvPr/>
          </p:nvPicPr>
          <p:blipFill>
            <a:blip r:embed="rId5"/>
            <a:stretch>
              <a:fillRect/>
            </a:stretch>
          </p:blipFill>
          <p:spPr>
            <a:xfrm>
              <a:off x="6110284" y="4527415"/>
              <a:ext cx="1511300" cy="203200"/>
            </a:xfrm>
            <a:prstGeom prst="rect">
              <a:avLst/>
            </a:prstGeom>
          </p:spPr>
        </p:pic>
        <p:pic>
          <p:nvPicPr>
            <p:cNvPr id="28" name="图片 27">
              <a:extLst>
                <a:ext uri="{FF2B5EF4-FFF2-40B4-BE49-F238E27FC236}">
                  <a16:creationId xmlns:a16="http://schemas.microsoft.com/office/drawing/2014/main" id="{5A3781F0-CF64-4BBB-AAFE-7A04A0C4265B}"/>
                </a:ext>
              </a:extLst>
            </p:cNvPr>
            <p:cNvPicPr>
              <a:picLocks noChangeAspect="1"/>
            </p:cNvPicPr>
            <p:nvPr/>
          </p:nvPicPr>
          <p:blipFill>
            <a:blip r:embed="rId6"/>
            <a:stretch>
              <a:fillRect/>
            </a:stretch>
          </p:blipFill>
          <p:spPr>
            <a:xfrm>
              <a:off x="7621584" y="4943469"/>
              <a:ext cx="1421009" cy="191060"/>
            </a:xfrm>
            <a:prstGeom prst="rect">
              <a:avLst/>
            </a:prstGeom>
          </p:spPr>
        </p:pic>
        <p:pic>
          <p:nvPicPr>
            <p:cNvPr id="29" name="图片 28">
              <a:extLst>
                <a:ext uri="{FF2B5EF4-FFF2-40B4-BE49-F238E27FC236}">
                  <a16:creationId xmlns:a16="http://schemas.microsoft.com/office/drawing/2014/main" id="{4A4D8188-3A5D-4FB2-BCE0-1FCB6B9D5E26}"/>
                </a:ext>
              </a:extLst>
            </p:cNvPr>
            <p:cNvPicPr>
              <a:picLocks noChangeAspect="1"/>
            </p:cNvPicPr>
            <p:nvPr/>
          </p:nvPicPr>
          <p:blipFill>
            <a:blip r:embed="rId7"/>
            <a:stretch>
              <a:fillRect/>
            </a:stretch>
          </p:blipFill>
          <p:spPr>
            <a:xfrm>
              <a:off x="1901003" y="4196498"/>
              <a:ext cx="1933249" cy="244097"/>
            </a:xfrm>
            <a:prstGeom prst="rect">
              <a:avLst/>
            </a:prstGeom>
          </p:spPr>
        </p:pic>
        <p:pic>
          <p:nvPicPr>
            <p:cNvPr id="30" name="图片 29">
              <a:extLst>
                <a:ext uri="{FF2B5EF4-FFF2-40B4-BE49-F238E27FC236}">
                  <a16:creationId xmlns:a16="http://schemas.microsoft.com/office/drawing/2014/main" id="{DD76FCEC-403D-4578-B624-3248B5B88313}"/>
                </a:ext>
              </a:extLst>
            </p:cNvPr>
            <p:cNvPicPr>
              <a:picLocks noChangeAspect="1"/>
            </p:cNvPicPr>
            <p:nvPr/>
          </p:nvPicPr>
          <p:blipFill>
            <a:blip r:embed="rId8"/>
            <a:stretch>
              <a:fillRect/>
            </a:stretch>
          </p:blipFill>
          <p:spPr>
            <a:xfrm>
              <a:off x="2873662" y="3591233"/>
              <a:ext cx="1692264" cy="250335"/>
            </a:xfrm>
            <a:prstGeom prst="rect">
              <a:avLst/>
            </a:prstGeom>
          </p:spPr>
        </p:pic>
        <p:pic>
          <p:nvPicPr>
            <p:cNvPr id="31" name="图片 30">
              <a:extLst>
                <a:ext uri="{FF2B5EF4-FFF2-40B4-BE49-F238E27FC236}">
                  <a16:creationId xmlns:a16="http://schemas.microsoft.com/office/drawing/2014/main" id="{FA6497E0-3C68-49E2-9C66-D13B7BFAF2D7}"/>
                </a:ext>
              </a:extLst>
            </p:cNvPr>
            <p:cNvPicPr>
              <a:picLocks noChangeAspect="1"/>
            </p:cNvPicPr>
            <p:nvPr/>
          </p:nvPicPr>
          <p:blipFill>
            <a:blip r:embed="rId9"/>
            <a:stretch>
              <a:fillRect/>
            </a:stretch>
          </p:blipFill>
          <p:spPr>
            <a:xfrm>
              <a:off x="3666746" y="4196498"/>
              <a:ext cx="1691499" cy="274594"/>
            </a:xfrm>
            <a:prstGeom prst="rect">
              <a:avLst/>
            </a:prstGeom>
          </p:spPr>
        </p:pic>
        <p:pic>
          <p:nvPicPr>
            <p:cNvPr id="32" name="图片 31">
              <a:extLst>
                <a:ext uri="{FF2B5EF4-FFF2-40B4-BE49-F238E27FC236}">
                  <a16:creationId xmlns:a16="http://schemas.microsoft.com/office/drawing/2014/main" id="{55FB2353-1208-43A0-AA7E-034A73E0984C}"/>
                </a:ext>
              </a:extLst>
            </p:cNvPr>
            <p:cNvPicPr>
              <a:picLocks noChangeAspect="1"/>
            </p:cNvPicPr>
            <p:nvPr/>
          </p:nvPicPr>
          <p:blipFill>
            <a:blip r:embed="rId9"/>
            <a:stretch>
              <a:fillRect/>
            </a:stretch>
          </p:blipFill>
          <p:spPr>
            <a:xfrm>
              <a:off x="4462203" y="3573016"/>
              <a:ext cx="1691499" cy="274594"/>
            </a:xfrm>
            <a:prstGeom prst="rect">
              <a:avLst/>
            </a:prstGeom>
          </p:spPr>
        </p:pic>
        <p:pic>
          <p:nvPicPr>
            <p:cNvPr id="33" name="图片 32">
              <a:extLst>
                <a:ext uri="{FF2B5EF4-FFF2-40B4-BE49-F238E27FC236}">
                  <a16:creationId xmlns:a16="http://schemas.microsoft.com/office/drawing/2014/main" id="{1AD25663-A510-4E05-A463-6E70F0BFD7C2}"/>
                </a:ext>
              </a:extLst>
            </p:cNvPr>
            <p:cNvPicPr>
              <a:picLocks noChangeAspect="1"/>
            </p:cNvPicPr>
            <p:nvPr/>
          </p:nvPicPr>
          <p:blipFill>
            <a:blip r:embed="rId10"/>
            <a:stretch>
              <a:fillRect/>
            </a:stretch>
          </p:blipFill>
          <p:spPr>
            <a:xfrm>
              <a:off x="5161312" y="4209236"/>
              <a:ext cx="1908947" cy="259368"/>
            </a:xfrm>
            <a:prstGeom prst="rect">
              <a:avLst/>
            </a:prstGeom>
          </p:spPr>
        </p:pic>
        <p:pic>
          <p:nvPicPr>
            <p:cNvPr id="34" name="图片 33">
              <a:extLst>
                <a:ext uri="{FF2B5EF4-FFF2-40B4-BE49-F238E27FC236}">
                  <a16:creationId xmlns:a16="http://schemas.microsoft.com/office/drawing/2014/main" id="{8C7F301A-761B-4316-B931-7877CE16353D}"/>
                </a:ext>
              </a:extLst>
            </p:cNvPr>
            <p:cNvPicPr>
              <a:picLocks noChangeAspect="1"/>
            </p:cNvPicPr>
            <p:nvPr/>
          </p:nvPicPr>
          <p:blipFill>
            <a:blip r:embed="rId10"/>
            <a:stretch>
              <a:fillRect/>
            </a:stretch>
          </p:blipFill>
          <p:spPr>
            <a:xfrm>
              <a:off x="6567386" y="4224971"/>
              <a:ext cx="1963362" cy="266761"/>
            </a:xfrm>
            <a:prstGeom prst="rect">
              <a:avLst/>
            </a:prstGeom>
          </p:spPr>
        </p:pic>
        <p:sp>
          <p:nvSpPr>
            <p:cNvPr id="35" name="弧 71">
              <a:extLst>
                <a:ext uri="{FF2B5EF4-FFF2-40B4-BE49-F238E27FC236}">
                  <a16:creationId xmlns:a16="http://schemas.microsoft.com/office/drawing/2014/main" id="{65195E77-5F86-4A7B-890D-D56B2CFA0009}"/>
                </a:ext>
              </a:extLst>
            </p:cNvPr>
            <p:cNvSpPr/>
            <p:nvPr/>
          </p:nvSpPr>
          <p:spPr bwMode="auto">
            <a:xfrm rot="10800000">
              <a:off x="2260792" y="4105386"/>
              <a:ext cx="4605141" cy="1464757"/>
            </a:xfrm>
            <a:prstGeom prst="arc">
              <a:avLst>
                <a:gd name="adj1" fmla="val 10872133"/>
                <a:gd name="adj2" fmla="val 0"/>
              </a:avLst>
            </a:prstGeom>
            <a:noFill/>
            <a:ln w="9525" cap="flat" cmpd="sng" algn="ctr">
              <a:solidFill>
                <a:srgbClr val="000000"/>
              </a:solidFill>
              <a:prstDash val="solid"/>
              <a:round/>
              <a:headEnd type="triangle" w="lg" len="lg"/>
              <a:tailEnd type="none" w="lg" len="lg"/>
            </a:ln>
            <a:effectLst/>
          </p:spPr>
          <p:txBody>
            <a:bodyPr vert="horz" wrap="square" lIns="91440" tIns="45720" rIns="91440" bIns="45720" numCol="1" rtlCol="0" anchor="t" anchorCtr="0" compatLnSpc="1"/>
            <a:lstStyle/>
            <a:p>
              <a:pPr marL="0" marR="0" indent="0" algn="ctr" defTabSz="914400" rtl="0" eaLnBrk="1" fontAlgn="base" latinLnBrk="0" hangingPunct="1">
                <a:lnSpc>
                  <a:spcPct val="90000"/>
                </a:lnSpc>
                <a:spcBef>
                  <a:spcPct val="0"/>
                </a:spcBef>
                <a:spcAft>
                  <a:spcPct val="0"/>
                </a:spcAft>
                <a:buClrTx/>
                <a:buSzTx/>
                <a:buFontTx/>
                <a:buNone/>
              </a:pPr>
              <a:endParaRPr kumimoji="1" lang="zh-CN" altLang="en-US" sz="3000" b="1" i="0" u="none" strike="noStrike" cap="none" normalizeH="0" baseline="0" dirty="0">
                <a:ln>
                  <a:noFill/>
                </a:ln>
                <a:solidFill>
                  <a:srgbClr val="800080"/>
                </a:solidFill>
                <a:effectLst/>
                <a:latin typeface="Arial" panose="020B0604020202020204" pitchFamily="34" charset="0"/>
                <a:ea typeface="华文行楷" panose="02010800040101010101" pitchFamily="2" charset="-122"/>
              </a:endParaRPr>
            </a:p>
          </p:txBody>
        </p:sp>
        <p:pic>
          <p:nvPicPr>
            <p:cNvPr id="36" name="图片 35">
              <a:extLst>
                <a:ext uri="{FF2B5EF4-FFF2-40B4-BE49-F238E27FC236}">
                  <a16:creationId xmlns:a16="http://schemas.microsoft.com/office/drawing/2014/main" id="{5737CCDA-24BF-4EF4-8DCD-0B71A3BEAC0B}"/>
                </a:ext>
              </a:extLst>
            </p:cNvPr>
            <p:cNvPicPr>
              <a:picLocks noChangeAspect="1"/>
            </p:cNvPicPr>
            <p:nvPr/>
          </p:nvPicPr>
          <p:blipFill>
            <a:blip r:embed="rId10"/>
            <a:stretch>
              <a:fillRect/>
            </a:stretch>
          </p:blipFill>
          <p:spPr>
            <a:xfrm>
              <a:off x="3696838" y="5704912"/>
              <a:ext cx="1794077" cy="243760"/>
            </a:xfrm>
            <a:prstGeom prst="rect">
              <a:avLst/>
            </a:prstGeom>
          </p:spPr>
        </p:pic>
      </p:grpSp>
    </p:spTree>
    <p:extLst>
      <p:ext uri="{BB962C8B-B14F-4D97-AF65-F5344CB8AC3E}">
        <p14:creationId xmlns:p14="http://schemas.microsoft.com/office/powerpoint/2010/main" val="103610112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153</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609600" y="1340769"/>
            <a:ext cx="8229600"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例</a:t>
            </a:r>
            <a:r>
              <a:rPr lang="en-US" altLang="zh-CN"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4</a:t>
            </a:r>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请构造下列语言的一个</a:t>
            </a:r>
            <a:r>
              <a:rPr lang="en-US" altLang="zh-CN" sz="2400" dirty="0">
                <a:solidFill>
                  <a:srgbClr val="000000"/>
                </a:solidFill>
                <a:latin typeface="SimSun" panose="02010600030101010101" pitchFamily="2" charset="-122"/>
                <a:ea typeface="SimSun" panose="02010600030101010101" pitchFamily="2" charset="-122"/>
                <a:sym typeface="Symbol" panose="05050102010706020507" pitchFamily="18" charset="2"/>
              </a:rPr>
              <a:t>PDA</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（空栈接受或终态接受均可）</a:t>
            </a:r>
            <a:endPar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62057EAE-7055-4B80-BAFA-42CBEE38302E}"/>
              </a:ext>
            </a:extLst>
          </p:cNvPr>
          <p:cNvPicPr>
            <a:picLocks noChangeAspect="1"/>
          </p:cNvPicPr>
          <p:nvPr/>
        </p:nvPicPr>
        <p:blipFill rotWithShape="1">
          <a:blip r:embed="rId12"/>
          <a:srcRect l="13314" t="62343" r="4847" b="-3801"/>
          <a:stretch/>
        </p:blipFill>
        <p:spPr>
          <a:xfrm>
            <a:off x="1447800" y="1943721"/>
            <a:ext cx="6629400" cy="365760"/>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68228920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下推自动机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37" name="Text Box 40">
            <a:extLst>
              <a:ext uri="{FF2B5EF4-FFF2-40B4-BE49-F238E27FC236}">
                <a16:creationId xmlns:a16="http://schemas.microsoft.com/office/drawing/2014/main" id="{3CA34196-9DEB-4F3F-B237-559375028A84}"/>
              </a:ext>
            </a:extLst>
          </p:cNvPr>
          <p:cNvSpPr txBox="1">
            <a:spLocks noChangeArrowheads="1"/>
          </p:cNvSpPr>
          <p:nvPr/>
        </p:nvSpPr>
        <p:spPr bwMode="auto">
          <a:xfrm>
            <a:off x="609600" y="1340769"/>
            <a:ext cx="8229600"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例</a:t>
            </a:r>
            <a:r>
              <a:rPr lang="en-US" altLang="zh-CN"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4</a:t>
            </a:r>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请构造下列语言的一个</a:t>
            </a:r>
            <a:r>
              <a:rPr lang="en-US" altLang="zh-CN" sz="2400" dirty="0">
                <a:solidFill>
                  <a:srgbClr val="000000"/>
                </a:solidFill>
                <a:latin typeface="SimSun" panose="02010600030101010101" pitchFamily="2" charset="-122"/>
                <a:ea typeface="SimSun" panose="02010600030101010101" pitchFamily="2" charset="-122"/>
                <a:sym typeface="Symbol" panose="05050102010706020507" pitchFamily="18" charset="2"/>
              </a:rPr>
              <a:t>PDA</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（空栈接受或终态接受均可）</a:t>
            </a:r>
            <a:endPar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38" name="图片 37">
            <a:extLst>
              <a:ext uri="{FF2B5EF4-FFF2-40B4-BE49-F238E27FC236}">
                <a16:creationId xmlns:a16="http://schemas.microsoft.com/office/drawing/2014/main" id="{31E65B33-EDF8-4BB7-87E6-AC86C03EC8B2}"/>
              </a:ext>
            </a:extLst>
          </p:cNvPr>
          <p:cNvPicPr>
            <a:picLocks noChangeAspect="1"/>
          </p:cNvPicPr>
          <p:nvPr/>
        </p:nvPicPr>
        <p:blipFill rotWithShape="1">
          <a:blip r:embed="rId2"/>
          <a:srcRect l="13314" t="62343" r="4847" b="-3801"/>
          <a:stretch/>
        </p:blipFill>
        <p:spPr>
          <a:xfrm>
            <a:off x="1447800" y="1943721"/>
            <a:ext cx="6629400" cy="365760"/>
          </a:xfrm>
          <a:prstGeom prst="rect">
            <a:avLst/>
          </a:prstGeom>
        </p:spPr>
      </p:pic>
      <p:pic>
        <p:nvPicPr>
          <p:cNvPr id="39" name="图片 38">
            <a:extLst>
              <a:ext uri="{FF2B5EF4-FFF2-40B4-BE49-F238E27FC236}">
                <a16:creationId xmlns:a16="http://schemas.microsoft.com/office/drawing/2014/main" id="{69FE681C-DED5-4CC0-B5C6-D17A90EAF75C}"/>
              </a:ext>
            </a:extLst>
          </p:cNvPr>
          <p:cNvPicPr>
            <a:picLocks noChangeAspect="1"/>
          </p:cNvPicPr>
          <p:nvPr/>
        </p:nvPicPr>
        <p:blipFill>
          <a:blip r:embed="rId3"/>
          <a:stretch>
            <a:fillRect/>
          </a:stretch>
        </p:blipFill>
        <p:spPr>
          <a:xfrm>
            <a:off x="0" y="2539936"/>
            <a:ext cx="9144000" cy="950026"/>
          </a:xfrm>
          <a:prstGeom prst="rect">
            <a:avLst/>
          </a:prstGeom>
        </p:spPr>
      </p:pic>
      <p:grpSp>
        <p:nvGrpSpPr>
          <p:cNvPr id="40" name="组合 39">
            <a:extLst>
              <a:ext uri="{FF2B5EF4-FFF2-40B4-BE49-F238E27FC236}">
                <a16:creationId xmlns:a16="http://schemas.microsoft.com/office/drawing/2014/main" id="{11324A18-A34F-4958-B87F-58C69E583846}"/>
              </a:ext>
            </a:extLst>
          </p:cNvPr>
          <p:cNvGrpSpPr/>
          <p:nvPr/>
        </p:nvGrpSpPr>
        <p:grpSpPr>
          <a:xfrm>
            <a:off x="3960440" y="3701216"/>
            <a:ext cx="4252376" cy="2775784"/>
            <a:chOff x="4067944" y="3582168"/>
            <a:chExt cx="4252376" cy="2775784"/>
          </a:xfrm>
        </p:grpSpPr>
        <p:grpSp>
          <p:nvGrpSpPr>
            <p:cNvPr id="41" name="组合 40">
              <a:extLst>
                <a:ext uri="{FF2B5EF4-FFF2-40B4-BE49-F238E27FC236}">
                  <a16:creationId xmlns:a16="http://schemas.microsoft.com/office/drawing/2014/main" id="{A8F86135-E21C-4497-ACAC-B6ED7C861555}"/>
                </a:ext>
              </a:extLst>
            </p:cNvPr>
            <p:cNvGrpSpPr/>
            <p:nvPr/>
          </p:nvGrpSpPr>
          <p:grpSpPr>
            <a:xfrm>
              <a:off x="4067944" y="3582168"/>
              <a:ext cx="3367355" cy="2775784"/>
              <a:chOff x="4067944" y="3582168"/>
              <a:chExt cx="3367355" cy="2775784"/>
            </a:xfrm>
          </p:grpSpPr>
          <p:sp>
            <p:nvSpPr>
              <p:cNvPr id="43" name="椭圆 42">
                <a:extLst>
                  <a:ext uri="{FF2B5EF4-FFF2-40B4-BE49-F238E27FC236}">
                    <a16:creationId xmlns:a16="http://schemas.microsoft.com/office/drawing/2014/main" id="{EBC44FAC-5862-4BED-B5A4-24709EF95A72}"/>
                  </a:ext>
                </a:extLst>
              </p:cNvPr>
              <p:cNvSpPr/>
              <p:nvPr/>
            </p:nvSpPr>
            <p:spPr bwMode="auto">
              <a:xfrm>
                <a:off x="5438829" y="4373840"/>
                <a:ext cx="432048" cy="64918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400" b="1">
                  <a:solidFill>
                    <a:srgbClr val="800080"/>
                  </a:solidFill>
                  <a:latin typeface="Arial" panose="020B0604020202020204" pitchFamily="34" charset="0"/>
                  <a:ea typeface="楷体_GB2312" pitchFamily="49" charset="-122"/>
                </a:endParaRPr>
              </a:p>
            </p:txBody>
          </p:sp>
          <p:sp>
            <p:nvSpPr>
              <p:cNvPr id="44" name="弧 25">
                <a:extLst>
                  <a:ext uri="{FF2B5EF4-FFF2-40B4-BE49-F238E27FC236}">
                    <a16:creationId xmlns:a16="http://schemas.microsoft.com/office/drawing/2014/main" id="{2F64E4DF-7C32-4CB3-A37A-48E2E53E6E82}"/>
                  </a:ext>
                </a:extLst>
              </p:cNvPr>
              <p:cNvSpPr/>
              <p:nvPr/>
            </p:nvSpPr>
            <p:spPr bwMode="auto">
              <a:xfrm rot="11190199">
                <a:off x="5461624" y="3962640"/>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algn="ct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cxnSp>
            <p:nvCxnSpPr>
              <p:cNvPr id="45" name="直线箭头连接符 26">
                <a:extLst>
                  <a:ext uri="{FF2B5EF4-FFF2-40B4-BE49-F238E27FC236}">
                    <a16:creationId xmlns:a16="http://schemas.microsoft.com/office/drawing/2014/main" id="{DF53E04C-83F7-4744-8F6F-7A08D9F5E830}"/>
                  </a:ext>
                </a:extLst>
              </p:cNvPr>
              <p:cNvCxnSpPr>
                <a:endCxn id="43" idx="2"/>
              </p:cNvCxnSpPr>
              <p:nvPr/>
            </p:nvCxnSpPr>
            <p:spPr bwMode="auto">
              <a:xfrm>
                <a:off x="4270218" y="4698434"/>
                <a:ext cx="1168611" cy="0"/>
              </a:xfrm>
              <a:prstGeom prst="straightConnector1">
                <a:avLst/>
              </a:prstGeom>
              <a:noFill/>
              <a:ln w="9525" cap="flat" cmpd="sng" algn="ctr">
                <a:solidFill>
                  <a:srgbClr val="000000"/>
                </a:solidFill>
                <a:prstDash val="solid"/>
                <a:round/>
                <a:headEnd type="none" w="med" len="med"/>
                <a:tailEnd type="triangle"/>
              </a:ln>
              <a:effectLst/>
            </p:spPr>
          </p:cxnSp>
          <p:sp>
            <p:nvSpPr>
              <p:cNvPr id="46" name="椭圆 45">
                <a:extLst>
                  <a:ext uri="{FF2B5EF4-FFF2-40B4-BE49-F238E27FC236}">
                    <a16:creationId xmlns:a16="http://schemas.microsoft.com/office/drawing/2014/main" id="{C74C4C4E-2F53-4C2A-A9E4-F913E3F26CBB}"/>
                  </a:ext>
                </a:extLst>
              </p:cNvPr>
              <p:cNvSpPr/>
              <p:nvPr/>
            </p:nvSpPr>
            <p:spPr bwMode="auto">
              <a:xfrm>
                <a:off x="7003251" y="4382623"/>
                <a:ext cx="432048" cy="64918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400" b="1">
                  <a:solidFill>
                    <a:srgbClr val="800080"/>
                  </a:solidFill>
                  <a:latin typeface="Arial" panose="020B0604020202020204" pitchFamily="34" charset="0"/>
                  <a:ea typeface="楷体_GB2312" pitchFamily="49" charset="-122"/>
                </a:endParaRPr>
              </a:p>
            </p:txBody>
          </p:sp>
          <p:cxnSp>
            <p:nvCxnSpPr>
              <p:cNvPr id="47" name="直线箭头连接符 34">
                <a:extLst>
                  <a:ext uri="{FF2B5EF4-FFF2-40B4-BE49-F238E27FC236}">
                    <a16:creationId xmlns:a16="http://schemas.microsoft.com/office/drawing/2014/main" id="{AB58CB79-4F67-4827-A982-F9A976A1B569}"/>
                  </a:ext>
                </a:extLst>
              </p:cNvPr>
              <p:cNvCxnSpPr>
                <a:stCxn id="43" idx="7"/>
                <a:endCxn id="46" idx="1"/>
              </p:cNvCxnSpPr>
              <p:nvPr/>
            </p:nvCxnSpPr>
            <p:spPr bwMode="auto">
              <a:xfrm>
                <a:off x="5807605" y="4468911"/>
                <a:ext cx="1258918" cy="8783"/>
              </a:xfrm>
              <a:prstGeom prst="straightConnector1">
                <a:avLst/>
              </a:prstGeom>
              <a:noFill/>
              <a:ln w="9525" cap="flat" cmpd="sng" algn="ctr">
                <a:solidFill>
                  <a:srgbClr val="000000"/>
                </a:solidFill>
                <a:prstDash val="solid"/>
                <a:round/>
                <a:headEnd type="none" w="med" len="med"/>
                <a:tailEnd type="triangle"/>
              </a:ln>
              <a:effectLst/>
            </p:spPr>
          </p:cxnSp>
          <p:pic>
            <p:nvPicPr>
              <p:cNvPr id="48" name="图片 47">
                <a:extLst>
                  <a:ext uri="{FF2B5EF4-FFF2-40B4-BE49-F238E27FC236}">
                    <a16:creationId xmlns:a16="http://schemas.microsoft.com/office/drawing/2014/main" id="{DC605732-0638-434A-8F38-A689B4307ACF}"/>
                  </a:ext>
                </a:extLst>
              </p:cNvPr>
              <p:cNvPicPr>
                <a:picLocks noChangeAspect="1"/>
              </p:cNvPicPr>
              <p:nvPr/>
            </p:nvPicPr>
            <p:blipFill>
              <a:blip r:embed="rId4"/>
              <a:stretch>
                <a:fillRect/>
              </a:stretch>
            </p:blipFill>
            <p:spPr>
              <a:xfrm>
                <a:off x="4067944" y="4321738"/>
                <a:ext cx="1499799" cy="162141"/>
              </a:xfrm>
              <a:prstGeom prst="rect">
                <a:avLst/>
              </a:prstGeom>
            </p:spPr>
          </p:pic>
          <p:sp>
            <p:nvSpPr>
              <p:cNvPr id="49" name="椭圆 48">
                <a:extLst>
                  <a:ext uri="{FF2B5EF4-FFF2-40B4-BE49-F238E27FC236}">
                    <a16:creationId xmlns:a16="http://schemas.microsoft.com/office/drawing/2014/main" id="{20E39271-DBB7-4380-93E0-62756094C63B}"/>
                  </a:ext>
                </a:extLst>
              </p:cNvPr>
              <p:cNvSpPr/>
              <p:nvPr/>
            </p:nvSpPr>
            <p:spPr bwMode="auto">
              <a:xfrm>
                <a:off x="6216290" y="5674188"/>
                <a:ext cx="432048" cy="64918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400" b="1">
                  <a:solidFill>
                    <a:srgbClr val="800080"/>
                  </a:solidFill>
                  <a:latin typeface="Arial" panose="020B0604020202020204" pitchFamily="34" charset="0"/>
                  <a:ea typeface="楷体_GB2312" pitchFamily="49" charset="-122"/>
                </a:endParaRPr>
              </a:p>
            </p:txBody>
          </p:sp>
          <p:sp>
            <p:nvSpPr>
              <p:cNvPr id="50" name="椭圆 49">
                <a:extLst>
                  <a:ext uri="{FF2B5EF4-FFF2-40B4-BE49-F238E27FC236}">
                    <a16:creationId xmlns:a16="http://schemas.microsoft.com/office/drawing/2014/main" id="{934F485C-81C9-4A30-9AB2-0D91B47E8175}"/>
                  </a:ext>
                </a:extLst>
              </p:cNvPr>
              <p:cNvSpPr/>
              <p:nvPr/>
            </p:nvSpPr>
            <p:spPr bwMode="auto">
              <a:xfrm>
                <a:off x="6236732" y="5708764"/>
                <a:ext cx="391164" cy="64918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400" b="1">
                  <a:solidFill>
                    <a:srgbClr val="800080"/>
                  </a:solidFill>
                  <a:latin typeface="Arial" panose="020B0604020202020204" pitchFamily="34" charset="0"/>
                  <a:ea typeface="楷体_GB2312" pitchFamily="49" charset="-122"/>
                </a:endParaRPr>
              </a:p>
            </p:txBody>
          </p:sp>
          <p:cxnSp>
            <p:nvCxnSpPr>
              <p:cNvPr id="51" name="直线箭头连接符 52">
                <a:extLst>
                  <a:ext uri="{FF2B5EF4-FFF2-40B4-BE49-F238E27FC236}">
                    <a16:creationId xmlns:a16="http://schemas.microsoft.com/office/drawing/2014/main" id="{98CAD7A3-62A8-4A4E-82C2-B3057A7D6376}"/>
                  </a:ext>
                </a:extLst>
              </p:cNvPr>
              <p:cNvCxnSpPr>
                <a:stCxn id="46" idx="3"/>
                <a:endCxn id="43" idx="5"/>
              </p:cNvCxnSpPr>
              <p:nvPr/>
            </p:nvCxnSpPr>
            <p:spPr bwMode="auto">
              <a:xfrm flipH="1" flipV="1">
                <a:off x="5807605" y="4927957"/>
                <a:ext cx="1258918" cy="8783"/>
              </a:xfrm>
              <a:prstGeom prst="straightConnector1">
                <a:avLst/>
              </a:prstGeom>
              <a:noFill/>
              <a:ln w="9525" cap="flat" cmpd="sng" algn="ctr">
                <a:solidFill>
                  <a:srgbClr val="000000"/>
                </a:solidFill>
                <a:prstDash val="solid"/>
                <a:round/>
                <a:headEnd type="none" w="med" len="med"/>
                <a:tailEnd type="triangle"/>
              </a:ln>
              <a:effectLst/>
            </p:spPr>
          </p:cxnSp>
          <p:cxnSp>
            <p:nvCxnSpPr>
              <p:cNvPr id="52" name="直线箭头连接符 53">
                <a:extLst>
                  <a:ext uri="{FF2B5EF4-FFF2-40B4-BE49-F238E27FC236}">
                    <a16:creationId xmlns:a16="http://schemas.microsoft.com/office/drawing/2014/main" id="{CFB1401A-E605-450E-B034-04FF23A39363}"/>
                  </a:ext>
                </a:extLst>
              </p:cNvPr>
              <p:cNvCxnSpPr>
                <a:stCxn id="43" idx="4"/>
                <a:endCxn id="49" idx="1"/>
              </p:cNvCxnSpPr>
              <p:nvPr/>
            </p:nvCxnSpPr>
            <p:spPr bwMode="auto">
              <a:xfrm>
                <a:off x="5654853" y="5023028"/>
                <a:ext cx="624709" cy="746231"/>
              </a:xfrm>
              <a:prstGeom prst="straightConnector1">
                <a:avLst/>
              </a:prstGeom>
              <a:noFill/>
              <a:ln w="9525" cap="flat" cmpd="sng" algn="ctr">
                <a:solidFill>
                  <a:srgbClr val="000000"/>
                </a:solidFill>
                <a:prstDash val="solid"/>
                <a:round/>
                <a:headEnd type="none" w="med" len="med"/>
                <a:tailEnd type="triangle"/>
              </a:ln>
              <a:effectLst/>
            </p:spPr>
          </p:cxnSp>
          <p:cxnSp>
            <p:nvCxnSpPr>
              <p:cNvPr id="53" name="直线箭头连接符 54">
                <a:extLst>
                  <a:ext uri="{FF2B5EF4-FFF2-40B4-BE49-F238E27FC236}">
                    <a16:creationId xmlns:a16="http://schemas.microsoft.com/office/drawing/2014/main" id="{D1E44086-D4AC-4730-96BB-2FD0E6D83143}"/>
                  </a:ext>
                </a:extLst>
              </p:cNvPr>
              <p:cNvCxnSpPr>
                <a:stCxn id="46" idx="4"/>
                <a:endCxn id="49" idx="7"/>
              </p:cNvCxnSpPr>
              <p:nvPr/>
            </p:nvCxnSpPr>
            <p:spPr bwMode="auto">
              <a:xfrm flipH="1">
                <a:off x="6585066" y="5031811"/>
                <a:ext cx="634209" cy="737448"/>
              </a:xfrm>
              <a:prstGeom prst="straightConnector1">
                <a:avLst/>
              </a:prstGeom>
              <a:noFill/>
              <a:ln w="9525" cap="flat" cmpd="sng" algn="ctr">
                <a:solidFill>
                  <a:srgbClr val="000000"/>
                </a:solidFill>
                <a:prstDash val="solid"/>
                <a:round/>
                <a:headEnd type="none" w="med" len="med"/>
                <a:tailEnd type="triangle"/>
              </a:ln>
              <a:effectLst/>
            </p:spPr>
          </p:cxnSp>
          <p:pic>
            <p:nvPicPr>
              <p:cNvPr id="54" name="图片 53">
                <a:extLst>
                  <a:ext uri="{FF2B5EF4-FFF2-40B4-BE49-F238E27FC236}">
                    <a16:creationId xmlns:a16="http://schemas.microsoft.com/office/drawing/2014/main" id="{9A472E7F-348C-4279-B100-B9DF9ABF5224}"/>
                  </a:ext>
                </a:extLst>
              </p:cNvPr>
              <p:cNvPicPr>
                <a:picLocks noChangeAspect="1"/>
              </p:cNvPicPr>
              <p:nvPr/>
            </p:nvPicPr>
            <p:blipFill>
              <a:blip r:embed="rId5"/>
              <a:stretch>
                <a:fillRect/>
              </a:stretch>
            </p:blipFill>
            <p:spPr>
              <a:xfrm>
                <a:off x="5061004" y="3688888"/>
                <a:ext cx="1187698" cy="189632"/>
              </a:xfrm>
              <a:prstGeom prst="rect">
                <a:avLst/>
              </a:prstGeom>
            </p:spPr>
          </p:pic>
          <p:pic>
            <p:nvPicPr>
              <p:cNvPr id="55" name="图片 54">
                <a:extLst>
                  <a:ext uri="{FF2B5EF4-FFF2-40B4-BE49-F238E27FC236}">
                    <a16:creationId xmlns:a16="http://schemas.microsoft.com/office/drawing/2014/main" id="{E3E62FBB-A897-4036-9103-95EF78117114}"/>
                  </a:ext>
                </a:extLst>
              </p:cNvPr>
              <p:cNvPicPr>
                <a:picLocks noChangeAspect="1"/>
              </p:cNvPicPr>
              <p:nvPr/>
            </p:nvPicPr>
            <p:blipFill>
              <a:blip r:embed="rId5"/>
              <a:stretch>
                <a:fillRect/>
              </a:stretch>
            </p:blipFill>
            <p:spPr>
              <a:xfrm>
                <a:off x="5859592" y="4996248"/>
                <a:ext cx="1187698" cy="189632"/>
              </a:xfrm>
              <a:prstGeom prst="rect">
                <a:avLst/>
              </a:prstGeom>
            </p:spPr>
          </p:pic>
          <p:pic>
            <p:nvPicPr>
              <p:cNvPr id="56" name="图片 55">
                <a:extLst>
                  <a:ext uri="{FF2B5EF4-FFF2-40B4-BE49-F238E27FC236}">
                    <a16:creationId xmlns:a16="http://schemas.microsoft.com/office/drawing/2014/main" id="{A2A4F78B-F373-4BC5-B225-90E4140701DB}"/>
                  </a:ext>
                </a:extLst>
              </p:cNvPr>
              <p:cNvPicPr>
                <a:picLocks noChangeAspect="1"/>
              </p:cNvPicPr>
              <p:nvPr/>
            </p:nvPicPr>
            <p:blipFill>
              <a:blip r:embed="rId6"/>
              <a:stretch>
                <a:fillRect/>
              </a:stretch>
            </p:blipFill>
            <p:spPr>
              <a:xfrm>
                <a:off x="5675626" y="3582168"/>
                <a:ext cx="1617233" cy="233704"/>
              </a:xfrm>
              <a:prstGeom prst="rect">
                <a:avLst/>
              </a:prstGeom>
            </p:spPr>
          </p:pic>
          <p:pic>
            <p:nvPicPr>
              <p:cNvPr id="57" name="图片 56">
                <a:extLst>
                  <a:ext uri="{FF2B5EF4-FFF2-40B4-BE49-F238E27FC236}">
                    <a16:creationId xmlns:a16="http://schemas.microsoft.com/office/drawing/2014/main" id="{1DD81380-A848-41D2-B5DA-D39EDC9213D1}"/>
                  </a:ext>
                </a:extLst>
              </p:cNvPr>
              <p:cNvPicPr>
                <a:picLocks noChangeAspect="1"/>
              </p:cNvPicPr>
              <p:nvPr/>
            </p:nvPicPr>
            <p:blipFill>
              <a:blip r:embed="rId7"/>
              <a:stretch>
                <a:fillRect/>
              </a:stretch>
            </p:blipFill>
            <p:spPr>
              <a:xfrm>
                <a:off x="5654853" y="3862328"/>
                <a:ext cx="1658780" cy="245382"/>
              </a:xfrm>
              <a:prstGeom prst="rect">
                <a:avLst/>
              </a:prstGeom>
            </p:spPr>
          </p:pic>
          <p:pic>
            <p:nvPicPr>
              <p:cNvPr id="58" name="图片 57">
                <a:extLst>
                  <a:ext uri="{FF2B5EF4-FFF2-40B4-BE49-F238E27FC236}">
                    <a16:creationId xmlns:a16="http://schemas.microsoft.com/office/drawing/2014/main" id="{5A44AB9F-3581-4926-8E11-99D7D0932AE0}"/>
                  </a:ext>
                </a:extLst>
              </p:cNvPr>
              <p:cNvPicPr>
                <a:picLocks noChangeAspect="1"/>
              </p:cNvPicPr>
              <p:nvPr/>
            </p:nvPicPr>
            <p:blipFill>
              <a:blip r:embed="rId8"/>
              <a:stretch>
                <a:fillRect/>
              </a:stretch>
            </p:blipFill>
            <p:spPr>
              <a:xfrm>
                <a:off x="5713305" y="4158179"/>
                <a:ext cx="1600327" cy="218623"/>
              </a:xfrm>
              <a:prstGeom prst="rect">
                <a:avLst/>
              </a:prstGeom>
            </p:spPr>
          </p:pic>
          <p:pic>
            <p:nvPicPr>
              <p:cNvPr id="59" name="图片 58">
                <a:extLst>
                  <a:ext uri="{FF2B5EF4-FFF2-40B4-BE49-F238E27FC236}">
                    <a16:creationId xmlns:a16="http://schemas.microsoft.com/office/drawing/2014/main" id="{1C87BB26-AC9D-4B1A-9623-65CD95695835}"/>
                  </a:ext>
                </a:extLst>
              </p:cNvPr>
              <p:cNvPicPr>
                <a:picLocks noChangeAspect="1"/>
              </p:cNvPicPr>
              <p:nvPr/>
            </p:nvPicPr>
            <p:blipFill>
              <a:blip r:embed="rId9"/>
              <a:stretch>
                <a:fillRect/>
              </a:stretch>
            </p:blipFill>
            <p:spPr>
              <a:xfrm>
                <a:off x="4478440" y="5165881"/>
                <a:ext cx="1683207" cy="250477"/>
              </a:xfrm>
              <a:prstGeom prst="rect">
                <a:avLst/>
              </a:prstGeom>
            </p:spPr>
          </p:pic>
        </p:grpSp>
        <p:pic>
          <p:nvPicPr>
            <p:cNvPr id="42" name="图片 41">
              <a:extLst>
                <a:ext uri="{FF2B5EF4-FFF2-40B4-BE49-F238E27FC236}">
                  <a16:creationId xmlns:a16="http://schemas.microsoft.com/office/drawing/2014/main" id="{8842E047-1F0F-4D8B-A094-04557444E676}"/>
                </a:ext>
              </a:extLst>
            </p:cNvPr>
            <p:cNvPicPr>
              <a:picLocks noChangeAspect="1"/>
            </p:cNvPicPr>
            <p:nvPr/>
          </p:nvPicPr>
          <p:blipFill>
            <a:blip r:embed="rId9"/>
            <a:stretch>
              <a:fillRect/>
            </a:stretch>
          </p:blipFill>
          <p:spPr>
            <a:xfrm>
              <a:off x="6637113" y="5156966"/>
              <a:ext cx="1683207" cy="250477"/>
            </a:xfrm>
            <a:prstGeom prst="rect">
              <a:avLst/>
            </a:prstGeom>
          </p:spPr>
        </p:pic>
      </p:grpSp>
      <p:grpSp>
        <p:nvGrpSpPr>
          <p:cNvPr id="60" name="组合 59">
            <a:extLst>
              <a:ext uri="{FF2B5EF4-FFF2-40B4-BE49-F238E27FC236}">
                <a16:creationId xmlns:a16="http://schemas.microsoft.com/office/drawing/2014/main" id="{D1734E7A-7E84-4417-9BE4-A89BE2C1BE08}"/>
              </a:ext>
            </a:extLst>
          </p:cNvPr>
          <p:cNvGrpSpPr/>
          <p:nvPr/>
        </p:nvGrpSpPr>
        <p:grpSpPr>
          <a:xfrm>
            <a:off x="395166" y="4440788"/>
            <a:ext cx="3259770" cy="1009876"/>
            <a:chOff x="358787" y="3985018"/>
            <a:chExt cx="3259770" cy="1009876"/>
          </a:xfrm>
        </p:grpSpPr>
        <p:pic>
          <p:nvPicPr>
            <p:cNvPr id="61" name="图片 60">
              <a:extLst>
                <a:ext uri="{FF2B5EF4-FFF2-40B4-BE49-F238E27FC236}">
                  <a16:creationId xmlns:a16="http://schemas.microsoft.com/office/drawing/2014/main" id="{4380CFDC-DDDB-45BD-8531-2FBAD3A79AF6}"/>
                </a:ext>
              </a:extLst>
            </p:cNvPr>
            <p:cNvPicPr>
              <a:picLocks noChangeAspect="1"/>
            </p:cNvPicPr>
            <p:nvPr/>
          </p:nvPicPr>
          <p:blipFill>
            <a:blip r:embed="rId10"/>
            <a:stretch>
              <a:fillRect/>
            </a:stretch>
          </p:blipFill>
          <p:spPr>
            <a:xfrm>
              <a:off x="1666492" y="4109720"/>
              <a:ext cx="1952065" cy="238057"/>
            </a:xfrm>
            <a:prstGeom prst="rect">
              <a:avLst/>
            </a:prstGeom>
          </p:spPr>
        </p:pic>
        <p:grpSp>
          <p:nvGrpSpPr>
            <p:cNvPr id="62" name="组合 61">
              <a:extLst>
                <a:ext uri="{FF2B5EF4-FFF2-40B4-BE49-F238E27FC236}">
                  <a16:creationId xmlns:a16="http://schemas.microsoft.com/office/drawing/2014/main" id="{CAD452CD-A3B3-4715-A6EC-C3CF98ED84C9}"/>
                </a:ext>
              </a:extLst>
            </p:cNvPr>
            <p:cNvGrpSpPr/>
            <p:nvPr/>
          </p:nvGrpSpPr>
          <p:grpSpPr>
            <a:xfrm>
              <a:off x="358787" y="3985018"/>
              <a:ext cx="3172818" cy="1009876"/>
              <a:chOff x="358787" y="3985018"/>
              <a:chExt cx="3172818" cy="1009876"/>
            </a:xfrm>
          </p:grpSpPr>
          <p:pic>
            <p:nvPicPr>
              <p:cNvPr id="63" name="图片 62">
                <a:extLst>
                  <a:ext uri="{FF2B5EF4-FFF2-40B4-BE49-F238E27FC236}">
                    <a16:creationId xmlns:a16="http://schemas.microsoft.com/office/drawing/2014/main" id="{D89C232F-0041-40CE-AAC6-2CB8CAB3B857}"/>
                  </a:ext>
                </a:extLst>
              </p:cNvPr>
              <p:cNvPicPr>
                <a:picLocks noChangeAspect="1"/>
              </p:cNvPicPr>
              <p:nvPr/>
            </p:nvPicPr>
            <p:blipFill>
              <a:blip r:embed="rId11"/>
              <a:stretch>
                <a:fillRect/>
              </a:stretch>
            </p:blipFill>
            <p:spPr>
              <a:xfrm>
                <a:off x="398709" y="4107710"/>
                <a:ext cx="1952065" cy="233501"/>
              </a:xfrm>
              <a:prstGeom prst="rect">
                <a:avLst/>
              </a:prstGeom>
            </p:spPr>
          </p:pic>
          <p:pic>
            <p:nvPicPr>
              <p:cNvPr id="64" name="图片 63">
                <a:extLst>
                  <a:ext uri="{FF2B5EF4-FFF2-40B4-BE49-F238E27FC236}">
                    <a16:creationId xmlns:a16="http://schemas.microsoft.com/office/drawing/2014/main" id="{31CCE492-7208-4518-A29D-60B6DFE7227F}"/>
                  </a:ext>
                </a:extLst>
              </p:cNvPr>
              <p:cNvPicPr>
                <a:picLocks noChangeAspect="1"/>
              </p:cNvPicPr>
              <p:nvPr/>
            </p:nvPicPr>
            <p:blipFill>
              <a:blip r:embed="rId12"/>
              <a:stretch>
                <a:fillRect/>
              </a:stretch>
            </p:blipFill>
            <p:spPr>
              <a:xfrm>
                <a:off x="358787" y="4430297"/>
                <a:ext cx="1952065" cy="247724"/>
              </a:xfrm>
              <a:prstGeom prst="rect">
                <a:avLst/>
              </a:prstGeom>
            </p:spPr>
          </p:pic>
          <p:pic>
            <p:nvPicPr>
              <p:cNvPr id="65" name="图片 64">
                <a:extLst>
                  <a:ext uri="{FF2B5EF4-FFF2-40B4-BE49-F238E27FC236}">
                    <a16:creationId xmlns:a16="http://schemas.microsoft.com/office/drawing/2014/main" id="{00C045BD-EE3D-4F68-9629-1CBFD734EFCB}"/>
                  </a:ext>
                </a:extLst>
              </p:cNvPr>
              <p:cNvPicPr>
                <a:picLocks noChangeAspect="1"/>
              </p:cNvPicPr>
              <p:nvPr/>
            </p:nvPicPr>
            <p:blipFill>
              <a:blip r:embed="rId13"/>
              <a:stretch>
                <a:fillRect/>
              </a:stretch>
            </p:blipFill>
            <p:spPr>
              <a:xfrm>
                <a:off x="358787" y="4742093"/>
                <a:ext cx="1628039" cy="252801"/>
              </a:xfrm>
              <a:prstGeom prst="rect">
                <a:avLst/>
              </a:prstGeom>
            </p:spPr>
          </p:pic>
          <p:pic>
            <p:nvPicPr>
              <p:cNvPr id="66" name="图片 65">
                <a:extLst>
                  <a:ext uri="{FF2B5EF4-FFF2-40B4-BE49-F238E27FC236}">
                    <a16:creationId xmlns:a16="http://schemas.microsoft.com/office/drawing/2014/main" id="{BB3869AD-9C57-4D2B-81E4-2FC9015880DE}"/>
                  </a:ext>
                </a:extLst>
              </p:cNvPr>
              <p:cNvPicPr>
                <a:picLocks noChangeAspect="1"/>
              </p:cNvPicPr>
              <p:nvPr/>
            </p:nvPicPr>
            <p:blipFill>
              <a:blip r:embed="rId14"/>
              <a:stretch>
                <a:fillRect/>
              </a:stretch>
            </p:blipFill>
            <p:spPr>
              <a:xfrm>
                <a:off x="1632054" y="4428718"/>
                <a:ext cx="1899551" cy="252600"/>
              </a:xfrm>
              <a:prstGeom prst="rect">
                <a:avLst/>
              </a:prstGeom>
            </p:spPr>
          </p:pic>
          <p:pic>
            <p:nvPicPr>
              <p:cNvPr id="67" name="图片 66">
                <a:extLst>
                  <a:ext uri="{FF2B5EF4-FFF2-40B4-BE49-F238E27FC236}">
                    <a16:creationId xmlns:a16="http://schemas.microsoft.com/office/drawing/2014/main" id="{63B5BB96-9D1B-40C9-B69D-7647E31C99B2}"/>
                  </a:ext>
                </a:extLst>
              </p:cNvPr>
              <p:cNvPicPr>
                <a:picLocks noChangeAspect="1"/>
              </p:cNvPicPr>
              <p:nvPr/>
            </p:nvPicPr>
            <p:blipFill>
              <a:blip r:embed="rId15"/>
              <a:stretch>
                <a:fillRect/>
              </a:stretch>
            </p:blipFill>
            <p:spPr>
              <a:xfrm>
                <a:off x="1632054" y="4742092"/>
                <a:ext cx="1628039" cy="252802"/>
              </a:xfrm>
              <a:prstGeom prst="rect">
                <a:avLst/>
              </a:prstGeom>
            </p:spPr>
          </p:pic>
          <p:sp>
            <p:nvSpPr>
              <p:cNvPr id="68" name="圆角矩形 57">
                <a:extLst>
                  <a:ext uri="{FF2B5EF4-FFF2-40B4-BE49-F238E27FC236}">
                    <a16:creationId xmlns:a16="http://schemas.microsoft.com/office/drawing/2014/main" id="{7EB83089-CFAE-4C4B-A6AF-C9F57F4B5337}"/>
                  </a:ext>
                </a:extLst>
              </p:cNvPr>
              <p:cNvSpPr/>
              <p:nvPr/>
            </p:nvSpPr>
            <p:spPr bwMode="auto">
              <a:xfrm>
                <a:off x="683568" y="3985018"/>
                <a:ext cx="2571041" cy="1009875"/>
              </a:xfrm>
              <a:prstGeom prst="roundRect">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400" b="1">
                  <a:solidFill>
                    <a:srgbClr val="800080"/>
                  </a:solidFill>
                  <a:latin typeface="Arial" panose="020B0604020202020204" pitchFamily="34" charset="0"/>
                  <a:ea typeface="楷体_GB2312" pitchFamily="49" charset="-122"/>
                </a:endParaRPr>
              </a:p>
            </p:txBody>
          </p:sp>
        </p:grpSp>
      </p:grpSp>
      <p:pic>
        <p:nvPicPr>
          <p:cNvPr id="69" name="图片 68">
            <a:extLst>
              <a:ext uri="{FF2B5EF4-FFF2-40B4-BE49-F238E27FC236}">
                <a16:creationId xmlns:a16="http://schemas.microsoft.com/office/drawing/2014/main" id="{154D2F8A-3B73-4B8D-A884-C96E7754C46C}"/>
              </a:ext>
            </a:extLst>
          </p:cNvPr>
          <p:cNvPicPr>
            <a:picLocks noChangeAspect="1"/>
          </p:cNvPicPr>
          <p:nvPr/>
        </p:nvPicPr>
        <p:blipFill>
          <a:blip r:embed="rId5"/>
          <a:stretch>
            <a:fillRect/>
          </a:stretch>
        </p:blipFill>
        <p:spPr>
          <a:xfrm>
            <a:off x="1367770" y="4106650"/>
            <a:ext cx="1187698" cy="189632"/>
          </a:xfrm>
          <a:prstGeom prst="rect">
            <a:avLst/>
          </a:prstGeom>
        </p:spPr>
      </p:pic>
    </p:spTree>
    <p:extLst>
      <p:ext uri="{BB962C8B-B14F-4D97-AF65-F5344CB8AC3E}">
        <p14:creationId xmlns:p14="http://schemas.microsoft.com/office/powerpoint/2010/main" val="184979829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155</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609600" y="1340769"/>
            <a:ext cx="8229600"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例</a:t>
            </a:r>
            <a:r>
              <a:rPr lang="en-US"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5</a:t>
            </a:r>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请构造下列语言的一个</a:t>
            </a:r>
            <a:r>
              <a:rPr lang="en-US" altLang="zh-CN" sz="2400" dirty="0">
                <a:solidFill>
                  <a:srgbClr val="000000"/>
                </a:solidFill>
                <a:latin typeface="SimSun" panose="02010600030101010101" pitchFamily="2" charset="-122"/>
                <a:ea typeface="SimSun" panose="02010600030101010101" pitchFamily="2" charset="-122"/>
                <a:sym typeface="Symbol" panose="05050102010706020507" pitchFamily="18" charset="2"/>
              </a:rPr>
              <a:t>PDA</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（空栈接受或终态接受均可）</a:t>
            </a:r>
            <a:endPar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6" name="图片 15">
            <a:extLst>
              <a:ext uri="{FF2B5EF4-FFF2-40B4-BE49-F238E27FC236}">
                <a16:creationId xmlns:a16="http://schemas.microsoft.com/office/drawing/2014/main" id="{BE315649-8B4F-4C0F-B2E3-EEA7FAED5A54}"/>
              </a:ext>
            </a:extLst>
          </p:cNvPr>
          <p:cNvPicPr>
            <a:picLocks noChangeAspect="1"/>
          </p:cNvPicPr>
          <p:nvPr/>
        </p:nvPicPr>
        <p:blipFill rotWithShape="1">
          <a:blip r:embed="rId12"/>
          <a:srcRect l="21878" t="63550" r="13399" b="-3337"/>
          <a:stretch/>
        </p:blipFill>
        <p:spPr>
          <a:xfrm>
            <a:off x="2009775" y="1905000"/>
            <a:ext cx="5429250" cy="365760"/>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21041325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下推自动机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70" name="Text Box 40">
            <a:extLst>
              <a:ext uri="{FF2B5EF4-FFF2-40B4-BE49-F238E27FC236}">
                <a16:creationId xmlns:a16="http://schemas.microsoft.com/office/drawing/2014/main" id="{113692FB-E9A7-4F46-97C6-DE25D2BB4B59}"/>
              </a:ext>
            </a:extLst>
          </p:cNvPr>
          <p:cNvSpPr txBox="1">
            <a:spLocks noChangeArrowheads="1"/>
          </p:cNvSpPr>
          <p:nvPr/>
        </p:nvSpPr>
        <p:spPr bwMode="auto">
          <a:xfrm>
            <a:off x="609600" y="1340769"/>
            <a:ext cx="8229600"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例</a:t>
            </a:r>
            <a:r>
              <a:rPr lang="en-US" altLang="zh-CN"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5</a:t>
            </a:r>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请构造下列语言的一个</a:t>
            </a:r>
            <a:r>
              <a:rPr lang="en-US" altLang="zh-CN" sz="2400" dirty="0">
                <a:solidFill>
                  <a:srgbClr val="000000"/>
                </a:solidFill>
                <a:latin typeface="SimSun" panose="02010600030101010101" pitchFamily="2" charset="-122"/>
                <a:ea typeface="SimSun" panose="02010600030101010101" pitchFamily="2" charset="-122"/>
                <a:sym typeface="Symbol" panose="05050102010706020507" pitchFamily="18" charset="2"/>
              </a:rPr>
              <a:t>PDA</a:t>
            </a:r>
            <a:r>
              <a:rPr lang="zh-CN" altLang="en-US" sz="2400" dirty="0">
                <a:solidFill>
                  <a:srgbClr val="000000"/>
                </a:solidFill>
                <a:latin typeface="SimSun" panose="02010600030101010101" pitchFamily="2" charset="-122"/>
                <a:ea typeface="SimSun" panose="02010600030101010101" pitchFamily="2" charset="-122"/>
                <a:sym typeface="Symbol" panose="05050102010706020507" pitchFamily="18" charset="2"/>
              </a:rPr>
              <a:t>（空栈接受或终态接受均可）</a:t>
            </a:r>
            <a:endPar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71" name="图片 70">
            <a:extLst>
              <a:ext uri="{FF2B5EF4-FFF2-40B4-BE49-F238E27FC236}">
                <a16:creationId xmlns:a16="http://schemas.microsoft.com/office/drawing/2014/main" id="{56484919-CD4E-43AF-994B-C46E733127DD}"/>
              </a:ext>
            </a:extLst>
          </p:cNvPr>
          <p:cNvPicPr>
            <a:picLocks noChangeAspect="1"/>
          </p:cNvPicPr>
          <p:nvPr/>
        </p:nvPicPr>
        <p:blipFill rotWithShape="1">
          <a:blip r:embed="rId2"/>
          <a:srcRect l="21878" t="63550" r="13399" b="-3337"/>
          <a:stretch/>
        </p:blipFill>
        <p:spPr>
          <a:xfrm>
            <a:off x="2009775" y="1905000"/>
            <a:ext cx="5429250" cy="365760"/>
          </a:xfrm>
          <a:prstGeom prst="rect">
            <a:avLst/>
          </a:prstGeom>
        </p:spPr>
      </p:pic>
      <p:pic>
        <p:nvPicPr>
          <p:cNvPr id="72" name="图片 71">
            <a:extLst>
              <a:ext uri="{FF2B5EF4-FFF2-40B4-BE49-F238E27FC236}">
                <a16:creationId xmlns:a16="http://schemas.microsoft.com/office/drawing/2014/main" id="{481EB054-DB7D-42A6-A949-8813EED83691}"/>
              </a:ext>
            </a:extLst>
          </p:cNvPr>
          <p:cNvPicPr>
            <a:picLocks noChangeAspect="1"/>
          </p:cNvPicPr>
          <p:nvPr/>
        </p:nvPicPr>
        <p:blipFill>
          <a:blip r:embed="rId3"/>
          <a:stretch>
            <a:fillRect/>
          </a:stretch>
        </p:blipFill>
        <p:spPr>
          <a:xfrm>
            <a:off x="0" y="2662945"/>
            <a:ext cx="9144000" cy="595700"/>
          </a:xfrm>
          <a:prstGeom prst="rect">
            <a:avLst/>
          </a:prstGeom>
        </p:spPr>
      </p:pic>
      <p:grpSp>
        <p:nvGrpSpPr>
          <p:cNvPr id="73" name="组合 72">
            <a:extLst>
              <a:ext uri="{FF2B5EF4-FFF2-40B4-BE49-F238E27FC236}">
                <a16:creationId xmlns:a16="http://schemas.microsoft.com/office/drawing/2014/main" id="{6275AD67-6330-47E4-A7BA-A40074E80192}"/>
              </a:ext>
            </a:extLst>
          </p:cNvPr>
          <p:cNvGrpSpPr/>
          <p:nvPr/>
        </p:nvGrpSpPr>
        <p:grpSpPr>
          <a:xfrm>
            <a:off x="1329719" y="3933056"/>
            <a:ext cx="6484567" cy="2162156"/>
            <a:chOff x="1089105" y="4038776"/>
            <a:chExt cx="6484567" cy="2162156"/>
          </a:xfrm>
        </p:grpSpPr>
        <p:sp>
          <p:nvSpPr>
            <p:cNvPr id="74" name="椭圆 73">
              <a:extLst>
                <a:ext uri="{FF2B5EF4-FFF2-40B4-BE49-F238E27FC236}">
                  <a16:creationId xmlns:a16="http://schemas.microsoft.com/office/drawing/2014/main" id="{886602DA-10E8-4C1A-8EE6-33E5BB61D608}"/>
                </a:ext>
              </a:extLst>
            </p:cNvPr>
            <p:cNvSpPr/>
            <p:nvPr/>
          </p:nvSpPr>
          <p:spPr bwMode="auto">
            <a:xfrm>
              <a:off x="2459990" y="5170137"/>
              <a:ext cx="432048" cy="64918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400" b="1">
                <a:solidFill>
                  <a:srgbClr val="800080"/>
                </a:solidFill>
                <a:latin typeface="Arial" panose="020B0604020202020204" pitchFamily="34" charset="0"/>
                <a:ea typeface="楷体_GB2312" pitchFamily="49" charset="-122"/>
              </a:endParaRPr>
            </a:p>
          </p:txBody>
        </p:sp>
        <p:sp>
          <p:nvSpPr>
            <p:cNvPr id="75" name="弧 39">
              <a:extLst>
                <a:ext uri="{FF2B5EF4-FFF2-40B4-BE49-F238E27FC236}">
                  <a16:creationId xmlns:a16="http://schemas.microsoft.com/office/drawing/2014/main" id="{106B52B3-9204-46CB-B127-6D28DE9E4C0E}"/>
                </a:ext>
              </a:extLst>
            </p:cNvPr>
            <p:cNvSpPr/>
            <p:nvPr/>
          </p:nvSpPr>
          <p:spPr bwMode="auto">
            <a:xfrm rot="11190199">
              <a:off x="2482785" y="4741713"/>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algn="ct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cxnSp>
          <p:nvCxnSpPr>
            <p:cNvPr id="76" name="直线箭头连接符 40">
              <a:extLst>
                <a:ext uri="{FF2B5EF4-FFF2-40B4-BE49-F238E27FC236}">
                  <a16:creationId xmlns:a16="http://schemas.microsoft.com/office/drawing/2014/main" id="{72360788-E489-4B8D-BF8D-A090B8A38F88}"/>
                </a:ext>
              </a:extLst>
            </p:cNvPr>
            <p:cNvCxnSpPr>
              <a:endCxn id="74" idx="2"/>
            </p:cNvCxnSpPr>
            <p:nvPr/>
          </p:nvCxnSpPr>
          <p:spPr bwMode="auto">
            <a:xfrm>
              <a:off x="1260858" y="5481786"/>
              <a:ext cx="1199132" cy="12945"/>
            </a:xfrm>
            <a:prstGeom prst="straightConnector1">
              <a:avLst/>
            </a:prstGeom>
            <a:noFill/>
            <a:ln w="9525" cap="flat" cmpd="sng" algn="ctr">
              <a:solidFill>
                <a:srgbClr val="000000"/>
              </a:solidFill>
              <a:prstDash val="solid"/>
              <a:round/>
              <a:headEnd type="none" w="med" len="med"/>
              <a:tailEnd type="triangle"/>
            </a:ln>
            <a:effectLst/>
          </p:spPr>
        </p:cxnSp>
        <p:sp>
          <p:nvSpPr>
            <p:cNvPr id="77" name="椭圆 76">
              <a:extLst>
                <a:ext uri="{FF2B5EF4-FFF2-40B4-BE49-F238E27FC236}">
                  <a16:creationId xmlns:a16="http://schemas.microsoft.com/office/drawing/2014/main" id="{C3707638-3644-4C73-A521-CAFFC703BC6E}"/>
                </a:ext>
              </a:extLst>
            </p:cNvPr>
            <p:cNvSpPr/>
            <p:nvPr/>
          </p:nvSpPr>
          <p:spPr bwMode="auto">
            <a:xfrm>
              <a:off x="4024412" y="5170137"/>
              <a:ext cx="432048" cy="64918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400" b="1">
                <a:solidFill>
                  <a:srgbClr val="800080"/>
                </a:solidFill>
                <a:latin typeface="Arial" panose="020B0604020202020204" pitchFamily="34" charset="0"/>
                <a:ea typeface="楷体_GB2312" pitchFamily="49" charset="-122"/>
              </a:endParaRPr>
            </a:p>
          </p:txBody>
        </p:sp>
        <p:cxnSp>
          <p:nvCxnSpPr>
            <p:cNvPr id="78" name="直线箭头连接符 42">
              <a:extLst>
                <a:ext uri="{FF2B5EF4-FFF2-40B4-BE49-F238E27FC236}">
                  <a16:creationId xmlns:a16="http://schemas.microsoft.com/office/drawing/2014/main" id="{BE72C68A-7115-418C-B222-ECD3B2835E2B}"/>
                </a:ext>
              </a:extLst>
            </p:cNvPr>
            <p:cNvCxnSpPr>
              <a:stCxn id="74" idx="6"/>
              <a:endCxn id="77" idx="2"/>
            </p:cNvCxnSpPr>
            <p:nvPr/>
          </p:nvCxnSpPr>
          <p:spPr bwMode="auto">
            <a:xfrm>
              <a:off x="2892038" y="5494731"/>
              <a:ext cx="1132374" cy="0"/>
            </a:xfrm>
            <a:prstGeom prst="straightConnector1">
              <a:avLst/>
            </a:prstGeom>
            <a:noFill/>
            <a:ln w="9525" cap="flat" cmpd="sng" algn="ctr">
              <a:solidFill>
                <a:srgbClr val="000000"/>
              </a:solidFill>
              <a:prstDash val="solid"/>
              <a:round/>
              <a:headEnd type="none" w="med" len="med"/>
              <a:tailEnd type="triangle"/>
            </a:ln>
            <a:effectLst/>
          </p:spPr>
        </p:cxnSp>
        <p:pic>
          <p:nvPicPr>
            <p:cNvPr id="79" name="图片 78">
              <a:extLst>
                <a:ext uri="{FF2B5EF4-FFF2-40B4-BE49-F238E27FC236}">
                  <a16:creationId xmlns:a16="http://schemas.microsoft.com/office/drawing/2014/main" id="{4A13BAA4-DEA4-4E85-9703-D1F5B0B9FA63}"/>
                </a:ext>
              </a:extLst>
            </p:cNvPr>
            <p:cNvPicPr>
              <a:picLocks noChangeAspect="1"/>
            </p:cNvPicPr>
            <p:nvPr/>
          </p:nvPicPr>
          <p:blipFill>
            <a:blip r:embed="rId4"/>
            <a:stretch>
              <a:fillRect/>
            </a:stretch>
          </p:blipFill>
          <p:spPr>
            <a:xfrm>
              <a:off x="1089105" y="5100811"/>
              <a:ext cx="1499799" cy="162141"/>
            </a:xfrm>
            <a:prstGeom prst="rect">
              <a:avLst/>
            </a:prstGeom>
          </p:spPr>
        </p:pic>
        <p:sp>
          <p:nvSpPr>
            <p:cNvPr id="80" name="椭圆 79">
              <a:extLst>
                <a:ext uri="{FF2B5EF4-FFF2-40B4-BE49-F238E27FC236}">
                  <a16:creationId xmlns:a16="http://schemas.microsoft.com/office/drawing/2014/main" id="{D9D7020F-A646-4450-BB9E-80C990E8B690}"/>
                </a:ext>
              </a:extLst>
            </p:cNvPr>
            <p:cNvSpPr/>
            <p:nvPr/>
          </p:nvSpPr>
          <p:spPr bwMode="auto">
            <a:xfrm>
              <a:off x="7162066" y="5188326"/>
              <a:ext cx="391164" cy="64918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400" b="1">
                <a:solidFill>
                  <a:srgbClr val="800080"/>
                </a:solidFill>
                <a:latin typeface="Arial" panose="020B0604020202020204" pitchFamily="34" charset="0"/>
                <a:ea typeface="楷体_GB2312" pitchFamily="49" charset="-122"/>
              </a:endParaRPr>
            </a:p>
          </p:txBody>
        </p:sp>
        <p:sp>
          <p:nvSpPr>
            <p:cNvPr id="81" name="椭圆 80">
              <a:extLst>
                <a:ext uri="{FF2B5EF4-FFF2-40B4-BE49-F238E27FC236}">
                  <a16:creationId xmlns:a16="http://schemas.microsoft.com/office/drawing/2014/main" id="{F31BA323-D85E-4245-9A43-E94B96379A65}"/>
                </a:ext>
              </a:extLst>
            </p:cNvPr>
            <p:cNvSpPr/>
            <p:nvPr/>
          </p:nvSpPr>
          <p:spPr bwMode="auto">
            <a:xfrm>
              <a:off x="5583018" y="5170137"/>
              <a:ext cx="432048" cy="64918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400" b="1">
                <a:solidFill>
                  <a:srgbClr val="800080"/>
                </a:solidFill>
                <a:latin typeface="Arial" panose="020B0604020202020204" pitchFamily="34" charset="0"/>
                <a:ea typeface="楷体_GB2312" pitchFamily="49" charset="-122"/>
              </a:endParaRPr>
            </a:p>
          </p:txBody>
        </p:sp>
        <p:cxnSp>
          <p:nvCxnSpPr>
            <p:cNvPr id="82" name="直线箭头连接符 64">
              <a:extLst>
                <a:ext uri="{FF2B5EF4-FFF2-40B4-BE49-F238E27FC236}">
                  <a16:creationId xmlns:a16="http://schemas.microsoft.com/office/drawing/2014/main" id="{A6CABA9B-6DB6-4D8F-9AB8-6C5E44DBF09E}"/>
                </a:ext>
              </a:extLst>
            </p:cNvPr>
            <p:cNvCxnSpPr>
              <a:stCxn id="77" idx="6"/>
              <a:endCxn id="81" idx="2"/>
            </p:cNvCxnSpPr>
            <p:nvPr/>
          </p:nvCxnSpPr>
          <p:spPr bwMode="auto">
            <a:xfrm>
              <a:off x="4456460" y="5494731"/>
              <a:ext cx="1126558" cy="0"/>
            </a:xfrm>
            <a:prstGeom prst="straightConnector1">
              <a:avLst/>
            </a:prstGeom>
            <a:noFill/>
            <a:ln w="9525" cap="flat" cmpd="sng" algn="ctr">
              <a:solidFill>
                <a:srgbClr val="000000"/>
              </a:solidFill>
              <a:prstDash val="solid"/>
              <a:round/>
              <a:headEnd type="none" w="med" len="med"/>
              <a:tailEnd type="triangle"/>
            </a:ln>
            <a:effectLst/>
          </p:spPr>
        </p:cxnSp>
        <p:sp>
          <p:nvSpPr>
            <p:cNvPr id="83" name="椭圆 82">
              <a:extLst>
                <a:ext uri="{FF2B5EF4-FFF2-40B4-BE49-F238E27FC236}">
                  <a16:creationId xmlns:a16="http://schemas.microsoft.com/office/drawing/2014/main" id="{85EFD4CD-649A-47ED-9CC3-F4699251326B}"/>
                </a:ext>
              </a:extLst>
            </p:cNvPr>
            <p:cNvSpPr/>
            <p:nvPr/>
          </p:nvSpPr>
          <p:spPr bwMode="auto">
            <a:xfrm>
              <a:off x="7141624" y="5157192"/>
              <a:ext cx="432048" cy="649188"/>
            </a:xfrm>
            <a:prstGeom prst="ellipse">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kumimoji="1" lang="zh-CN" altLang="en-US" sz="2400" b="1">
                <a:solidFill>
                  <a:srgbClr val="800080"/>
                </a:solidFill>
                <a:latin typeface="Arial" panose="020B0604020202020204" pitchFamily="34" charset="0"/>
                <a:ea typeface="楷体_GB2312" pitchFamily="49" charset="-122"/>
              </a:endParaRPr>
            </a:p>
          </p:txBody>
        </p:sp>
        <p:cxnSp>
          <p:nvCxnSpPr>
            <p:cNvPr id="84" name="直线箭头连接符 66">
              <a:extLst>
                <a:ext uri="{FF2B5EF4-FFF2-40B4-BE49-F238E27FC236}">
                  <a16:creationId xmlns:a16="http://schemas.microsoft.com/office/drawing/2014/main" id="{A44FFAB6-5A59-413D-93C2-FFE3025AC740}"/>
                </a:ext>
              </a:extLst>
            </p:cNvPr>
            <p:cNvCxnSpPr>
              <a:stCxn id="81" idx="6"/>
              <a:endCxn id="83" idx="2"/>
            </p:cNvCxnSpPr>
            <p:nvPr/>
          </p:nvCxnSpPr>
          <p:spPr bwMode="auto">
            <a:xfrm flipV="1">
              <a:off x="6015066" y="5481786"/>
              <a:ext cx="1126558" cy="12945"/>
            </a:xfrm>
            <a:prstGeom prst="straightConnector1">
              <a:avLst/>
            </a:prstGeom>
            <a:noFill/>
            <a:ln w="9525" cap="flat" cmpd="sng" algn="ctr">
              <a:solidFill>
                <a:srgbClr val="000000"/>
              </a:solidFill>
              <a:prstDash val="solid"/>
              <a:round/>
              <a:headEnd type="none" w="med" len="med"/>
              <a:tailEnd type="triangle"/>
            </a:ln>
            <a:effectLst/>
          </p:spPr>
        </p:cxnSp>
        <p:sp>
          <p:nvSpPr>
            <p:cNvPr id="85" name="弧 73">
              <a:extLst>
                <a:ext uri="{FF2B5EF4-FFF2-40B4-BE49-F238E27FC236}">
                  <a16:creationId xmlns:a16="http://schemas.microsoft.com/office/drawing/2014/main" id="{42CF8975-99F2-4C82-A416-85E6DAF8899D}"/>
                </a:ext>
              </a:extLst>
            </p:cNvPr>
            <p:cNvSpPr/>
            <p:nvPr/>
          </p:nvSpPr>
          <p:spPr bwMode="auto">
            <a:xfrm rot="11190199">
              <a:off x="4041390" y="4741713"/>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algn="ct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sp>
          <p:nvSpPr>
            <p:cNvPr id="86" name="弧 74">
              <a:extLst>
                <a:ext uri="{FF2B5EF4-FFF2-40B4-BE49-F238E27FC236}">
                  <a16:creationId xmlns:a16="http://schemas.microsoft.com/office/drawing/2014/main" id="{077046E5-31F2-4659-B092-5C2419D5FFF2}"/>
                </a:ext>
              </a:extLst>
            </p:cNvPr>
            <p:cNvSpPr/>
            <p:nvPr/>
          </p:nvSpPr>
          <p:spPr bwMode="auto">
            <a:xfrm rot="11190199">
              <a:off x="5602905" y="4745992"/>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algn="ctr" defTabSz="914400" fontAlgn="base">
                <a:spcBef>
                  <a:spcPct val="0"/>
                </a:spcBef>
                <a:spcAft>
                  <a:spcPct val="0"/>
                </a:spcAft>
              </a:pPr>
              <a:endParaRPr kumimoji="1" lang="zh-CN" altLang="en-US" sz="2000" b="1" i="1">
                <a:solidFill>
                  <a:srgbClr val="800080"/>
                </a:solidFill>
                <a:latin typeface="Times New Roman" panose="02020603050405020304" pitchFamily="18" charset="0"/>
                <a:ea typeface="宋体" panose="02010600030101010101" pitchFamily="2" charset="-122"/>
              </a:endParaRPr>
            </a:p>
          </p:txBody>
        </p:sp>
        <p:pic>
          <p:nvPicPr>
            <p:cNvPr id="87" name="图片 86">
              <a:extLst>
                <a:ext uri="{FF2B5EF4-FFF2-40B4-BE49-F238E27FC236}">
                  <a16:creationId xmlns:a16="http://schemas.microsoft.com/office/drawing/2014/main" id="{AD17105A-7422-4818-9986-E29420687CBD}"/>
                </a:ext>
              </a:extLst>
            </p:cNvPr>
            <p:cNvPicPr>
              <a:picLocks noChangeAspect="1"/>
            </p:cNvPicPr>
            <p:nvPr/>
          </p:nvPicPr>
          <p:blipFill>
            <a:blip r:embed="rId5"/>
            <a:stretch>
              <a:fillRect/>
            </a:stretch>
          </p:blipFill>
          <p:spPr>
            <a:xfrm>
              <a:off x="1662278" y="4038776"/>
              <a:ext cx="2068070" cy="247377"/>
            </a:xfrm>
            <a:prstGeom prst="rect">
              <a:avLst/>
            </a:prstGeom>
          </p:spPr>
        </p:pic>
        <p:pic>
          <p:nvPicPr>
            <p:cNvPr id="88" name="图片 87">
              <a:extLst>
                <a:ext uri="{FF2B5EF4-FFF2-40B4-BE49-F238E27FC236}">
                  <a16:creationId xmlns:a16="http://schemas.microsoft.com/office/drawing/2014/main" id="{04813609-CAD4-4067-8268-6916345C2B8C}"/>
                </a:ext>
              </a:extLst>
            </p:cNvPr>
            <p:cNvPicPr>
              <a:picLocks noChangeAspect="1"/>
            </p:cNvPicPr>
            <p:nvPr/>
          </p:nvPicPr>
          <p:blipFill>
            <a:blip r:embed="rId6"/>
            <a:stretch>
              <a:fillRect/>
            </a:stretch>
          </p:blipFill>
          <p:spPr>
            <a:xfrm>
              <a:off x="1641979" y="4352435"/>
              <a:ext cx="2068070" cy="262445"/>
            </a:xfrm>
            <a:prstGeom prst="rect">
              <a:avLst/>
            </a:prstGeom>
          </p:spPr>
        </p:pic>
        <p:pic>
          <p:nvPicPr>
            <p:cNvPr id="89" name="图片 88">
              <a:extLst>
                <a:ext uri="{FF2B5EF4-FFF2-40B4-BE49-F238E27FC236}">
                  <a16:creationId xmlns:a16="http://schemas.microsoft.com/office/drawing/2014/main" id="{5370F01A-C3C3-4722-9966-6ADFFD216AFF}"/>
                </a:ext>
              </a:extLst>
            </p:cNvPr>
            <p:cNvPicPr>
              <a:picLocks noChangeAspect="1"/>
            </p:cNvPicPr>
            <p:nvPr/>
          </p:nvPicPr>
          <p:blipFill>
            <a:blip r:embed="rId7"/>
            <a:stretch>
              <a:fillRect/>
            </a:stretch>
          </p:blipFill>
          <p:spPr>
            <a:xfrm>
              <a:off x="3131840" y="4049718"/>
              <a:ext cx="2371374" cy="260019"/>
            </a:xfrm>
            <a:prstGeom prst="rect">
              <a:avLst/>
            </a:prstGeom>
          </p:spPr>
        </p:pic>
        <p:pic>
          <p:nvPicPr>
            <p:cNvPr id="90" name="图片 89">
              <a:extLst>
                <a:ext uri="{FF2B5EF4-FFF2-40B4-BE49-F238E27FC236}">
                  <a16:creationId xmlns:a16="http://schemas.microsoft.com/office/drawing/2014/main" id="{8ABC798E-F744-4F52-983D-69C674B1250B}"/>
                </a:ext>
              </a:extLst>
            </p:cNvPr>
            <p:cNvPicPr>
              <a:picLocks noChangeAspect="1"/>
            </p:cNvPicPr>
            <p:nvPr/>
          </p:nvPicPr>
          <p:blipFill>
            <a:blip r:embed="rId8"/>
            <a:stretch>
              <a:fillRect/>
            </a:stretch>
          </p:blipFill>
          <p:spPr>
            <a:xfrm>
              <a:off x="3131840" y="4352394"/>
              <a:ext cx="2197520" cy="254343"/>
            </a:xfrm>
            <a:prstGeom prst="rect">
              <a:avLst/>
            </a:prstGeom>
          </p:spPr>
        </p:pic>
        <p:pic>
          <p:nvPicPr>
            <p:cNvPr id="91" name="图片 90">
              <a:extLst>
                <a:ext uri="{FF2B5EF4-FFF2-40B4-BE49-F238E27FC236}">
                  <a16:creationId xmlns:a16="http://schemas.microsoft.com/office/drawing/2014/main" id="{C588EFAB-BF23-4617-B08D-DE0C72B57259}"/>
                </a:ext>
              </a:extLst>
            </p:cNvPr>
            <p:cNvPicPr>
              <a:picLocks noChangeAspect="1"/>
            </p:cNvPicPr>
            <p:nvPr/>
          </p:nvPicPr>
          <p:blipFill>
            <a:blip r:embed="rId9"/>
            <a:stretch>
              <a:fillRect/>
            </a:stretch>
          </p:blipFill>
          <p:spPr>
            <a:xfrm>
              <a:off x="4932040" y="4182877"/>
              <a:ext cx="1739524" cy="270112"/>
            </a:xfrm>
            <a:prstGeom prst="rect">
              <a:avLst/>
            </a:prstGeom>
          </p:spPr>
        </p:pic>
        <p:pic>
          <p:nvPicPr>
            <p:cNvPr id="92" name="图片 91">
              <a:extLst>
                <a:ext uri="{FF2B5EF4-FFF2-40B4-BE49-F238E27FC236}">
                  <a16:creationId xmlns:a16="http://schemas.microsoft.com/office/drawing/2014/main" id="{461B4624-5140-48B8-8F62-27DF23990F10}"/>
                </a:ext>
              </a:extLst>
            </p:cNvPr>
            <p:cNvPicPr>
              <a:picLocks noChangeAspect="1"/>
            </p:cNvPicPr>
            <p:nvPr/>
          </p:nvPicPr>
          <p:blipFill>
            <a:blip r:embed="rId10"/>
            <a:stretch>
              <a:fillRect/>
            </a:stretch>
          </p:blipFill>
          <p:spPr>
            <a:xfrm>
              <a:off x="2459990" y="5576107"/>
              <a:ext cx="1843777" cy="251882"/>
            </a:xfrm>
            <a:prstGeom prst="rect">
              <a:avLst/>
            </a:prstGeom>
          </p:spPr>
        </p:pic>
        <p:pic>
          <p:nvPicPr>
            <p:cNvPr id="93" name="图片 92">
              <a:extLst>
                <a:ext uri="{FF2B5EF4-FFF2-40B4-BE49-F238E27FC236}">
                  <a16:creationId xmlns:a16="http://schemas.microsoft.com/office/drawing/2014/main" id="{F8267733-BE62-4A21-AA02-867FC7F22447}"/>
                </a:ext>
              </a:extLst>
            </p:cNvPr>
            <p:cNvPicPr>
              <a:picLocks noChangeAspect="1"/>
            </p:cNvPicPr>
            <p:nvPr/>
          </p:nvPicPr>
          <p:blipFill>
            <a:blip r:embed="rId11"/>
            <a:stretch>
              <a:fillRect/>
            </a:stretch>
          </p:blipFill>
          <p:spPr>
            <a:xfrm>
              <a:off x="2411760" y="5925195"/>
              <a:ext cx="1843777" cy="267991"/>
            </a:xfrm>
            <a:prstGeom prst="rect">
              <a:avLst/>
            </a:prstGeom>
          </p:spPr>
        </p:pic>
        <p:pic>
          <p:nvPicPr>
            <p:cNvPr id="94" name="图片 93">
              <a:extLst>
                <a:ext uri="{FF2B5EF4-FFF2-40B4-BE49-F238E27FC236}">
                  <a16:creationId xmlns:a16="http://schemas.microsoft.com/office/drawing/2014/main" id="{05F27B07-1A3C-423A-8E3E-ADBEC82B9A4B}"/>
                </a:ext>
              </a:extLst>
            </p:cNvPr>
            <p:cNvPicPr>
              <a:picLocks noChangeAspect="1"/>
            </p:cNvPicPr>
            <p:nvPr/>
          </p:nvPicPr>
          <p:blipFill>
            <a:blip r:embed="rId10"/>
            <a:stretch>
              <a:fillRect/>
            </a:stretch>
          </p:blipFill>
          <p:spPr>
            <a:xfrm>
              <a:off x="4073736" y="5583853"/>
              <a:ext cx="1843777" cy="251882"/>
            </a:xfrm>
            <a:prstGeom prst="rect">
              <a:avLst/>
            </a:prstGeom>
          </p:spPr>
        </p:pic>
        <p:pic>
          <p:nvPicPr>
            <p:cNvPr id="95" name="图片 94">
              <a:extLst>
                <a:ext uri="{FF2B5EF4-FFF2-40B4-BE49-F238E27FC236}">
                  <a16:creationId xmlns:a16="http://schemas.microsoft.com/office/drawing/2014/main" id="{D3045A66-BB8B-4C9F-AE66-5C102EDDA6C3}"/>
                </a:ext>
              </a:extLst>
            </p:cNvPr>
            <p:cNvPicPr>
              <a:picLocks noChangeAspect="1"/>
            </p:cNvPicPr>
            <p:nvPr/>
          </p:nvPicPr>
          <p:blipFill>
            <a:blip r:embed="rId11"/>
            <a:stretch>
              <a:fillRect/>
            </a:stretch>
          </p:blipFill>
          <p:spPr>
            <a:xfrm>
              <a:off x="4025506" y="5932941"/>
              <a:ext cx="1843777" cy="267991"/>
            </a:xfrm>
            <a:prstGeom prst="rect">
              <a:avLst/>
            </a:prstGeom>
          </p:spPr>
        </p:pic>
        <p:pic>
          <p:nvPicPr>
            <p:cNvPr id="96" name="图片 95">
              <a:extLst>
                <a:ext uri="{FF2B5EF4-FFF2-40B4-BE49-F238E27FC236}">
                  <a16:creationId xmlns:a16="http://schemas.microsoft.com/office/drawing/2014/main" id="{494A6BC8-3278-4D02-98CF-CBE47B45BFD0}"/>
                </a:ext>
              </a:extLst>
            </p:cNvPr>
            <p:cNvPicPr>
              <a:picLocks noChangeAspect="1"/>
            </p:cNvPicPr>
            <p:nvPr/>
          </p:nvPicPr>
          <p:blipFill>
            <a:blip r:embed="rId12"/>
            <a:stretch>
              <a:fillRect/>
            </a:stretch>
          </p:blipFill>
          <p:spPr>
            <a:xfrm>
              <a:off x="5681047" y="5587702"/>
              <a:ext cx="1676601" cy="249494"/>
            </a:xfrm>
            <a:prstGeom prst="rect">
              <a:avLst/>
            </a:prstGeom>
          </p:spPr>
        </p:pic>
      </p:grpSp>
    </p:spTree>
    <p:extLst>
      <p:ext uri="{BB962C8B-B14F-4D97-AF65-F5344CB8AC3E}">
        <p14:creationId xmlns:p14="http://schemas.microsoft.com/office/powerpoint/2010/main" val="40461849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60C455B-B212-44F5-BDE5-4E865130930B}" type="slidenum">
              <a:rPr lang="en-US" altLang="zh-CN" smtClean="0"/>
              <a:t>157</a:t>
            </a:fld>
            <a:endParaRPr lang="en-US" altLang="zh-CN"/>
          </a:p>
        </p:txBody>
      </p:sp>
      <p:sp>
        <p:nvSpPr>
          <p:cNvPr id="5" name="Title 1"/>
          <p:cNvSpPr>
            <a:spLocks noGrp="1"/>
          </p:cNvSpPr>
          <p:nvPr>
            <p:ph type="title"/>
          </p:nvPr>
        </p:nvSpPr>
        <p:spPr>
          <a:xfrm>
            <a:off x="685800" y="152400"/>
            <a:ext cx="8229600" cy="393065"/>
          </a:xfrm>
        </p:spPr>
        <p:txBody>
          <a:bodyPr/>
          <a:lstStyle/>
          <a:p>
            <a:pPr algn="r"/>
            <a:r>
              <a:rPr lang="zh-CN" altLang="en-US" sz="3600" dirty="0">
                <a:solidFill>
                  <a:schemeClr val="bg1"/>
                </a:solidFill>
              </a:rPr>
              <a:t>习题练习</a:t>
            </a:r>
            <a:r>
              <a:rPr lang="en-US" altLang="zh-CN" sz="3600" dirty="0">
                <a:solidFill>
                  <a:schemeClr val="bg1"/>
                </a:solidFill>
              </a:rPr>
              <a:t>-</a:t>
            </a:r>
            <a:r>
              <a:rPr lang="zh-CN" altLang="en-US" sz="3600" dirty="0">
                <a:solidFill>
                  <a:schemeClr val="bg1"/>
                </a:solidFill>
              </a:rPr>
              <a:t>上下文无关文法性质</a:t>
            </a:r>
            <a:endParaRPr lang="en-AU" sz="3600" dirty="0">
              <a:solidFill>
                <a:schemeClr val="bg1"/>
              </a:solidFill>
            </a:endParaRPr>
          </a:p>
        </p:txBody>
      </p:sp>
    </p:spTree>
    <p:extLst>
      <p:ext uri="{BB962C8B-B14F-4D97-AF65-F5344CB8AC3E}">
        <p14:creationId xmlns:p14="http://schemas.microsoft.com/office/powerpoint/2010/main" val="196725712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158</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609600" y="1340769"/>
            <a:ext cx="8229600"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例</a:t>
            </a:r>
            <a:r>
              <a:rPr lang="en-US" altLang="zh-CN"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endPar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9B03F1F4-D9CD-4A53-84E4-BA7740AF22A2}"/>
              </a:ext>
            </a:extLst>
          </p:cNvPr>
          <p:cNvPicPr>
            <a:picLocks noChangeAspect="1"/>
          </p:cNvPicPr>
          <p:nvPr/>
        </p:nvPicPr>
        <p:blipFill rotWithShape="1">
          <a:blip r:embed="rId12"/>
          <a:srcRect l="6274" t="-1763" r="25728" b="94691"/>
          <a:stretch/>
        </p:blipFill>
        <p:spPr>
          <a:xfrm>
            <a:off x="1533524" y="1340768"/>
            <a:ext cx="6493773" cy="461665"/>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9270054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4" y="195263"/>
            <a:ext cx="5534025"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上下文无关文法性质</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31" name="Text Box 40">
            <a:extLst>
              <a:ext uri="{FF2B5EF4-FFF2-40B4-BE49-F238E27FC236}">
                <a16:creationId xmlns:a16="http://schemas.microsoft.com/office/drawing/2014/main" id="{AD0EF57F-A2EC-45B0-892D-DCC50E0F99C7}"/>
              </a:ext>
            </a:extLst>
          </p:cNvPr>
          <p:cNvSpPr txBox="1">
            <a:spLocks noChangeArrowheads="1"/>
          </p:cNvSpPr>
          <p:nvPr/>
        </p:nvSpPr>
        <p:spPr bwMode="auto">
          <a:xfrm>
            <a:off x="609600" y="914401"/>
            <a:ext cx="8229600"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例</a:t>
            </a:r>
            <a:r>
              <a:rPr lang="en-US" altLang="zh-CN"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endPar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32" name="图片 31">
            <a:extLst>
              <a:ext uri="{FF2B5EF4-FFF2-40B4-BE49-F238E27FC236}">
                <a16:creationId xmlns:a16="http://schemas.microsoft.com/office/drawing/2014/main" id="{3B3DCDD4-66E0-485E-9638-C1FDA57CDE60}"/>
              </a:ext>
            </a:extLst>
          </p:cNvPr>
          <p:cNvPicPr>
            <a:picLocks noChangeAspect="1"/>
          </p:cNvPicPr>
          <p:nvPr/>
        </p:nvPicPr>
        <p:blipFill rotWithShape="1">
          <a:blip r:embed="rId2"/>
          <a:srcRect l="6274" t="-1763" r="25728" b="94691"/>
          <a:stretch/>
        </p:blipFill>
        <p:spPr>
          <a:xfrm>
            <a:off x="1533524" y="914400"/>
            <a:ext cx="6493773" cy="461665"/>
          </a:xfrm>
          <a:prstGeom prst="rect">
            <a:avLst/>
          </a:prstGeom>
        </p:spPr>
      </p:pic>
      <p:pic>
        <p:nvPicPr>
          <p:cNvPr id="33" name="图片 32">
            <a:extLst>
              <a:ext uri="{FF2B5EF4-FFF2-40B4-BE49-F238E27FC236}">
                <a16:creationId xmlns:a16="http://schemas.microsoft.com/office/drawing/2014/main" id="{14085EDB-6A83-4F13-A256-4558C6290352}"/>
              </a:ext>
            </a:extLst>
          </p:cNvPr>
          <p:cNvPicPr>
            <a:picLocks noChangeAspect="1"/>
          </p:cNvPicPr>
          <p:nvPr/>
        </p:nvPicPr>
        <p:blipFill rotWithShape="1">
          <a:blip r:embed="rId2"/>
          <a:srcRect t="8406"/>
          <a:stretch/>
        </p:blipFill>
        <p:spPr>
          <a:xfrm>
            <a:off x="424720" y="1433483"/>
            <a:ext cx="8294560" cy="5193734"/>
          </a:xfrm>
          <a:prstGeom prst="rect">
            <a:avLst/>
          </a:prstGeom>
        </p:spPr>
      </p:pic>
    </p:spTree>
    <p:extLst>
      <p:ext uri="{BB962C8B-B14F-4D97-AF65-F5344CB8AC3E}">
        <p14:creationId xmlns:p14="http://schemas.microsoft.com/office/powerpoint/2010/main" val="74362742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393065"/>
          </a:xfrm>
        </p:spPr>
        <p:txBody>
          <a:bodyPr/>
          <a:lstStyle/>
          <a:p>
            <a:pPr algn="r"/>
            <a:r>
              <a:rPr lang="zh-CN" altLang="en-US" sz="3600" dirty="0">
                <a:solidFill>
                  <a:schemeClr val="bg1"/>
                </a:solidFill>
              </a:rPr>
              <a:t>从</a:t>
            </a:r>
            <a:r>
              <a:rPr lang="en-US" altLang="zh-CN" sz="3600" dirty="0">
                <a:solidFill>
                  <a:schemeClr val="bg1"/>
                </a:solidFill>
              </a:rPr>
              <a:t>NFA</a:t>
            </a:r>
            <a:r>
              <a:rPr lang="zh-CN" altLang="en-US" sz="3600" dirty="0">
                <a:solidFill>
                  <a:schemeClr val="bg1"/>
                </a:solidFill>
              </a:rPr>
              <a:t>到</a:t>
            </a:r>
            <a:r>
              <a:rPr lang="en-AU" altLang="zh-CN" sz="3600" dirty="0">
                <a:solidFill>
                  <a:schemeClr val="bg1"/>
                </a:solidFill>
              </a:rPr>
              <a:t>DFA</a:t>
            </a:r>
            <a:r>
              <a:rPr lang="zh-CN" altLang="en-US" sz="3600" dirty="0">
                <a:solidFill>
                  <a:schemeClr val="bg1"/>
                </a:solidFill>
              </a:rPr>
              <a:t>：子集构造法</a:t>
            </a:r>
            <a:endParaRPr lang="en-AU" sz="3600" dirty="0">
              <a:solidFill>
                <a:schemeClr val="bg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838200"/>
                <a:ext cx="8229600" cy="6515100"/>
              </a:xfrm>
            </p:spPr>
            <p:txBody>
              <a:bodyPr>
                <a:normAutofit/>
              </a:bodyPr>
              <a:lstStyle/>
              <a:p>
                <a:r>
                  <a:rPr lang="zh-CN" altLang="en-US" sz="2400" dirty="0">
                    <a:latin typeface="Times New Roman" panose="02020603050405020304" pitchFamily="18" charset="0"/>
                    <a:cs typeface="Times New Roman" panose="02020603050405020304" pitchFamily="18" charset="0"/>
                  </a:rPr>
                  <a:t>目标：</a:t>
                </a:r>
                <a:r>
                  <a:rPr lang="en-AU" altLang="zh-CN" sz="2400" dirty="0">
                    <a:latin typeface="Times New Roman" panose="02020603050405020304" pitchFamily="18" charset="0"/>
                    <a:cs typeface="Times New Roman" panose="02020603050405020304" pitchFamily="18" charset="0"/>
                  </a:rPr>
                  <a:t>NFA </a:t>
                </a:r>
                <a14:m>
                  <m:oMath xmlns:m="http://schemas.openxmlformats.org/officeDocument/2006/math">
                    <m:r>
                      <a:rPr lang="en-AU" altLang="zh-CN" sz="2400" b="0" i="1" smtClean="0">
                        <a:latin typeface="Cambria Math" panose="02040503050406030204" pitchFamily="18" charset="0"/>
                      </a:rPr>
                      <m:t>𝑁</m:t>
                    </m:r>
                    <m:r>
                      <a:rPr lang="en-AU" altLang="zh-CN" sz="2400" b="0" i="1" smtClean="0">
                        <a:latin typeface="Cambria Math" panose="02040503050406030204" pitchFamily="18" charset="0"/>
                      </a:rPr>
                      <m:t>=(</m:t>
                    </m:r>
                    <m:sSub>
                      <m:sSubPr>
                        <m:ctrlPr>
                          <a:rPr lang="en-AU" altLang="zh-CN" sz="2400" b="0" i="1" smtClean="0">
                            <a:latin typeface="Cambria Math" panose="02040503050406030204" pitchFamily="18" charset="0"/>
                          </a:rPr>
                        </m:ctrlPr>
                      </m:sSubPr>
                      <m:e>
                        <m:r>
                          <a:rPr lang="en-AU" altLang="zh-CN" sz="2400" b="0" i="1" smtClean="0">
                            <a:latin typeface="Cambria Math" panose="02040503050406030204" pitchFamily="18" charset="0"/>
                          </a:rPr>
                          <m:t>𝑄</m:t>
                        </m:r>
                      </m:e>
                      <m:sub>
                        <m:r>
                          <a:rPr lang="en-AU" altLang="zh-CN" sz="2400" b="0" i="1" smtClean="0">
                            <a:latin typeface="Cambria Math" panose="02040503050406030204" pitchFamily="18" charset="0"/>
                          </a:rPr>
                          <m:t>𝑁</m:t>
                        </m:r>
                      </m:sub>
                    </m:sSub>
                    <m:r>
                      <a:rPr lang="en-AU" altLang="zh-CN" sz="2400" b="0" i="1" smtClean="0">
                        <a:latin typeface="Cambria Math" panose="02040503050406030204" pitchFamily="18" charset="0"/>
                      </a:rPr>
                      <m:t>,</m:t>
                    </m:r>
                    <m:r>
                      <m:rPr>
                        <m:sty m:val="p"/>
                      </m:rPr>
                      <a:rPr lang="el-GR" altLang="zh-CN" sz="2400" i="1" smtClean="0">
                        <a:latin typeface="Cambria Math" panose="02040503050406030204" pitchFamily="18" charset="0"/>
                        <a:ea typeface="Cambria Math" panose="02040503050406030204" pitchFamily="18" charset="0"/>
                      </a:rPr>
                      <m:t>Σ</m:t>
                    </m:r>
                    <m:r>
                      <a:rPr lang="en-AU" altLang="zh-CN" sz="2400" b="0" i="1" smtClean="0">
                        <a:latin typeface="Cambria Math" panose="02040503050406030204" pitchFamily="18" charset="0"/>
                        <a:ea typeface="Cambria Math" panose="02040503050406030204" pitchFamily="18" charset="0"/>
                      </a:rPr>
                      <m:t>,</m:t>
                    </m:r>
                    <m:sSub>
                      <m:sSubPr>
                        <m:ctrlPr>
                          <a:rPr lang="en-AU" altLang="zh-CN" sz="2400" b="0" i="1" smtClean="0">
                            <a:latin typeface="Cambria Math" panose="02040503050406030204" pitchFamily="18" charset="0"/>
                            <a:ea typeface="Cambria Math" panose="02040503050406030204" pitchFamily="18" charset="0"/>
                          </a:rPr>
                        </m:ctrlPr>
                      </m:sSubPr>
                      <m:e>
                        <m:r>
                          <a:rPr lang="zh-CN" altLang="en-AU" sz="2400" b="0" i="1" smtClean="0">
                            <a:latin typeface="Cambria Math" panose="02040503050406030204" pitchFamily="18" charset="0"/>
                            <a:ea typeface="Cambria Math" panose="02040503050406030204" pitchFamily="18" charset="0"/>
                          </a:rPr>
                          <m:t>𝛿</m:t>
                        </m:r>
                      </m:e>
                      <m:sub>
                        <m:r>
                          <a:rPr lang="en-AU" altLang="zh-CN" sz="2400" b="0" i="1" smtClean="0">
                            <a:latin typeface="Cambria Math" panose="02040503050406030204" pitchFamily="18" charset="0"/>
                            <a:ea typeface="Cambria Math" panose="02040503050406030204" pitchFamily="18" charset="0"/>
                          </a:rPr>
                          <m:t>𝑁</m:t>
                        </m:r>
                      </m:sub>
                    </m:sSub>
                    <m:r>
                      <a:rPr lang="en-AU" altLang="zh-CN" sz="2400" b="0" i="1" smtClean="0">
                        <a:latin typeface="Cambria Math" panose="02040503050406030204" pitchFamily="18" charset="0"/>
                      </a:rPr>
                      <m:t>,</m:t>
                    </m:r>
                    <m:sSub>
                      <m:sSubPr>
                        <m:ctrlPr>
                          <a:rPr lang="en-AU" altLang="zh-CN" sz="2400" b="0" i="1" smtClean="0">
                            <a:latin typeface="Cambria Math" panose="02040503050406030204" pitchFamily="18" charset="0"/>
                          </a:rPr>
                        </m:ctrlPr>
                      </m:sSubPr>
                      <m:e>
                        <m:r>
                          <a:rPr lang="en-AU" altLang="zh-CN" sz="2400" b="0" i="1" smtClean="0">
                            <a:latin typeface="Cambria Math" panose="02040503050406030204" pitchFamily="18" charset="0"/>
                          </a:rPr>
                          <m:t>𝑞</m:t>
                        </m:r>
                      </m:e>
                      <m:sub>
                        <m:r>
                          <a:rPr lang="en-AU" altLang="zh-CN" sz="2400" b="0" i="1" smtClean="0">
                            <a:latin typeface="Cambria Math" panose="02040503050406030204" pitchFamily="18" charset="0"/>
                          </a:rPr>
                          <m:t>0</m:t>
                        </m:r>
                      </m:sub>
                    </m:sSub>
                    <m:r>
                      <a:rPr lang="en-AU" altLang="zh-CN" sz="2400" b="0" i="1" smtClean="0">
                        <a:latin typeface="Cambria Math" panose="02040503050406030204" pitchFamily="18" charset="0"/>
                      </a:rPr>
                      <m:t>,</m:t>
                    </m:r>
                    <m:sSub>
                      <m:sSubPr>
                        <m:ctrlPr>
                          <a:rPr lang="en-AU" altLang="zh-CN" sz="2400" b="0" i="1" smtClean="0">
                            <a:latin typeface="Cambria Math" panose="02040503050406030204" pitchFamily="18" charset="0"/>
                          </a:rPr>
                        </m:ctrlPr>
                      </m:sSubPr>
                      <m:e>
                        <m:r>
                          <a:rPr lang="en-AU" altLang="zh-CN" sz="2400" b="0" i="1" smtClean="0">
                            <a:latin typeface="Cambria Math" panose="02040503050406030204" pitchFamily="18" charset="0"/>
                          </a:rPr>
                          <m:t>𝐹</m:t>
                        </m:r>
                      </m:e>
                      <m:sub>
                        <m:r>
                          <a:rPr lang="en-AU" altLang="zh-CN" sz="2400" b="0" i="1" smtClean="0">
                            <a:latin typeface="Cambria Math" panose="02040503050406030204" pitchFamily="18" charset="0"/>
                          </a:rPr>
                          <m:t>𝑁</m:t>
                        </m:r>
                      </m:sub>
                    </m:sSub>
                    <m:r>
                      <a:rPr lang="en-AU" altLang="zh-CN" sz="2400" b="0" i="1" smtClean="0">
                        <a:latin typeface="Cambria Math" panose="02040503050406030204" pitchFamily="18" charset="0"/>
                      </a:rPr>
                      <m:t>)</m:t>
                    </m:r>
                  </m:oMath>
                </a14:m>
                <a:r>
                  <a:rPr lang="zh-CN" altLang="en-US" sz="2400" dirty="0"/>
                  <a:t>构造</a:t>
                </a:r>
                <a14:m>
                  <m:oMath xmlns:m="http://schemas.openxmlformats.org/officeDocument/2006/math">
                    <m:r>
                      <a:rPr lang="en-AU" altLang="zh-CN" sz="2400" b="0" i="0" smtClean="0">
                        <a:latin typeface="Cambria Math" panose="02040503050406030204" pitchFamily="18" charset="0"/>
                      </a:rPr>
                      <m:t> </m:t>
                    </m:r>
                    <m:r>
                      <a:rPr lang="en-AU" altLang="zh-CN" sz="2400" i="1">
                        <a:latin typeface="Cambria Math" panose="02040503050406030204" pitchFamily="18" charset="0"/>
                      </a:rPr>
                      <m:t>𝐷</m:t>
                    </m:r>
                    <m:r>
                      <a:rPr lang="en-AU" altLang="zh-CN" sz="2400" i="1">
                        <a:latin typeface="Cambria Math" panose="02040503050406030204" pitchFamily="18" charset="0"/>
                      </a:rPr>
                      <m:t>=(</m:t>
                    </m:r>
                    <m:sSub>
                      <m:sSubPr>
                        <m:ctrlPr>
                          <a:rPr lang="en-AU" altLang="zh-CN" sz="2400" i="1">
                            <a:latin typeface="Cambria Math" panose="02040503050406030204" pitchFamily="18" charset="0"/>
                          </a:rPr>
                        </m:ctrlPr>
                      </m:sSubPr>
                      <m:e>
                        <m:r>
                          <a:rPr lang="en-AU" altLang="zh-CN" sz="2400" i="1">
                            <a:latin typeface="Cambria Math" panose="02040503050406030204" pitchFamily="18" charset="0"/>
                          </a:rPr>
                          <m:t>𝑄</m:t>
                        </m:r>
                      </m:e>
                      <m:sub>
                        <m:r>
                          <a:rPr lang="en-AU" altLang="zh-CN" sz="2400" i="1">
                            <a:latin typeface="Cambria Math" panose="02040503050406030204" pitchFamily="18" charset="0"/>
                          </a:rPr>
                          <m:t>𝐷</m:t>
                        </m:r>
                      </m:sub>
                    </m:sSub>
                    <m:r>
                      <a:rPr lang="en-AU" altLang="zh-CN" sz="2400" i="1">
                        <a:latin typeface="Cambria Math" panose="02040503050406030204" pitchFamily="18" charset="0"/>
                      </a:rPr>
                      <m:t>,</m:t>
                    </m:r>
                    <m:r>
                      <m:rPr>
                        <m:sty m:val="p"/>
                      </m:rPr>
                      <a:rPr lang="el-GR" altLang="zh-CN" sz="2400" i="1">
                        <a:latin typeface="Cambria Math" panose="02040503050406030204" pitchFamily="18" charset="0"/>
                        <a:ea typeface="Cambria Math" panose="02040503050406030204" pitchFamily="18" charset="0"/>
                      </a:rPr>
                      <m:t>Σ</m:t>
                    </m:r>
                    <m:r>
                      <a:rPr lang="en-AU" altLang="zh-CN" sz="2400" i="1">
                        <a:latin typeface="Cambria Math" panose="02040503050406030204" pitchFamily="18" charset="0"/>
                        <a:ea typeface="Cambria Math" panose="02040503050406030204" pitchFamily="18" charset="0"/>
                      </a:rPr>
                      <m:t>,</m:t>
                    </m:r>
                    <m:sSub>
                      <m:sSubPr>
                        <m:ctrlPr>
                          <a:rPr lang="en-AU" altLang="zh-CN" sz="2400" i="1">
                            <a:latin typeface="Cambria Math" panose="02040503050406030204" pitchFamily="18" charset="0"/>
                            <a:ea typeface="Cambria Math" panose="02040503050406030204" pitchFamily="18" charset="0"/>
                          </a:rPr>
                        </m:ctrlPr>
                      </m:sSubPr>
                      <m:e>
                        <m:r>
                          <a:rPr lang="zh-CN" altLang="en-AU" sz="2400" i="1">
                            <a:latin typeface="Cambria Math" panose="02040503050406030204" pitchFamily="18" charset="0"/>
                            <a:ea typeface="Cambria Math" panose="02040503050406030204" pitchFamily="18" charset="0"/>
                          </a:rPr>
                          <m:t>𝛿</m:t>
                        </m:r>
                      </m:e>
                      <m:sub>
                        <m:r>
                          <a:rPr lang="en-AU" altLang="zh-CN" sz="2400" i="1">
                            <a:latin typeface="Cambria Math" panose="02040503050406030204" pitchFamily="18" charset="0"/>
                            <a:ea typeface="Cambria Math" panose="02040503050406030204" pitchFamily="18" charset="0"/>
                          </a:rPr>
                          <m:t>𝐷</m:t>
                        </m:r>
                      </m:sub>
                    </m:sSub>
                    <m:r>
                      <a:rPr lang="en-AU" altLang="zh-CN" sz="2400" i="1">
                        <a:latin typeface="Cambria Math" panose="02040503050406030204" pitchFamily="18" charset="0"/>
                      </a:rPr>
                      <m:t>,</m:t>
                    </m:r>
                    <m:sSub>
                      <m:sSubPr>
                        <m:ctrlPr>
                          <a:rPr lang="en-AU" altLang="zh-CN" sz="2400" i="1">
                            <a:latin typeface="Cambria Math" panose="02040503050406030204" pitchFamily="18" charset="0"/>
                          </a:rPr>
                        </m:ctrlPr>
                      </m:sSubPr>
                      <m:e>
                        <m:r>
                          <a:rPr lang="en-US" altLang="zh-CN" sz="2400" i="1">
                            <a:latin typeface="Cambria Math" panose="02040503050406030204" pitchFamily="18" charset="0"/>
                          </a:rPr>
                          <m:t>{</m:t>
                        </m:r>
                        <m:r>
                          <a:rPr lang="en-AU" altLang="zh-CN" sz="2400" i="1">
                            <a:latin typeface="Cambria Math" panose="02040503050406030204" pitchFamily="18" charset="0"/>
                          </a:rPr>
                          <m:t>𝑞</m:t>
                        </m:r>
                      </m:e>
                      <m:sub>
                        <m:r>
                          <a:rPr lang="en-AU" altLang="zh-CN" sz="2400" i="1">
                            <a:latin typeface="Cambria Math" panose="02040503050406030204" pitchFamily="18" charset="0"/>
                          </a:rPr>
                          <m:t>0</m:t>
                        </m:r>
                      </m:sub>
                    </m:sSub>
                    <m:r>
                      <a:rPr lang="en-US" altLang="zh-CN" sz="2400" i="1">
                        <a:latin typeface="Cambria Math" panose="02040503050406030204" pitchFamily="18" charset="0"/>
                      </a:rPr>
                      <m:t>}</m:t>
                    </m:r>
                    <m:r>
                      <a:rPr lang="en-AU" altLang="zh-CN" sz="2400" i="1">
                        <a:latin typeface="Cambria Math" panose="02040503050406030204" pitchFamily="18" charset="0"/>
                      </a:rPr>
                      <m:t>,</m:t>
                    </m:r>
                    <m:sSub>
                      <m:sSubPr>
                        <m:ctrlPr>
                          <a:rPr lang="en-AU" altLang="zh-CN" sz="2400" i="1">
                            <a:latin typeface="Cambria Math" panose="02040503050406030204" pitchFamily="18" charset="0"/>
                          </a:rPr>
                        </m:ctrlPr>
                      </m:sSubPr>
                      <m:e>
                        <m:r>
                          <a:rPr lang="en-AU" altLang="zh-CN" sz="2400" i="1">
                            <a:latin typeface="Cambria Math" panose="02040503050406030204" pitchFamily="18" charset="0"/>
                          </a:rPr>
                          <m:t>𝐹</m:t>
                        </m:r>
                      </m:e>
                      <m:sub>
                        <m:r>
                          <a:rPr lang="en-AU" altLang="zh-CN" sz="2400" i="1">
                            <a:latin typeface="Cambria Math" panose="02040503050406030204" pitchFamily="18" charset="0"/>
                          </a:rPr>
                          <m:t>𝐷</m:t>
                        </m:r>
                      </m:sub>
                    </m:sSub>
                    <m:r>
                      <a:rPr lang="en-AU" altLang="zh-CN" sz="2400" i="1">
                        <a:latin typeface="Cambria Math" panose="02040503050406030204" pitchFamily="18" charset="0"/>
                      </a:rPr>
                      <m:t>)</m:t>
                    </m:r>
                  </m:oMath>
                </a14:m>
                <a:r>
                  <a:rPr lang="zh-CN" altLang="en-US" sz="2400" dirty="0"/>
                  <a:t>，且</a:t>
                </a:r>
                <a14:m>
                  <m:oMath xmlns:m="http://schemas.openxmlformats.org/officeDocument/2006/math">
                    <m:r>
                      <a:rPr lang="en-AU" altLang="zh-CN" sz="2400" b="1" i="0" dirty="0" smtClean="0">
                        <a:latin typeface="Cambria Math" panose="02040503050406030204" pitchFamily="18" charset="0"/>
                      </a:rPr>
                      <m:t>𝐋</m:t>
                    </m:r>
                    <m:r>
                      <a:rPr lang="en-AU" altLang="zh-CN" sz="2400" i="1" dirty="0" smtClean="0">
                        <a:latin typeface="Cambria Math" panose="02040503050406030204" pitchFamily="18" charset="0"/>
                      </a:rPr>
                      <m:t>(</m:t>
                    </m:r>
                    <m:r>
                      <a:rPr lang="en-AU" altLang="zh-CN" sz="2400" i="1" dirty="0" smtClean="0">
                        <a:latin typeface="Cambria Math" panose="02040503050406030204" pitchFamily="18" charset="0"/>
                      </a:rPr>
                      <m:t>𝐷</m:t>
                    </m:r>
                    <m:r>
                      <a:rPr lang="en-AU" altLang="zh-CN" sz="2400" i="1" dirty="0" smtClean="0">
                        <a:latin typeface="Cambria Math" panose="02040503050406030204" pitchFamily="18" charset="0"/>
                      </a:rPr>
                      <m:t>)=</m:t>
                    </m:r>
                    <m:r>
                      <a:rPr lang="en-AU" altLang="zh-CN" sz="2400" b="1" i="0" dirty="0" smtClean="0">
                        <a:latin typeface="Cambria Math" panose="02040503050406030204" pitchFamily="18" charset="0"/>
                      </a:rPr>
                      <m:t>𝐋</m:t>
                    </m:r>
                    <m:r>
                      <a:rPr lang="en-AU" altLang="zh-CN" sz="2400" i="1" dirty="0" smtClean="0">
                        <a:latin typeface="Cambria Math" panose="02040503050406030204" pitchFamily="18" charset="0"/>
                      </a:rPr>
                      <m:t>(</m:t>
                    </m:r>
                    <m:r>
                      <a:rPr lang="en-AU" altLang="zh-CN" sz="2400" i="1" dirty="0" smtClean="0">
                        <a:latin typeface="Cambria Math" panose="02040503050406030204" pitchFamily="18" charset="0"/>
                      </a:rPr>
                      <m:t>𝑁</m:t>
                    </m:r>
                    <m:r>
                      <a:rPr lang="en-AU" altLang="zh-CN" sz="2400" i="1" dirty="0" smtClean="0">
                        <a:latin typeface="Cambria Math" panose="02040503050406030204" pitchFamily="18" charset="0"/>
                      </a:rPr>
                      <m:t>)</m:t>
                    </m:r>
                  </m:oMath>
                </a14:m>
                <a:r>
                  <a:rPr lang="zh-CN" altLang="en-US" sz="2400" dirty="0"/>
                  <a:t>。</a:t>
                </a:r>
                <a:endParaRPr lang="en-AU" altLang="zh-CN" sz="2400" dirty="0"/>
              </a:p>
              <a:p>
                <a:r>
                  <a:rPr lang="zh-CN" altLang="en-US" sz="2400" dirty="0"/>
                  <a:t>构造</a:t>
                </a:r>
                <a:r>
                  <a:rPr lang="en-AU" altLang="zh-CN" sz="2400" dirty="0"/>
                  <a:t>:</a:t>
                </a:r>
              </a:p>
              <a:p>
                <a:pPr lvl="1"/>
                <a:r>
                  <a:rPr lang="zh-CN" altLang="en-US" sz="2400" dirty="0"/>
                  <a:t>状态集：</a:t>
                </a:r>
                <a14:m>
                  <m:oMath xmlns:m="http://schemas.openxmlformats.org/officeDocument/2006/math">
                    <m:sSub>
                      <m:sSubPr>
                        <m:ctrlPr>
                          <a:rPr lang="en-AU" altLang="zh-CN" sz="2400" i="1" smtClean="0">
                            <a:latin typeface="Cambria Math" panose="02040503050406030204" pitchFamily="18" charset="0"/>
                          </a:rPr>
                        </m:ctrlPr>
                      </m:sSubPr>
                      <m:e>
                        <m:r>
                          <a:rPr lang="en-AU" altLang="zh-CN" sz="2400" b="0" i="1" smtClean="0">
                            <a:latin typeface="Cambria Math" panose="02040503050406030204" pitchFamily="18" charset="0"/>
                          </a:rPr>
                          <m:t> </m:t>
                        </m:r>
                        <m:r>
                          <a:rPr lang="en-AU" altLang="zh-CN" sz="2400" b="0" i="1" smtClean="0">
                            <a:latin typeface="Cambria Math" panose="02040503050406030204" pitchFamily="18" charset="0"/>
                          </a:rPr>
                          <m:t>𝑄</m:t>
                        </m:r>
                      </m:e>
                      <m:sub>
                        <m:r>
                          <a:rPr lang="en-AU" altLang="zh-CN" sz="2400" b="0" i="1" smtClean="0">
                            <a:latin typeface="Cambria Math" panose="02040503050406030204" pitchFamily="18" charset="0"/>
                          </a:rPr>
                          <m:t>𝐷</m:t>
                        </m:r>
                      </m:sub>
                    </m:sSub>
                    <m:r>
                      <a:rPr lang="en-AU" altLang="zh-CN" sz="2400" b="0" i="1" smtClean="0">
                        <a:latin typeface="Cambria Math" panose="02040503050406030204" pitchFamily="18" charset="0"/>
                      </a:rPr>
                      <m:t>=</m:t>
                    </m:r>
                    <m:sSup>
                      <m:sSupPr>
                        <m:ctrlPr>
                          <a:rPr lang="en-AU" altLang="zh-CN" sz="2400" b="0" i="1" smtClean="0">
                            <a:latin typeface="Cambria Math" panose="02040503050406030204" pitchFamily="18" charset="0"/>
                          </a:rPr>
                        </m:ctrlPr>
                      </m:sSupPr>
                      <m:e>
                        <m:r>
                          <a:rPr lang="en-AU" altLang="zh-CN" sz="2400" b="0" i="1" smtClean="0">
                            <a:latin typeface="Cambria Math" panose="02040503050406030204" pitchFamily="18" charset="0"/>
                          </a:rPr>
                          <m:t>2</m:t>
                        </m:r>
                      </m:e>
                      <m:sup>
                        <m:sSub>
                          <m:sSubPr>
                            <m:ctrlPr>
                              <a:rPr lang="en-AU" altLang="zh-CN" sz="2400" b="0" i="1" smtClean="0">
                                <a:latin typeface="Cambria Math" panose="02040503050406030204" pitchFamily="18" charset="0"/>
                              </a:rPr>
                            </m:ctrlPr>
                          </m:sSubPr>
                          <m:e>
                            <m:r>
                              <a:rPr lang="en-AU" altLang="zh-CN" sz="2400" b="0" i="1" smtClean="0">
                                <a:latin typeface="Cambria Math" panose="02040503050406030204" pitchFamily="18" charset="0"/>
                              </a:rPr>
                              <m:t>𝑄</m:t>
                            </m:r>
                          </m:e>
                          <m:sub>
                            <m:r>
                              <a:rPr lang="en-AU" altLang="zh-CN" sz="2400" b="0" i="1" smtClean="0">
                                <a:latin typeface="Cambria Math" panose="02040503050406030204" pitchFamily="18" charset="0"/>
                              </a:rPr>
                              <m:t>𝑁</m:t>
                            </m:r>
                          </m:sub>
                        </m:sSub>
                      </m:sup>
                    </m:sSup>
                  </m:oMath>
                </a14:m>
                <a:r>
                  <a:rPr lang="en-AU" altLang="zh-CN" sz="2400" dirty="0"/>
                  <a:t>,</a:t>
                </a:r>
                <a:r>
                  <a:rPr lang="zh-CN" altLang="en-US" sz="2400" dirty="0"/>
                  <a:t>即每个</a:t>
                </a:r>
                <a14:m>
                  <m:oMath xmlns:m="http://schemas.openxmlformats.org/officeDocument/2006/math">
                    <m:r>
                      <a:rPr lang="zh-CN" altLang="en-US" sz="2400" i="1" dirty="0">
                        <a:latin typeface="Cambria Math" panose="02040503050406030204" pitchFamily="18" charset="0"/>
                      </a:rPr>
                      <m:t>状态是</m:t>
                    </m:r>
                    <m:sSub>
                      <m:sSubPr>
                        <m:ctrlPr>
                          <a:rPr lang="en-AU" altLang="zh-CN" sz="2400" i="1">
                            <a:latin typeface="Cambria Math" panose="02040503050406030204" pitchFamily="18" charset="0"/>
                          </a:rPr>
                        </m:ctrlPr>
                      </m:sSubPr>
                      <m:e>
                        <m:r>
                          <a:rPr lang="en-AU" altLang="zh-CN" sz="2400" i="1">
                            <a:latin typeface="Cambria Math" panose="02040503050406030204" pitchFamily="18" charset="0"/>
                          </a:rPr>
                          <m:t>𝑄</m:t>
                        </m:r>
                      </m:e>
                      <m:sub>
                        <m:r>
                          <a:rPr lang="en-AU" altLang="zh-CN" sz="2400" i="1">
                            <a:latin typeface="Cambria Math" panose="02040503050406030204" pitchFamily="18" charset="0"/>
                          </a:rPr>
                          <m:t>𝑁</m:t>
                        </m:r>
                      </m:sub>
                    </m:sSub>
                    <m:r>
                      <a:rPr lang="zh-CN" altLang="en-US" sz="2400" i="1">
                        <a:latin typeface="Cambria Math" panose="02040503050406030204" pitchFamily="18" charset="0"/>
                      </a:rPr>
                      <m:t>的</m:t>
                    </m:r>
                  </m:oMath>
                </a14:m>
                <a:r>
                  <a:rPr lang="zh-CN" altLang="en-US" sz="2400" dirty="0"/>
                  <a:t>子集</a:t>
                </a:r>
                <a:endParaRPr lang="en-AU" altLang="zh-CN" sz="2400" dirty="0"/>
              </a:p>
              <a:p>
                <a:pPr lvl="1"/>
                <a:r>
                  <a:rPr lang="zh-CN" altLang="en-US" sz="2400" dirty="0">
                    <a:latin typeface="Cambria Math" panose="02040503050406030204" pitchFamily="18" charset="0"/>
                  </a:rPr>
                  <a:t>接受状态集：</a:t>
                </a:r>
                <a14:m>
                  <m:oMath xmlns:m="http://schemas.openxmlformats.org/officeDocument/2006/math">
                    <m:sSub>
                      <m:sSubPr>
                        <m:ctrlPr>
                          <a:rPr lang="en-AU" sz="2400" i="1" smtClean="0">
                            <a:latin typeface="Cambria Math" panose="02040503050406030204" pitchFamily="18" charset="0"/>
                          </a:rPr>
                        </m:ctrlPr>
                      </m:sSubPr>
                      <m:e>
                        <m:r>
                          <a:rPr lang="en-AU" sz="2400" b="0" i="1" smtClean="0">
                            <a:latin typeface="Cambria Math" panose="02040503050406030204" pitchFamily="18" charset="0"/>
                          </a:rPr>
                          <m:t>𝐹</m:t>
                        </m:r>
                      </m:e>
                      <m:sub>
                        <m:r>
                          <a:rPr lang="en-AU" sz="2400" b="0" i="1" smtClean="0">
                            <a:latin typeface="Cambria Math" panose="02040503050406030204" pitchFamily="18" charset="0"/>
                          </a:rPr>
                          <m:t>𝐷</m:t>
                        </m:r>
                      </m:sub>
                    </m:sSub>
                    <m:r>
                      <a:rPr lang="en-AU" sz="2400" b="0" i="1" smtClean="0">
                        <a:latin typeface="Cambria Math" panose="02040503050406030204" pitchFamily="18" charset="0"/>
                      </a:rPr>
                      <m:t>={</m:t>
                    </m:r>
                    <m:r>
                      <a:rPr lang="en-AU" sz="2400" b="0" i="1" smtClean="0">
                        <a:latin typeface="Cambria Math" panose="02040503050406030204" pitchFamily="18" charset="0"/>
                      </a:rPr>
                      <m:t>𝑆</m:t>
                    </m:r>
                    <m:r>
                      <a:rPr lang="en-AU" sz="2400" b="0" i="1" smtClean="0">
                        <a:latin typeface="Cambria Math" panose="02040503050406030204" pitchFamily="18" charset="0"/>
                      </a:rPr>
                      <m:t>|</m:t>
                    </m:r>
                    <m:r>
                      <a:rPr lang="en-AU" sz="2400" b="0" i="1" smtClean="0">
                        <a:latin typeface="Cambria Math" panose="02040503050406030204" pitchFamily="18" charset="0"/>
                      </a:rPr>
                      <m:t>𝑆</m:t>
                    </m:r>
                    <m:r>
                      <a:rPr lang="en-AU" sz="2400" b="0" i="1" smtClean="0">
                        <a:latin typeface="Cambria Math" panose="02040503050406030204" pitchFamily="18" charset="0"/>
                        <a:ea typeface="Cambria Math" panose="02040503050406030204" pitchFamily="18" charset="0"/>
                      </a:rPr>
                      <m:t>⊂</m:t>
                    </m:r>
                    <m:sSub>
                      <m:sSubPr>
                        <m:ctrlPr>
                          <a:rPr lang="en-AU" sz="2400" b="0" i="1" smtClean="0">
                            <a:latin typeface="Cambria Math" panose="02040503050406030204" pitchFamily="18" charset="0"/>
                            <a:ea typeface="Cambria Math" panose="02040503050406030204" pitchFamily="18" charset="0"/>
                          </a:rPr>
                        </m:ctrlPr>
                      </m:sSubPr>
                      <m:e>
                        <m:r>
                          <a:rPr lang="en-AU" sz="2400" b="0" i="1" smtClean="0">
                            <a:latin typeface="Cambria Math" panose="02040503050406030204" pitchFamily="18" charset="0"/>
                            <a:ea typeface="Cambria Math" panose="02040503050406030204" pitchFamily="18" charset="0"/>
                          </a:rPr>
                          <m:t>𝑄</m:t>
                        </m:r>
                      </m:e>
                      <m:sub>
                        <m:r>
                          <a:rPr lang="en-AU" sz="2400" b="0" i="1" smtClean="0">
                            <a:latin typeface="Cambria Math" panose="02040503050406030204" pitchFamily="18" charset="0"/>
                            <a:ea typeface="Cambria Math" panose="02040503050406030204" pitchFamily="18" charset="0"/>
                          </a:rPr>
                          <m:t>𝑁</m:t>
                        </m:r>
                      </m:sub>
                    </m:sSub>
                    <m:r>
                      <a:rPr lang="en-AU" sz="2400" b="0" i="1" smtClean="0">
                        <a:latin typeface="Cambria Math" panose="02040503050406030204" pitchFamily="18" charset="0"/>
                        <a:ea typeface="Cambria Math" panose="02040503050406030204" pitchFamily="18" charset="0"/>
                      </a:rPr>
                      <m:t>,</m:t>
                    </m:r>
                    <m:r>
                      <a:rPr lang="en-AU" sz="2400" b="0" i="1" smtClean="0">
                        <a:latin typeface="Cambria Math" panose="02040503050406030204" pitchFamily="18" charset="0"/>
                        <a:ea typeface="Cambria Math" panose="02040503050406030204" pitchFamily="18" charset="0"/>
                      </a:rPr>
                      <m:t>𝑆</m:t>
                    </m:r>
                    <m:r>
                      <a:rPr lang="en-AU" sz="2400" b="0" i="1" smtClean="0">
                        <a:latin typeface="Cambria Math" panose="02040503050406030204" pitchFamily="18" charset="0"/>
                        <a:ea typeface="Cambria Math" panose="02040503050406030204" pitchFamily="18" charset="0"/>
                      </a:rPr>
                      <m:t>⋂</m:t>
                    </m:r>
                    <m:sSub>
                      <m:sSubPr>
                        <m:ctrlPr>
                          <a:rPr lang="en-AU" sz="2400" b="0" i="1" smtClean="0">
                            <a:latin typeface="Cambria Math" panose="02040503050406030204" pitchFamily="18" charset="0"/>
                            <a:ea typeface="Cambria Math" panose="02040503050406030204" pitchFamily="18" charset="0"/>
                          </a:rPr>
                        </m:ctrlPr>
                      </m:sSubPr>
                      <m:e>
                        <m:r>
                          <a:rPr lang="en-AU" sz="2400" b="0" i="1" smtClean="0">
                            <a:latin typeface="Cambria Math" panose="02040503050406030204" pitchFamily="18" charset="0"/>
                            <a:ea typeface="Cambria Math" panose="02040503050406030204" pitchFamily="18" charset="0"/>
                          </a:rPr>
                          <m:t>𝐹</m:t>
                        </m:r>
                      </m:e>
                      <m:sub>
                        <m:r>
                          <a:rPr lang="en-AU" sz="2400" b="0" i="1" smtClean="0">
                            <a:latin typeface="Cambria Math" panose="02040503050406030204" pitchFamily="18" charset="0"/>
                            <a:ea typeface="Cambria Math" panose="02040503050406030204" pitchFamily="18" charset="0"/>
                          </a:rPr>
                          <m:t>𝑁</m:t>
                        </m:r>
                      </m:sub>
                    </m:sSub>
                    <m:r>
                      <a:rPr lang="en-AU" sz="2400" b="0" i="1" smtClean="0">
                        <a:latin typeface="Cambria Math" panose="02040503050406030204" pitchFamily="18" charset="0"/>
                        <a:ea typeface="Cambria Math" panose="02040503050406030204" pitchFamily="18" charset="0"/>
                      </a:rPr>
                      <m:t>≠∅</m:t>
                    </m:r>
                    <m:r>
                      <a:rPr lang="en-AU" sz="2400" b="0" i="1" smtClean="0">
                        <a:latin typeface="Cambria Math" panose="02040503050406030204" pitchFamily="18" charset="0"/>
                      </a:rPr>
                      <m:t>}</m:t>
                    </m:r>
                  </m:oMath>
                </a14:m>
                <a:r>
                  <a:rPr lang="en-AU" sz="2400" dirty="0"/>
                  <a:t> (</a:t>
                </a:r>
                <a:r>
                  <a:rPr lang="en-AU" sz="2400" dirty="0">
                    <a:latin typeface="Times New Roman" panose="02020603050405020304" pitchFamily="18" charset="0"/>
                    <a:cs typeface="Times New Roman" panose="02020603050405020304" pitchFamily="18" charset="0"/>
                  </a:rPr>
                  <a:t>set of subsets</a:t>
                </a:r>
                <a:r>
                  <a:rPr lang="en-AU" sz="2400" dirty="0"/>
                  <a:t> </a:t>
                </a:r>
                <a14:m>
                  <m:oMath xmlns:m="http://schemas.openxmlformats.org/officeDocument/2006/math">
                    <m:r>
                      <a:rPr lang="en-AU" sz="2400" i="1" dirty="0">
                        <a:latin typeface="Cambria Math" panose="02040503050406030204" pitchFamily="18" charset="0"/>
                      </a:rPr>
                      <m:t>𝑆</m:t>
                    </m:r>
                  </m:oMath>
                </a14:m>
                <a:r>
                  <a:rPr lang="en-AU" sz="2400" dirty="0"/>
                  <a:t> </a:t>
                </a:r>
                <a:r>
                  <a:rPr lang="en-AU" sz="2400" dirty="0">
                    <a:latin typeface="Times New Roman" panose="02020603050405020304" pitchFamily="18" charset="0"/>
                    <a:cs typeface="Times New Roman" panose="02020603050405020304" pitchFamily="18" charset="0"/>
                  </a:rPr>
                  <a:t>of</a:t>
                </a:r>
                <a:r>
                  <a:rPr lang="en-AU" sz="2400" dirty="0"/>
                  <a:t>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𝑄</m:t>
                        </m:r>
                      </m:e>
                      <m:sub>
                        <m:r>
                          <a:rPr lang="en-AU" sz="2400" i="1">
                            <a:latin typeface="Cambria Math" panose="02040503050406030204" pitchFamily="18" charset="0"/>
                            <a:ea typeface="Cambria Math" panose="02040503050406030204" pitchFamily="18" charset="0"/>
                          </a:rPr>
                          <m:t>𝑁</m:t>
                        </m:r>
                      </m:sub>
                    </m:sSub>
                  </m:oMath>
                </a14:m>
                <a:r>
                  <a:rPr lang="en-AU" sz="2400" dirty="0"/>
                  <a:t>)</a:t>
                </a:r>
              </a:p>
              <a:p>
                <a:pPr lvl="1"/>
                <a:r>
                  <a:rPr lang="zh-CN" altLang="en-US" sz="2400" dirty="0"/>
                  <a:t>状态转移函数</a:t>
                </a:r>
                <a:r>
                  <a:rPr lang="en-AU" altLang="zh-CN" sz="2400" dirty="0"/>
                  <a:t>: </a:t>
                </a:r>
                <a14:m>
                  <m:oMath xmlns:m="http://schemas.openxmlformats.org/officeDocument/2006/math">
                    <m:r>
                      <a:rPr lang="en-AU" altLang="zh-CN" sz="2400" b="0" i="1" smtClean="0">
                        <a:latin typeface="Cambria Math" panose="02040503050406030204" pitchFamily="18" charset="0"/>
                        <a:ea typeface="Cambria Math" panose="02040503050406030204" pitchFamily="18" charset="0"/>
                      </a:rPr>
                      <m:t>∀</m:t>
                    </m:r>
                    <m:r>
                      <a:rPr lang="en-AU" altLang="zh-CN" sz="2400" b="0" i="1" smtClean="0">
                        <a:latin typeface="Cambria Math" panose="02040503050406030204" pitchFamily="18" charset="0"/>
                        <a:ea typeface="Cambria Math" panose="02040503050406030204" pitchFamily="18" charset="0"/>
                      </a:rPr>
                      <m:t>𝑆</m:t>
                    </m:r>
                    <m:r>
                      <a:rPr lang="en-AU" altLang="zh-CN" sz="2400" b="0" i="1" smtClean="0">
                        <a:latin typeface="Cambria Math" panose="02040503050406030204" pitchFamily="18" charset="0"/>
                        <a:ea typeface="Cambria Math" panose="02040503050406030204" pitchFamily="18" charset="0"/>
                      </a:rPr>
                      <m:t>⊂</m:t>
                    </m:r>
                    <m:sSub>
                      <m:sSubPr>
                        <m:ctrlPr>
                          <a:rPr lang="en-AU" altLang="zh-CN" sz="2400" b="0" i="1" smtClean="0">
                            <a:latin typeface="Cambria Math" panose="02040503050406030204" pitchFamily="18" charset="0"/>
                            <a:ea typeface="Cambria Math" panose="02040503050406030204" pitchFamily="18" charset="0"/>
                          </a:rPr>
                        </m:ctrlPr>
                      </m:sSubPr>
                      <m:e>
                        <m:r>
                          <a:rPr lang="en-AU" altLang="zh-CN" sz="2400" b="0" i="1" smtClean="0">
                            <a:latin typeface="Cambria Math" panose="02040503050406030204" pitchFamily="18" charset="0"/>
                            <a:ea typeface="Cambria Math" panose="02040503050406030204" pitchFamily="18" charset="0"/>
                          </a:rPr>
                          <m:t>𝑄</m:t>
                        </m:r>
                      </m:e>
                      <m:sub>
                        <m:r>
                          <a:rPr lang="en-AU" altLang="zh-CN" sz="2400" b="0" i="1" smtClean="0">
                            <a:latin typeface="Cambria Math" panose="02040503050406030204" pitchFamily="18" charset="0"/>
                            <a:ea typeface="Cambria Math" panose="02040503050406030204" pitchFamily="18" charset="0"/>
                          </a:rPr>
                          <m:t>𝑁</m:t>
                        </m:r>
                      </m:sub>
                    </m:sSub>
                    <m:r>
                      <a:rPr lang="en-AU" altLang="zh-CN" sz="2400" i="1">
                        <a:latin typeface="Cambria Math" panose="02040503050406030204" pitchFamily="18" charset="0"/>
                        <a:ea typeface="Cambria Math" panose="02040503050406030204" pitchFamily="18" charset="0"/>
                      </a:rPr>
                      <m:t>,∀</m:t>
                    </m:r>
                    <m:r>
                      <a:rPr lang="en-AU" altLang="zh-CN" sz="2400" b="0" i="1" smtClean="0">
                        <a:latin typeface="Cambria Math" panose="02040503050406030204" pitchFamily="18" charset="0"/>
                        <a:ea typeface="Cambria Math" panose="02040503050406030204" pitchFamily="18" charset="0"/>
                      </a:rPr>
                      <m:t>𝑎</m:t>
                    </m:r>
                    <m:r>
                      <a:rPr lang="en-AU" altLang="zh-CN" sz="2400" i="1" smtClean="0">
                        <a:latin typeface="Cambria Math" panose="02040503050406030204" pitchFamily="18" charset="0"/>
                        <a:ea typeface="Cambria Math" panose="02040503050406030204" pitchFamily="18" charset="0"/>
                      </a:rPr>
                      <m:t>∈</m:t>
                    </m:r>
                    <m:r>
                      <m:rPr>
                        <m:sty m:val="p"/>
                      </m:rPr>
                      <a:rPr lang="el-GR" altLang="zh-CN" sz="2400" i="1" smtClean="0">
                        <a:latin typeface="Cambria Math" panose="02040503050406030204" pitchFamily="18" charset="0"/>
                        <a:ea typeface="Cambria Math" panose="02040503050406030204" pitchFamily="18" charset="0"/>
                      </a:rPr>
                      <m:t>Σ</m:t>
                    </m:r>
                    <m:sSub>
                      <m:sSubPr>
                        <m:ctrlPr>
                          <a:rPr lang="en-AU" altLang="zh-CN" sz="2400" b="0" i="1" smtClean="0">
                            <a:latin typeface="Cambria Math" panose="02040503050406030204" pitchFamily="18" charset="0"/>
                            <a:ea typeface="Cambria Math" panose="02040503050406030204" pitchFamily="18" charset="0"/>
                          </a:rPr>
                        </m:ctrlPr>
                      </m:sSubPr>
                      <m:e>
                        <m:r>
                          <a:rPr lang="en-AU" altLang="zh-CN" sz="2400" b="0" i="1" smtClean="0">
                            <a:latin typeface="Cambria Math" panose="02040503050406030204" pitchFamily="18" charset="0"/>
                            <a:ea typeface="Cambria Math" panose="02040503050406030204" pitchFamily="18" charset="0"/>
                          </a:rPr>
                          <m:t>,</m:t>
                        </m:r>
                        <m:r>
                          <a:rPr lang="zh-CN" altLang="en-AU" sz="2400" b="0" i="1" smtClean="0">
                            <a:latin typeface="Cambria Math" panose="02040503050406030204" pitchFamily="18" charset="0"/>
                            <a:ea typeface="Cambria Math" panose="02040503050406030204" pitchFamily="18" charset="0"/>
                          </a:rPr>
                          <m:t>𝛿</m:t>
                        </m:r>
                      </m:e>
                      <m:sub>
                        <m:r>
                          <a:rPr lang="en-AU" altLang="zh-CN" sz="2400" b="0" i="1" smtClean="0">
                            <a:latin typeface="Cambria Math" panose="02040503050406030204" pitchFamily="18" charset="0"/>
                            <a:ea typeface="Cambria Math" panose="02040503050406030204" pitchFamily="18" charset="0"/>
                          </a:rPr>
                          <m:t>𝐷</m:t>
                        </m:r>
                      </m:sub>
                    </m:sSub>
                    <m:d>
                      <m:dPr>
                        <m:ctrlPr>
                          <a:rPr lang="en-AU" altLang="zh-CN" sz="2400" b="0" i="1" smtClean="0">
                            <a:latin typeface="Cambria Math" panose="02040503050406030204" pitchFamily="18" charset="0"/>
                            <a:ea typeface="Cambria Math" panose="02040503050406030204" pitchFamily="18" charset="0"/>
                          </a:rPr>
                        </m:ctrlPr>
                      </m:dPr>
                      <m:e>
                        <m:r>
                          <a:rPr lang="en-AU" altLang="zh-CN" sz="2400" b="0" i="1" smtClean="0">
                            <a:latin typeface="Cambria Math" panose="02040503050406030204" pitchFamily="18" charset="0"/>
                            <a:ea typeface="Cambria Math" panose="02040503050406030204" pitchFamily="18" charset="0"/>
                          </a:rPr>
                          <m:t>𝑆</m:t>
                        </m:r>
                        <m:r>
                          <a:rPr lang="en-AU" altLang="zh-CN" sz="2400" b="0" i="1" smtClean="0">
                            <a:latin typeface="Cambria Math" panose="02040503050406030204" pitchFamily="18" charset="0"/>
                            <a:ea typeface="Cambria Math" panose="02040503050406030204" pitchFamily="18" charset="0"/>
                          </a:rPr>
                          <m:t>,</m:t>
                        </m:r>
                        <m:r>
                          <a:rPr lang="en-AU" altLang="zh-CN" sz="2400" b="0" i="1" smtClean="0">
                            <a:latin typeface="Cambria Math" panose="02040503050406030204" pitchFamily="18" charset="0"/>
                            <a:ea typeface="Cambria Math" panose="02040503050406030204" pitchFamily="18" charset="0"/>
                          </a:rPr>
                          <m:t>𝑎</m:t>
                        </m:r>
                      </m:e>
                    </m:d>
                    <m:r>
                      <a:rPr lang="en-AU" altLang="zh-CN" sz="2400" b="0" i="1" smtClean="0">
                        <a:latin typeface="Cambria Math" panose="02040503050406030204" pitchFamily="18" charset="0"/>
                        <a:ea typeface="Cambria Math" panose="02040503050406030204" pitchFamily="18" charset="0"/>
                      </a:rPr>
                      <m:t>=</m:t>
                    </m:r>
                    <m:nary>
                      <m:naryPr>
                        <m:chr m:val="⋃"/>
                        <m:limLoc m:val="subSup"/>
                        <m:supHide m:val="on"/>
                        <m:ctrlPr>
                          <a:rPr lang="en-AU" altLang="zh-CN" sz="2400" b="0" i="1" smtClean="0">
                            <a:latin typeface="Cambria Math" panose="02040503050406030204" pitchFamily="18" charset="0"/>
                            <a:ea typeface="Cambria Math" panose="02040503050406030204" pitchFamily="18" charset="0"/>
                          </a:rPr>
                        </m:ctrlPr>
                      </m:naryPr>
                      <m:sub>
                        <m:r>
                          <m:rPr>
                            <m:brk m:alnAt="9"/>
                          </m:rPr>
                          <a:rPr lang="en-AU" altLang="zh-CN" sz="2400" b="0" i="1" smtClean="0">
                            <a:latin typeface="Cambria Math" panose="02040503050406030204" pitchFamily="18" charset="0"/>
                            <a:ea typeface="Cambria Math" panose="02040503050406030204" pitchFamily="18" charset="0"/>
                          </a:rPr>
                          <m:t>𝑝</m:t>
                        </m:r>
                        <m:r>
                          <a:rPr lang="en-AU" altLang="zh-CN" sz="2400" b="0" i="1" smtClean="0">
                            <a:latin typeface="Cambria Math" panose="02040503050406030204" pitchFamily="18" charset="0"/>
                            <a:ea typeface="Cambria Math" panose="02040503050406030204" pitchFamily="18" charset="0"/>
                          </a:rPr>
                          <m:t>∈</m:t>
                        </m:r>
                        <m:r>
                          <a:rPr lang="en-AU" altLang="zh-CN" sz="2400" b="0" i="1" smtClean="0">
                            <a:latin typeface="Cambria Math" panose="02040503050406030204" pitchFamily="18" charset="0"/>
                            <a:ea typeface="Cambria Math" panose="02040503050406030204" pitchFamily="18" charset="0"/>
                          </a:rPr>
                          <m:t>𝑆</m:t>
                        </m:r>
                      </m:sub>
                      <m:sup/>
                      <m:e>
                        <m:sSub>
                          <m:sSubPr>
                            <m:ctrlPr>
                              <a:rPr lang="en-AU" altLang="zh-CN" sz="2400" b="0" i="1" smtClean="0">
                                <a:latin typeface="Cambria Math" panose="02040503050406030204" pitchFamily="18" charset="0"/>
                                <a:ea typeface="Cambria Math" panose="02040503050406030204" pitchFamily="18" charset="0"/>
                              </a:rPr>
                            </m:ctrlPr>
                          </m:sSubPr>
                          <m:e>
                            <m:r>
                              <a:rPr lang="zh-CN" altLang="en-AU" sz="2400" b="0" i="1" smtClean="0">
                                <a:latin typeface="Cambria Math" panose="02040503050406030204" pitchFamily="18" charset="0"/>
                                <a:ea typeface="Cambria Math" panose="02040503050406030204" pitchFamily="18" charset="0"/>
                              </a:rPr>
                              <m:t>𝛿</m:t>
                            </m:r>
                          </m:e>
                          <m:sub>
                            <m:r>
                              <a:rPr lang="en-AU" altLang="zh-CN" sz="2400" b="0" i="1" smtClean="0">
                                <a:latin typeface="Cambria Math" panose="02040503050406030204" pitchFamily="18" charset="0"/>
                                <a:ea typeface="Cambria Math" panose="02040503050406030204" pitchFamily="18" charset="0"/>
                              </a:rPr>
                              <m:t>𝑁</m:t>
                            </m:r>
                          </m:sub>
                        </m:sSub>
                        <m:r>
                          <a:rPr lang="en-AU" altLang="zh-CN" sz="2400" b="0" i="1" smtClean="0">
                            <a:latin typeface="Cambria Math" panose="02040503050406030204" pitchFamily="18" charset="0"/>
                            <a:ea typeface="Cambria Math" panose="02040503050406030204" pitchFamily="18" charset="0"/>
                          </a:rPr>
                          <m:t>(</m:t>
                        </m:r>
                        <m:r>
                          <a:rPr lang="en-AU" altLang="zh-CN" sz="2400" b="0" i="1" smtClean="0">
                            <a:latin typeface="Cambria Math" panose="02040503050406030204" pitchFamily="18" charset="0"/>
                            <a:ea typeface="Cambria Math" panose="02040503050406030204" pitchFamily="18" charset="0"/>
                          </a:rPr>
                          <m:t>𝑝</m:t>
                        </m:r>
                        <m:r>
                          <a:rPr lang="en-AU" altLang="zh-CN" sz="2400" b="0" i="1" smtClean="0">
                            <a:latin typeface="Cambria Math" panose="02040503050406030204" pitchFamily="18" charset="0"/>
                            <a:ea typeface="Cambria Math" panose="02040503050406030204" pitchFamily="18" charset="0"/>
                          </a:rPr>
                          <m:t>,</m:t>
                        </m:r>
                        <m:r>
                          <a:rPr lang="en-AU" altLang="zh-CN" sz="2400" b="0" i="1" smtClean="0">
                            <a:latin typeface="Cambria Math" panose="02040503050406030204" pitchFamily="18" charset="0"/>
                            <a:ea typeface="Cambria Math" panose="02040503050406030204" pitchFamily="18" charset="0"/>
                          </a:rPr>
                          <m:t>𝑎</m:t>
                        </m:r>
                        <m:r>
                          <a:rPr lang="en-AU" altLang="zh-CN" sz="2400" b="0" i="1" smtClean="0">
                            <a:latin typeface="Cambria Math" panose="02040503050406030204" pitchFamily="18" charset="0"/>
                            <a:ea typeface="Cambria Math" panose="02040503050406030204" pitchFamily="18" charset="0"/>
                          </a:rPr>
                          <m:t>)</m:t>
                        </m:r>
                      </m:e>
                    </m:nary>
                  </m:oMath>
                </a14:m>
                <a:r>
                  <a:rPr lang="zh-CN" altLang="en-US" sz="2400" dirty="0"/>
                  <a:t>。</a:t>
                </a:r>
                <a:endParaRPr lang="en-AU" altLang="zh-CN" sz="2400" dirty="0"/>
              </a:p>
              <a:p>
                <a:pPr marL="457200" lvl="1" indent="0">
                  <a:buNone/>
                </a:pPr>
                <a:endParaRPr lang="en-AU" altLang="zh-CN" dirty="0"/>
              </a:p>
              <a:p>
                <a:pPr marL="342900" lvl="1" indent="0">
                  <a:buNone/>
                </a:pPr>
                <a:r>
                  <a:rPr lang="zh-CN" altLang="en-US" sz="2400" dirty="0"/>
                  <a:t>例如，假设</a:t>
                </a:r>
                <a:r>
                  <a:rPr lang="en-US" altLang="zh-CN" sz="2400" dirty="0">
                    <a:latin typeface="Times New Roman" panose="02020603050405020304" pitchFamily="18" charset="0"/>
                    <a:cs typeface="Times New Roman" panose="02020603050405020304" pitchFamily="18" charset="0"/>
                  </a:rPr>
                  <a:t>DFA</a:t>
                </a:r>
                <a:r>
                  <a:rPr lang="zh-CN" altLang="en-US" sz="2400" dirty="0"/>
                  <a:t>的某个状态为</a:t>
                </a:r>
                <a:r>
                  <a:rPr lang="en-AU" altLang="zh-CN" sz="2400" dirty="0"/>
                  <a:t>{</a:t>
                </a:r>
                <a14:m>
                  <m:oMath xmlns:m="http://schemas.openxmlformats.org/officeDocument/2006/math">
                    <m:sSub>
                      <m:sSubPr>
                        <m:ctrlPr>
                          <a:rPr lang="en-AU" altLang="zh-CN" sz="2400" i="1" smtClean="0">
                            <a:latin typeface="Cambria Math" panose="02040503050406030204" pitchFamily="18" charset="0"/>
                          </a:rPr>
                        </m:ctrlPr>
                      </m:sSubPr>
                      <m:e>
                        <m:r>
                          <a:rPr lang="en-AU" altLang="zh-CN" sz="2400" b="0" i="1" smtClean="0">
                            <a:latin typeface="Cambria Math" panose="02040503050406030204" pitchFamily="18" charset="0"/>
                          </a:rPr>
                          <m:t>𝑞</m:t>
                        </m:r>
                      </m:e>
                      <m:sub>
                        <m:r>
                          <a:rPr lang="en-AU" altLang="zh-CN" sz="2400" b="0" i="1" smtClean="0">
                            <a:latin typeface="Cambria Math" panose="02040503050406030204" pitchFamily="18" charset="0"/>
                          </a:rPr>
                          <m:t>1</m:t>
                        </m:r>
                      </m:sub>
                    </m:sSub>
                  </m:oMath>
                </a14:m>
                <a:r>
                  <a:rPr lang="en-AU" altLang="zh-CN" sz="2400" dirty="0"/>
                  <a:t>,</a:t>
                </a:r>
                <a14:m>
                  <m:oMath xmlns:m="http://schemas.openxmlformats.org/officeDocument/2006/math">
                    <m:sSub>
                      <m:sSubPr>
                        <m:ctrlPr>
                          <a:rPr lang="en-AU" altLang="zh-CN" sz="2400" i="1">
                            <a:latin typeface="Cambria Math" panose="02040503050406030204" pitchFamily="18" charset="0"/>
                          </a:rPr>
                        </m:ctrlPr>
                      </m:sSubPr>
                      <m:e>
                        <m:r>
                          <a:rPr lang="en-AU" altLang="zh-CN" sz="2400" i="1">
                            <a:latin typeface="Cambria Math" panose="02040503050406030204" pitchFamily="18" charset="0"/>
                          </a:rPr>
                          <m:t>𝑞</m:t>
                        </m:r>
                      </m:e>
                      <m:sub>
                        <m:r>
                          <a:rPr lang="en-AU" altLang="zh-CN" sz="2400" b="0" i="1" smtClean="0">
                            <a:latin typeface="Cambria Math" panose="02040503050406030204" pitchFamily="18" charset="0"/>
                          </a:rPr>
                          <m:t>2</m:t>
                        </m:r>
                      </m:sub>
                    </m:sSub>
                  </m:oMath>
                </a14:m>
                <a:r>
                  <a:rPr lang="en-AU" altLang="zh-CN" sz="2400" dirty="0"/>
                  <a:t>, </a:t>
                </a:r>
                <a14:m>
                  <m:oMath xmlns:m="http://schemas.openxmlformats.org/officeDocument/2006/math">
                    <m:sSub>
                      <m:sSubPr>
                        <m:ctrlPr>
                          <a:rPr lang="en-AU" altLang="zh-CN" sz="2400" i="1">
                            <a:latin typeface="Cambria Math" panose="02040503050406030204" pitchFamily="18" charset="0"/>
                          </a:rPr>
                        </m:ctrlPr>
                      </m:sSubPr>
                      <m:e>
                        <m:r>
                          <a:rPr lang="en-AU" altLang="zh-CN" sz="2400" i="1">
                            <a:latin typeface="Cambria Math" panose="02040503050406030204" pitchFamily="18" charset="0"/>
                          </a:rPr>
                          <m:t>𝑞</m:t>
                        </m:r>
                      </m:e>
                      <m:sub>
                        <m:r>
                          <a:rPr lang="en-AU" altLang="zh-CN" sz="2400" b="0" i="1" smtClean="0">
                            <a:latin typeface="Cambria Math" panose="02040503050406030204" pitchFamily="18" charset="0"/>
                          </a:rPr>
                          <m:t>3</m:t>
                        </m:r>
                      </m:sub>
                    </m:sSub>
                  </m:oMath>
                </a14:m>
                <a:r>
                  <a:rPr lang="en-AU" altLang="zh-CN" sz="2400" dirty="0"/>
                  <a:t>}</a:t>
                </a:r>
                <a:r>
                  <a:rPr lang="zh-CN" altLang="en-US" sz="2400" dirty="0"/>
                  <a:t>，输入符号</a:t>
                </a:r>
                <a14:m>
                  <m:oMath xmlns:m="http://schemas.openxmlformats.org/officeDocument/2006/math">
                    <m:r>
                      <a:rPr lang="en-AU" altLang="zh-CN" sz="2400" b="0" i="1" smtClean="0">
                        <a:latin typeface="Cambria Math" panose="02040503050406030204" pitchFamily="18" charset="0"/>
                      </a:rPr>
                      <m:t>𝑎</m:t>
                    </m:r>
                  </m:oMath>
                </a14:m>
                <a:r>
                  <a:rPr lang="en-AU" altLang="zh-CN" sz="2400" dirty="0"/>
                  <a:t>,</a:t>
                </a:r>
                <a:r>
                  <a:rPr lang="zh-CN" altLang="en-US" sz="2400" dirty="0"/>
                  <a:t>那么</a:t>
                </a:r>
                <a14:m>
                  <m:oMath xmlns:m="http://schemas.openxmlformats.org/officeDocument/2006/math">
                    <m:sSub>
                      <m:sSubPr>
                        <m:ctrlPr>
                          <a:rPr lang="en-AU" altLang="zh-CN" sz="2400" i="1">
                            <a:latin typeface="Cambria Math" panose="02040503050406030204" pitchFamily="18" charset="0"/>
                            <a:ea typeface="Cambria Math" panose="02040503050406030204" pitchFamily="18" charset="0"/>
                          </a:rPr>
                        </m:ctrlPr>
                      </m:sSubPr>
                      <m:e>
                        <m:r>
                          <a:rPr lang="zh-CN" altLang="en-AU" sz="2400" i="1">
                            <a:latin typeface="Cambria Math" panose="02040503050406030204" pitchFamily="18" charset="0"/>
                            <a:ea typeface="Cambria Math" panose="02040503050406030204" pitchFamily="18" charset="0"/>
                          </a:rPr>
                          <m:t>𝛿</m:t>
                        </m:r>
                      </m:e>
                      <m:sub>
                        <m:r>
                          <a:rPr lang="en-AU" altLang="zh-CN" sz="2400" i="1">
                            <a:latin typeface="Cambria Math" panose="02040503050406030204" pitchFamily="18" charset="0"/>
                            <a:ea typeface="Cambria Math" panose="02040503050406030204" pitchFamily="18" charset="0"/>
                          </a:rPr>
                          <m:t>𝐷</m:t>
                        </m:r>
                      </m:sub>
                    </m:sSub>
                    <m:d>
                      <m:dPr>
                        <m:ctrlPr>
                          <a:rPr lang="en-AU" altLang="zh-CN" sz="2400" b="0" i="1" smtClean="0">
                            <a:latin typeface="Cambria Math" panose="02040503050406030204" pitchFamily="18" charset="0"/>
                            <a:ea typeface="Cambria Math" panose="02040503050406030204" pitchFamily="18" charset="0"/>
                          </a:rPr>
                        </m:ctrlPr>
                      </m:dPr>
                      <m:e>
                        <m:r>
                          <m:rPr>
                            <m:nor/>
                          </m:rPr>
                          <a:rPr lang="en-AU" altLang="zh-CN" sz="2400" dirty="0">
                            <a:latin typeface="Cambria Math" panose="02040503050406030204" pitchFamily="18" charset="0"/>
                          </a:rPr>
                          <m:t>{</m:t>
                        </m:r>
                        <m:sSub>
                          <m:sSubPr>
                            <m:ctrlPr>
                              <a:rPr lang="en-AU" altLang="zh-CN" sz="2400" i="1">
                                <a:latin typeface="Cambria Math" panose="02040503050406030204" pitchFamily="18" charset="0"/>
                              </a:rPr>
                            </m:ctrlPr>
                          </m:sSubPr>
                          <m:e>
                            <m:r>
                              <a:rPr lang="en-AU" altLang="zh-CN" sz="2400" i="1">
                                <a:latin typeface="Cambria Math" panose="02040503050406030204" pitchFamily="18" charset="0"/>
                              </a:rPr>
                              <m:t>𝑞</m:t>
                            </m:r>
                          </m:e>
                          <m:sub>
                            <m:r>
                              <a:rPr lang="en-AU" altLang="zh-CN" sz="2400" i="1">
                                <a:latin typeface="Cambria Math" panose="02040503050406030204" pitchFamily="18" charset="0"/>
                              </a:rPr>
                              <m:t>1</m:t>
                            </m:r>
                          </m:sub>
                        </m:sSub>
                        <m:r>
                          <m:rPr>
                            <m:nor/>
                          </m:rPr>
                          <a:rPr lang="en-AU" altLang="zh-CN" sz="2400" dirty="0">
                            <a:latin typeface="Cambria Math" panose="02040503050406030204" pitchFamily="18" charset="0"/>
                          </a:rPr>
                          <m:t>,</m:t>
                        </m:r>
                        <m:sSub>
                          <m:sSubPr>
                            <m:ctrlPr>
                              <a:rPr lang="en-AU" altLang="zh-CN" sz="2400" i="1">
                                <a:latin typeface="Cambria Math" panose="02040503050406030204" pitchFamily="18" charset="0"/>
                              </a:rPr>
                            </m:ctrlPr>
                          </m:sSubPr>
                          <m:e>
                            <m:r>
                              <a:rPr lang="en-AU" altLang="zh-CN" sz="2400" i="1">
                                <a:latin typeface="Cambria Math" panose="02040503050406030204" pitchFamily="18" charset="0"/>
                              </a:rPr>
                              <m:t>𝑞</m:t>
                            </m:r>
                          </m:e>
                          <m:sub>
                            <m:r>
                              <a:rPr lang="en-AU" altLang="zh-CN" sz="2400" i="1">
                                <a:latin typeface="Cambria Math" panose="02040503050406030204" pitchFamily="18" charset="0"/>
                              </a:rPr>
                              <m:t>2</m:t>
                            </m:r>
                          </m:sub>
                        </m:sSub>
                        <m:r>
                          <m:rPr>
                            <m:nor/>
                          </m:rPr>
                          <a:rPr lang="en-AU" altLang="zh-CN" sz="2400" dirty="0">
                            <a:latin typeface="Cambria Math" panose="02040503050406030204" pitchFamily="18" charset="0"/>
                          </a:rPr>
                          <m:t>, </m:t>
                        </m:r>
                        <m:sSub>
                          <m:sSubPr>
                            <m:ctrlPr>
                              <a:rPr lang="en-AU" altLang="zh-CN" sz="2400" i="1">
                                <a:latin typeface="Cambria Math" panose="02040503050406030204" pitchFamily="18" charset="0"/>
                              </a:rPr>
                            </m:ctrlPr>
                          </m:sSubPr>
                          <m:e>
                            <m:r>
                              <a:rPr lang="en-AU" altLang="zh-CN" sz="2400" i="1">
                                <a:latin typeface="Cambria Math" panose="02040503050406030204" pitchFamily="18" charset="0"/>
                              </a:rPr>
                              <m:t>𝑞</m:t>
                            </m:r>
                          </m:e>
                          <m:sub>
                            <m:r>
                              <a:rPr lang="en-AU" altLang="zh-CN" sz="2400" i="1">
                                <a:latin typeface="Cambria Math" panose="02040503050406030204" pitchFamily="18" charset="0"/>
                              </a:rPr>
                              <m:t>3</m:t>
                            </m:r>
                          </m:sub>
                        </m:sSub>
                        <m:r>
                          <m:rPr>
                            <m:nor/>
                          </m:rPr>
                          <a:rPr lang="en-AU" altLang="zh-CN" sz="2400" dirty="0">
                            <a:latin typeface="Cambria Math" panose="02040503050406030204" pitchFamily="18" charset="0"/>
                          </a:rPr>
                          <m:t>}</m:t>
                        </m:r>
                        <m:r>
                          <a:rPr lang="en-AU" altLang="zh-CN" sz="2400" b="0" i="0" dirty="0" smtClean="0">
                            <a:latin typeface="Cambria Math" panose="02040503050406030204" pitchFamily="18" charset="0"/>
                          </a:rPr>
                          <m:t>,</m:t>
                        </m:r>
                        <m:r>
                          <m:rPr>
                            <m:sty m:val="p"/>
                          </m:rPr>
                          <a:rPr lang="en-AU" altLang="zh-CN" sz="2400" b="0" i="0" dirty="0" smtClean="0">
                            <a:latin typeface="Cambria Math" panose="02040503050406030204" pitchFamily="18" charset="0"/>
                          </a:rPr>
                          <m:t>a</m:t>
                        </m:r>
                      </m:e>
                    </m:d>
                  </m:oMath>
                </a14:m>
                <a:r>
                  <a:rPr lang="zh-CN" altLang="en-US" sz="2400" dirty="0"/>
                  <a:t>是</a:t>
                </a:r>
                <a14:m>
                  <m:oMath xmlns:m="http://schemas.openxmlformats.org/officeDocument/2006/math">
                    <m:sSub>
                      <m:sSubPr>
                        <m:ctrlPr>
                          <a:rPr lang="en-AU" altLang="zh-CN" sz="2400" i="1">
                            <a:latin typeface="Cambria Math" panose="02040503050406030204" pitchFamily="18" charset="0"/>
                            <a:ea typeface="Cambria Math" panose="02040503050406030204" pitchFamily="18" charset="0"/>
                          </a:rPr>
                        </m:ctrlPr>
                      </m:sSubPr>
                      <m:e>
                        <m:r>
                          <a:rPr lang="zh-CN" altLang="en-AU" sz="2400" i="1">
                            <a:latin typeface="Cambria Math" panose="02040503050406030204" pitchFamily="18" charset="0"/>
                            <a:ea typeface="Cambria Math" panose="02040503050406030204" pitchFamily="18" charset="0"/>
                          </a:rPr>
                          <m:t>𝛿</m:t>
                        </m:r>
                      </m:e>
                      <m:sub>
                        <m:r>
                          <a:rPr lang="en-AU" altLang="zh-CN" sz="2400" i="1">
                            <a:latin typeface="Cambria Math" panose="02040503050406030204" pitchFamily="18" charset="0"/>
                            <a:ea typeface="Cambria Math" panose="02040503050406030204" pitchFamily="18" charset="0"/>
                          </a:rPr>
                          <m:t>𝑁</m:t>
                        </m:r>
                      </m:sub>
                    </m:sSub>
                    <m:r>
                      <a:rPr lang="en-AU" altLang="zh-CN" sz="2400" i="1">
                        <a:latin typeface="Cambria Math" panose="02040503050406030204" pitchFamily="18" charset="0"/>
                        <a:ea typeface="Cambria Math" panose="02040503050406030204" pitchFamily="18" charset="0"/>
                      </a:rPr>
                      <m:t>(</m:t>
                    </m:r>
                    <m:sSub>
                      <m:sSubPr>
                        <m:ctrlPr>
                          <a:rPr lang="en-AU" altLang="zh-CN" sz="2400" i="1">
                            <a:latin typeface="Cambria Math" panose="02040503050406030204" pitchFamily="18" charset="0"/>
                          </a:rPr>
                        </m:ctrlPr>
                      </m:sSubPr>
                      <m:e>
                        <m:r>
                          <a:rPr lang="en-AU" altLang="zh-CN" sz="2400" i="1">
                            <a:latin typeface="Cambria Math" panose="02040503050406030204" pitchFamily="18" charset="0"/>
                          </a:rPr>
                          <m:t>𝑞</m:t>
                        </m:r>
                      </m:e>
                      <m:sub>
                        <m:r>
                          <a:rPr lang="en-AU" altLang="zh-CN" sz="2400" i="1">
                            <a:latin typeface="Cambria Math" panose="02040503050406030204" pitchFamily="18" charset="0"/>
                          </a:rPr>
                          <m:t>𝑖</m:t>
                        </m:r>
                      </m:sub>
                    </m:sSub>
                    <m:r>
                      <a:rPr lang="en-AU" altLang="zh-CN" sz="2400" i="1">
                        <a:latin typeface="Cambria Math" panose="02040503050406030204" pitchFamily="18" charset="0"/>
                        <a:ea typeface="Cambria Math" panose="02040503050406030204" pitchFamily="18" charset="0"/>
                      </a:rPr>
                      <m:t>,</m:t>
                    </m:r>
                    <m:r>
                      <a:rPr lang="en-AU" altLang="zh-CN" sz="2400" i="1">
                        <a:latin typeface="Cambria Math" panose="02040503050406030204" pitchFamily="18" charset="0"/>
                        <a:ea typeface="Cambria Math" panose="02040503050406030204" pitchFamily="18" charset="0"/>
                      </a:rPr>
                      <m:t>𝑎</m:t>
                    </m:r>
                    <m:r>
                      <a:rPr lang="en-AU" altLang="zh-CN" sz="2400" i="1">
                        <a:latin typeface="Cambria Math" panose="02040503050406030204" pitchFamily="18" charset="0"/>
                        <a:ea typeface="Cambria Math" panose="02040503050406030204" pitchFamily="18" charset="0"/>
                      </a:rPr>
                      <m:t>)</m:t>
                    </m:r>
                  </m:oMath>
                </a14:m>
                <a:r>
                  <a:rPr lang="zh-CN" altLang="en-US" sz="2400" dirty="0"/>
                  <a:t>的并集</a:t>
                </a:r>
                <a:r>
                  <a:rPr lang="en-AU" altLang="zh-CN" sz="2400" dirty="0"/>
                  <a:t>(</a:t>
                </a:r>
                <a14:m>
                  <m:oMath xmlns:m="http://schemas.openxmlformats.org/officeDocument/2006/math">
                    <m:r>
                      <a:rPr lang="en-AU" altLang="zh-CN" sz="2400" i="1" dirty="0">
                        <a:latin typeface="Cambria Math" panose="02040503050406030204" pitchFamily="18" charset="0"/>
                      </a:rPr>
                      <m:t>𝑖</m:t>
                    </m:r>
                    <m:r>
                      <a:rPr lang="en-AU" altLang="zh-CN" sz="2400" i="1" dirty="0">
                        <a:latin typeface="Cambria Math" panose="02040503050406030204" pitchFamily="18" charset="0"/>
                      </a:rPr>
                      <m:t>=1,2,3</m:t>
                    </m:r>
                    <m:r>
                      <a:rPr lang="en-AU" altLang="zh-CN" sz="2400" b="0" i="0" dirty="0" smtClean="0">
                        <a:latin typeface="Cambria Math" panose="02040503050406030204" pitchFamily="18" charset="0"/>
                      </a:rPr>
                      <m:t>)</m:t>
                    </m:r>
                  </m:oMath>
                </a14:m>
                <a:r>
                  <a:rPr lang="zh-CN" altLang="en-US" sz="2400" dirty="0"/>
                  <a:t>。</a:t>
                </a:r>
                <a:endParaRPr lang="en-AU" altLang="zh-CN" sz="2400" dirty="0"/>
              </a:p>
              <a:p>
                <a:pPr marL="342900" lvl="1" indent="0">
                  <a:buNone/>
                </a:pPr>
                <a:r>
                  <a:rPr lang="zh-CN" altLang="en-US" sz="2400" dirty="0"/>
                  <a:t>（注意，这里</a:t>
                </a:r>
                <a:r>
                  <a:rPr lang="en-AU" altLang="zh-CN" sz="2400" dirty="0"/>
                  <a:t>{</a:t>
                </a:r>
                <a14:m>
                  <m:oMath xmlns:m="http://schemas.openxmlformats.org/officeDocument/2006/math">
                    <m:sSub>
                      <m:sSubPr>
                        <m:ctrlPr>
                          <a:rPr lang="en-AU" altLang="zh-CN" sz="2400" i="1">
                            <a:latin typeface="Cambria Math" panose="02040503050406030204" pitchFamily="18" charset="0"/>
                          </a:rPr>
                        </m:ctrlPr>
                      </m:sSubPr>
                      <m:e>
                        <m:r>
                          <a:rPr lang="en-AU" altLang="zh-CN" sz="2400" i="1">
                            <a:latin typeface="Cambria Math" panose="02040503050406030204" pitchFamily="18" charset="0"/>
                          </a:rPr>
                          <m:t>𝑞</m:t>
                        </m:r>
                      </m:e>
                      <m:sub>
                        <m:r>
                          <a:rPr lang="en-AU" altLang="zh-CN" sz="2400" i="1">
                            <a:latin typeface="Cambria Math" panose="02040503050406030204" pitchFamily="18" charset="0"/>
                          </a:rPr>
                          <m:t>1</m:t>
                        </m:r>
                      </m:sub>
                    </m:sSub>
                  </m:oMath>
                </a14:m>
                <a:r>
                  <a:rPr lang="en-AU" altLang="zh-CN" sz="2400" dirty="0"/>
                  <a:t>,</a:t>
                </a:r>
                <a14:m>
                  <m:oMath xmlns:m="http://schemas.openxmlformats.org/officeDocument/2006/math">
                    <m:sSub>
                      <m:sSubPr>
                        <m:ctrlPr>
                          <a:rPr lang="en-AU" altLang="zh-CN" sz="2400" i="1">
                            <a:latin typeface="Cambria Math" panose="02040503050406030204" pitchFamily="18" charset="0"/>
                          </a:rPr>
                        </m:ctrlPr>
                      </m:sSubPr>
                      <m:e>
                        <m:r>
                          <a:rPr lang="en-AU" altLang="zh-CN" sz="2400" i="1">
                            <a:latin typeface="Cambria Math" panose="02040503050406030204" pitchFamily="18" charset="0"/>
                          </a:rPr>
                          <m:t>𝑞</m:t>
                        </m:r>
                      </m:e>
                      <m:sub>
                        <m:r>
                          <a:rPr lang="en-AU" altLang="zh-CN" sz="2400" i="1">
                            <a:latin typeface="Cambria Math" panose="02040503050406030204" pitchFamily="18" charset="0"/>
                          </a:rPr>
                          <m:t>2</m:t>
                        </m:r>
                      </m:sub>
                    </m:sSub>
                  </m:oMath>
                </a14:m>
                <a:r>
                  <a:rPr lang="en-AU" altLang="zh-CN" sz="2400" dirty="0"/>
                  <a:t>,</a:t>
                </a:r>
                <a14:m>
                  <m:oMath xmlns:m="http://schemas.openxmlformats.org/officeDocument/2006/math">
                    <m:sSub>
                      <m:sSubPr>
                        <m:ctrlPr>
                          <a:rPr lang="en-AU" altLang="zh-CN" sz="2400" i="1">
                            <a:latin typeface="Cambria Math" panose="02040503050406030204" pitchFamily="18" charset="0"/>
                          </a:rPr>
                        </m:ctrlPr>
                      </m:sSubPr>
                      <m:e>
                        <m:r>
                          <a:rPr lang="en-AU" altLang="zh-CN" sz="2400" i="1">
                            <a:latin typeface="Cambria Math" panose="02040503050406030204" pitchFamily="18" charset="0"/>
                          </a:rPr>
                          <m:t>𝑞</m:t>
                        </m:r>
                      </m:e>
                      <m:sub>
                        <m:r>
                          <a:rPr lang="en-AU" altLang="zh-CN" sz="2400" i="1">
                            <a:latin typeface="Cambria Math" panose="02040503050406030204" pitchFamily="18" charset="0"/>
                          </a:rPr>
                          <m:t>3</m:t>
                        </m:r>
                      </m:sub>
                    </m:sSub>
                  </m:oMath>
                </a14:m>
                <a:r>
                  <a:rPr lang="en-AU" altLang="zh-CN" sz="2400" dirty="0"/>
                  <a:t>}</a:t>
                </a:r>
                <a:r>
                  <a:rPr lang="zh-CN" altLang="en-US" sz="2400" dirty="0"/>
                  <a:t>表示</a:t>
                </a:r>
                <a:r>
                  <a:rPr lang="en-AU" altLang="zh-CN" sz="2400" dirty="0">
                    <a:latin typeface="Times New Roman" panose="02020603050405020304" pitchFamily="18" charset="0"/>
                    <a:cs typeface="Times New Roman" panose="02020603050405020304" pitchFamily="18" charset="0"/>
                  </a:rPr>
                  <a:t>DFA</a:t>
                </a:r>
                <a:r>
                  <a:rPr lang="zh-CN" altLang="en-US" sz="2400" dirty="0"/>
                  <a:t>的一个状态，是状态名，而不是看作一个集合）</a:t>
                </a:r>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228600" y="838200"/>
                <a:ext cx="8229600" cy="6515100"/>
              </a:xfrm>
              <a:blipFill rotWithShape="1">
                <a:blip r:embed="rId3"/>
                <a:stretch>
                  <a:fillRect/>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pPr>
              <a:defRPr/>
            </a:pPr>
            <a:fld id="{A60C455B-B212-44F5-BDE5-4E865130930B}" type="slidenum">
              <a:rPr lang="en-US" altLang="zh-CN" smtClean="0"/>
              <a:t>16</a:t>
            </a:fld>
            <a:endParaRPr lang="en-US" altLang="zh-CN"/>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60C455B-B212-44F5-BDE5-4E865130930B}" type="slidenum">
              <a:rPr lang="en-US" altLang="zh-CN" smtClean="0"/>
              <a:t>160</a:t>
            </a:fld>
            <a:endParaRPr lang="en-US" altLang="zh-CN"/>
          </a:p>
        </p:txBody>
      </p:sp>
      <p:sp>
        <p:nvSpPr>
          <p:cNvPr id="5" name="Title 1"/>
          <p:cNvSpPr>
            <a:spLocks noGrp="1"/>
          </p:cNvSpPr>
          <p:nvPr>
            <p:ph type="title"/>
          </p:nvPr>
        </p:nvSpPr>
        <p:spPr>
          <a:xfrm>
            <a:off x="685800" y="152400"/>
            <a:ext cx="8229600" cy="393065"/>
          </a:xfrm>
        </p:spPr>
        <p:txBody>
          <a:bodyPr/>
          <a:lstStyle/>
          <a:p>
            <a:pPr algn="r"/>
            <a:r>
              <a:rPr lang="zh-CN" altLang="en-US" sz="3600" dirty="0">
                <a:solidFill>
                  <a:schemeClr val="bg1"/>
                </a:solidFill>
              </a:rPr>
              <a:t>习题练习</a:t>
            </a:r>
            <a:r>
              <a:rPr lang="en-US" altLang="zh-CN" sz="3600" dirty="0">
                <a:solidFill>
                  <a:schemeClr val="bg1"/>
                </a:solidFill>
              </a:rPr>
              <a:t>-</a:t>
            </a:r>
            <a:r>
              <a:rPr lang="zh-CN" altLang="en-US" sz="3600" dirty="0">
                <a:solidFill>
                  <a:schemeClr val="bg1"/>
                </a:solidFill>
              </a:rPr>
              <a:t>图灵机的设计</a:t>
            </a:r>
            <a:endParaRPr lang="en-AU" sz="3600" dirty="0">
              <a:solidFill>
                <a:schemeClr val="bg1"/>
              </a:solidFill>
            </a:endParaRPr>
          </a:p>
        </p:txBody>
      </p:sp>
    </p:spTree>
    <p:extLst>
      <p:ext uri="{BB962C8B-B14F-4D97-AF65-F5344CB8AC3E}">
        <p14:creationId xmlns:p14="http://schemas.microsoft.com/office/powerpoint/2010/main" val="360481780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161</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609600" y="1340769"/>
            <a:ext cx="8229600" cy="830997"/>
          </a:xfrm>
          <a:prstGeom prst="rect">
            <a:avLst/>
          </a:prstGeom>
          <a:noFill/>
          <a:ln w="9525">
            <a:noFill/>
            <a:miter lim="800000"/>
            <a:headEnd/>
            <a:tailEnd/>
          </a:ln>
        </p:spPr>
        <p:txBody>
          <a:bodyPr wrap="square">
            <a:spAutoFit/>
          </a:bodyPr>
          <a:lstStyle/>
          <a:p>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例</a:t>
            </a:r>
            <a:r>
              <a:rPr lang="en-US" altLang="zh-CN"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：为下列语言设计图灵机：带有相同个数的</a:t>
            </a:r>
            <a:r>
              <a:rPr lang="en-US" altLang="zh-CN"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0</a:t>
            </a:r>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和</a:t>
            </a:r>
            <a:r>
              <a:rPr lang="en-US" altLang="zh-CN"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的串的集合</a:t>
            </a:r>
            <a:endPar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75812440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4" y="195263"/>
            <a:ext cx="5534025"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上下文无关文法性质</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7" name="Text Box 40">
            <a:extLst>
              <a:ext uri="{FF2B5EF4-FFF2-40B4-BE49-F238E27FC236}">
                <a16:creationId xmlns:a16="http://schemas.microsoft.com/office/drawing/2014/main" id="{5377F3BF-8194-4C55-B0FD-7890F477A931}"/>
              </a:ext>
            </a:extLst>
          </p:cNvPr>
          <p:cNvSpPr txBox="1">
            <a:spLocks noChangeArrowheads="1"/>
          </p:cNvSpPr>
          <p:nvPr/>
        </p:nvSpPr>
        <p:spPr bwMode="auto">
          <a:xfrm>
            <a:off x="609600" y="1340769"/>
            <a:ext cx="8229600" cy="830997"/>
          </a:xfrm>
          <a:prstGeom prst="rect">
            <a:avLst/>
          </a:prstGeom>
          <a:noFill/>
          <a:ln w="9525">
            <a:noFill/>
            <a:miter lim="800000"/>
            <a:headEnd/>
            <a:tailEnd/>
          </a:ln>
        </p:spPr>
        <p:txBody>
          <a:bodyPr wrap="square">
            <a:spAutoFit/>
          </a:bodyPr>
          <a:lstStyle/>
          <a:p>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例</a:t>
            </a:r>
            <a:r>
              <a:rPr lang="en-US" altLang="zh-CN"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：为下列语言设计图灵机：带有相同个数的</a:t>
            </a:r>
            <a:r>
              <a:rPr lang="en-US" altLang="zh-CN"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0</a:t>
            </a:r>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和</a:t>
            </a:r>
            <a:r>
              <a:rPr lang="en-US" altLang="zh-CN"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sz="2400" b="0" i="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的串的集合</a:t>
            </a:r>
            <a:endParaRPr lang="zh-CN" altLang="en-US" sz="24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7AA16F68-003A-4BEF-B233-F213B8BF5F9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77296" y="2171766"/>
            <a:ext cx="5694208" cy="4026285"/>
          </a:xfrm>
          <a:prstGeom prst="rect">
            <a:avLst/>
          </a:prstGeom>
        </p:spPr>
      </p:pic>
    </p:spTree>
    <p:extLst>
      <p:ext uri="{BB962C8B-B14F-4D97-AF65-F5344CB8AC3E}">
        <p14:creationId xmlns:p14="http://schemas.microsoft.com/office/powerpoint/2010/main" val="44118875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8803249-1E97-4ED2-8A2B-535FDEAED60F}"/>
              </a:ext>
            </a:extLst>
          </p:cNvPr>
          <p:cNvSpPr>
            <a:spLocks noGrp="1"/>
          </p:cNvSpPr>
          <p:nvPr>
            <p:ph type="sldNum" sz="quarter" idx="12"/>
          </p:nvPr>
        </p:nvSpPr>
        <p:spPr/>
        <p:txBody>
          <a:bodyPr/>
          <a:lstStyle/>
          <a:p>
            <a:pPr>
              <a:defRPr/>
            </a:pPr>
            <a:fld id="{A60C455B-B212-44F5-BDE5-4E865130930B}" type="slidenum">
              <a:rPr lang="en-US" altLang="zh-CN" smtClean="0"/>
              <a:t>163</a:t>
            </a:fld>
            <a:endParaRPr lang="en-US" altLang="zh-CN"/>
          </a:p>
        </p:txBody>
      </p:sp>
      <p:sp>
        <p:nvSpPr>
          <p:cNvPr id="3" name="Text Box 40">
            <a:extLst>
              <a:ext uri="{FF2B5EF4-FFF2-40B4-BE49-F238E27FC236}">
                <a16:creationId xmlns:a16="http://schemas.microsoft.com/office/drawing/2014/main" id="{4CBD7575-AEBD-472B-AE17-C48D0CE1BE8F}"/>
              </a:ext>
            </a:extLst>
          </p:cNvPr>
          <p:cNvSpPr txBox="1">
            <a:spLocks noChangeArrowheads="1"/>
          </p:cNvSpPr>
          <p:nvPr/>
        </p:nvSpPr>
        <p:spPr bwMode="auto">
          <a:xfrm>
            <a:off x="457200" y="2514600"/>
            <a:ext cx="8229600" cy="1215717"/>
          </a:xfrm>
          <a:prstGeom prst="rect">
            <a:avLst/>
          </a:prstGeom>
          <a:noFill/>
          <a:ln w="9525">
            <a:noFill/>
            <a:miter lim="800000"/>
            <a:headEnd/>
            <a:tailEnd/>
          </a:ln>
        </p:spPr>
        <p:txBody>
          <a:bodyPr wrap="square">
            <a:spAutoFit/>
          </a:bodyPr>
          <a:lstStyle/>
          <a:p>
            <a:pPr algn="ctr">
              <a:lnSpc>
                <a:spcPct val="90000"/>
              </a:lnSpc>
            </a:pPr>
            <a:r>
              <a:rPr lang="zh-CN" altLang="en-US" sz="4000" dirty="0">
                <a:solidFill>
                  <a:srgbClr val="FF0000"/>
                </a:solidFill>
                <a:ea typeface="华文行楷" pitchFamily="2" charset="-122"/>
              </a:rPr>
              <a:t>谢谢大家</a:t>
            </a:r>
            <a:endParaRPr lang="en-US" altLang="zh-CN" sz="4000" dirty="0">
              <a:solidFill>
                <a:srgbClr val="FF0000"/>
              </a:solidFill>
              <a:ea typeface="华文行楷" pitchFamily="2" charset="-122"/>
            </a:endParaRPr>
          </a:p>
          <a:p>
            <a:pPr algn="ctr">
              <a:lnSpc>
                <a:spcPct val="90000"/>
              </a:lnSpc>
            </a:pPr>
            <a:r>
              <a:rPr lang="zh-CN" altLang="en-US" sz="4000" dirty="0">
                <a:solidFill>
                  <a:srgbClr val="FF0000"/>
                </a:solidFill>
                <a:ea typeface="华文行楷" pitchFamily="2" charset="-122"/>
              </a:rPr>
              <a:t>祝大家考试顺利</a:t>
            </a:r>
          </a:p>
        </p:txBody>
      </p:sp>
    </p:spTree>
    <p:extLst>
      <p:ext uri="{BB962C8B-B14F-4D97-AF65-F5344CB8AC3E}">
        <p14:creationId xmlns:p14="http://schemas.microsoft.com/office/powerpoint/2010/main" val="1368589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393065"/>
          </a:xfrm>
        </p:spPr>
        <p:txBody>
          <a:bodyPr/>
          <a:lstStyle/>
          <a:p>
            <a:pPr algn="r"/>
            <a:r>
              <a:rPr lang="en-US" altLang="zh-CN" sz="3600" dirty="0">
                <a:solidFill>
                  <a:schemeClr val="bg1"/>
                </a:solidFill>
                <a:latin typeface="Times New Roman" panose="02020603050405020304" pitchFamily="18" charset="0"/>
                <a:cs typeface="Times New Roman" panose="02020603050405020304" pitchFamily="18" charset="0"/>
              </a:rPr>
              <a:t>DFA</a:t>
            </a:r>
            <a:r>
              <a:rPr lang="zh-CN" altLang="en-US" sz="3600" dirty="0">
                <a:solidFill>
                  <a:schemeClr val="bg1"/>
                </a:solidFill>
                <a:latin typeface="Times New Roman" panose="02020603050405020304" pitchFamily="18" charset="0"/>
                <a:cs typeface="Times New Roman" panose="02020603050405020304" pitchFamily="18" charset="0"/>
              </a:rPr>
              <a:t>到正则表达式</a:t>
            </a:r>
          </a:p>
        </p:txBody>
      </p:sp>
      <p:sp>
        <p:nvSpPr>
          <p:cNvPr id="4" name="Slide Number Placeholder 3"/>
          <p:cNvSpPr>
            <a:spLocks noGrp="1"/>
          </p:cNvSpPr>
          <p:nvPr>
            <p:ph type="sldNum" sz="quarter" idx="12"/>
          </p:nvPr>
        </p:nvSpPr>
        <p:spPr/>
        <p:txBody>
          <a:bodyPr/>
          <a:lstStyle/>
          <a:p>
            <a:pPr>
              <a:defRPr/>
            </a:pPr>
            <a:fld id="{A60C455B-B212-44F5-BDE5-4E865130930B}" type="slidenum">
              <a:rPr lang="en-US" altLang="zh-CN" smtClean="0"/>
              <a:t>17</a:t>
            </a:fld>
            <a:endParaRPr lang="en-US" altLang="zh-CN"/>
          </a:p>
        </p:txBody>
      </p:sp>
      <p:sp>
        <p:nvSpPr>
          <p:cNvPr id="6" name="Content Placeholder 2"/>
          <p:cNvSpPr>
            <a:spLocks noGrp="1"/>
          </p:cNvSpPr>
          <p:nvPr>
            <p:ph idx="1"/>
          </p:nvPr>
        </p:nvSpPr>
        <p:spPr>
          <a:xfrm>
            <a:off x="228600" y="838200"/>
            <a:ext cx="8229600" cy="6515100"/>
          </a:xfrm>
        </p:spPr>
        <p:txBody>
          <a:bodyPr>
            <a:normAutofit/>
          </a:bodyPr>
          <a:lstStyle/>
          <a:p>
            <a:r>
              <a:rPr lang="zh-CN" altLang="en-US" sz="2400" dirty="0">
                <a:solidFill>
                  <a:srgbClr val="C00000"/>
                </a:solidFill>
                <a:latin typeface="Times New Roman" panose="02020603050405020304" pitchFamily="18" charset="0"/>
                <a:cs typeface="Times New Roman" panose="02020603050405020304" pitchFamily="18" charset="0"/>
              </a:rPr>
              <a:t>递归法</a:t>
            </a:r>
            <a:endParaRPr lang="en-AU" altLang="zh-CN" sz="2400" dirty="0">
              <a:solidFill>
                <a:srgbClr val="C00000"/>
              </a:solidFill>
            </a:endParaRPr>
          </a:p>
          <a:p>
            <a:r>
              <a:rPr lang="zh-CN" altLang="en-US" sz="2400" dirty="0"/>
              <a:t>状态消除法</a:t>
            </a:r>
            <a:endParaRPr lang="en-AU" altLang="zh-CN" sz="2400" dirty="0"/>
          </a:p>
          <a:p>
            <a:pPr marL="457200" lvl="1" indent="0">
              <a:buNone/>
            </a:pPr>
            <a:endParaRPr lang="zh-CN" altLang="en-US"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5273" y="1006354"/>
                <a:ext cx="8229600" cy="4525963"/>
              </a:xfrm>
            </p:spPr>
            <p:txBody>
              <a:bodyPr>
                <a:noAutofit/>
              </a:bodyPr>
              <a:lstStyle/>
              <a:p>
                <a:pPr>
                  <a:lnSpc>
                    <a:spcPct val="125000"/>
                  </a:lnSpc>
                </a:pPr>
                <a:r>
                  <a:rPr lang="zh-CN" altLang="en-US" sz="2800" b="1" dirty="0"/>
                  <a:t>对</a:t>
                </a:r>
                <a14:m>
                  <m:oMath xmlns:m="http://schemas.openxmlformats.org/officeDocument/2006/math">
                    <m:r>
                      <a:rPr lang="en-US" altLang="zh-CN" sz="2800" i="1" dirty="0" smtClean="0">
                        <a:latin typeface="Cambria Math" panose="02040503050406030204" pitchFamily="18" charset="0"/>
                      </a:rPr>
                      <m:t>𝐴</m:t>
                    </m:r>
                  </m:oMath>
                </a14:m>
                <a:r>
                  <a:rPr lang="zh-CN" altLang="en-US" sz="2800" b="1" dirty="0"/>
                  <a:t>的状态进行编号，令</a:t>
                </a:r>
                <a:r>
                  <a:rPr lang="en-US" altLang="zh-CN" sz="2800" b="1" dirty="0"/>
                  <a:t>1</a:t>
                </a:r>
                <a:r>
                  <a:rPr lang="zh-CN" altLang="en-US" sz="2800" b="1" dirty="0"/>
                  <a:t>为开始状态，即</a:t>
                </a:r>
                <a:endParaRPr lang="en-AU" altLang="zh-CN" sz="2800" b="1" dirty="0"/>
              </a:p>
              <a:p>
                <a:pPr marL="0" indent="0">
                  <a:lnSpc>
                    <a:spcPct val="125000"/>
                  </a:lnSpc>
                  <a:buNone/>
                </a:pPr>
                <a14:m>
                  <m:oMathPara xmlns:m="http://schemas.openxmlformats.org/officeDocument/2006/math">
                    <m:oMathParaPr>
                      <m:jc m:val="centerGroup"/>
                    </m:oMathParaPr>
                    <m:oMath xmlns:m="http://schemas.openxmlformats.org/officeDocument/2006/math">
                      <m:r>
                        <a:rPr lang="en-AU" altLang="zh-CN" sz="2800" b="0" i="1" dirty="0" smtClean="0">
                          <a:latin typeface="Cambria Math" panose="02040503050406030204" pitchFamily="18" charset="0"/>
                        </a:rPr>
                        <m:t>𝐴</m:t>
                      </m:r>
                      <m:r>
                        <a:rPr lang="en-AU" altLang="zh-CN" sz="2800" b="0" i="1" dirty="0" smtClean="0">
                          <a:latin typeface="Cambria Math" panose="02040503050406030204" pitchFamily="18" charset="0"/>
                        </a:rPr>
                        <m:t>=</m:t>
                      </m:r>
                      <m:d>
                        <m:dPr>
                          <m:ctrlPr>
                            <a:rPr lang="en-AU" altLang="zh-CN" sz="2800" b="0" i="1" dirty="0" smtClean="0">
                              <a:latin typeface="Cambria Math" panose="02040503050406030204" pitchFamily="18" charset="0"/>
                            </a:rPr>
                          </m:ctrlPr>
                        </m:dPr>
                        <m:e>
                          <m:d>
                            <m:dPr>
                              <m:begChr m:val="{"/>
                              <m:endChr m:val="}"/>
                              <m:ctrlPr>
                                <a:rPr lang="en-AU" altLang="zh-CN" sz="2800" b="0" i="1" dirty="0" smtClean="0">
                                  <a:latin typeface="Cambria Math" panose="02040503050406030204" pitchFamily="18" charset="0"/>
                                </a:rPr>
                              </m:ctrlPr>
                            </m:dPr>
                            <m:e>
                              <m:r>
                                <a:rPr lang="en-AU" altLang="zh-CN" sz="2800" b="0" i="1" dirty="0" smtClean="0">
                                  <a:latin typeface="Cambria Math" panose="02040503050406030204" pitchFamily="18" charset="0"/>
                                </a:rPr>
                                <m:t>1,2,3,…,</m:t>
                              </m:r>
                              <m:r>
                                <a:rPr lang="en-AU" altLang="zh-CN" sz="2800" b="0" i="1" dirty="0" smtClean="0">
                                  <a:latin typeface="Cambria Math" panose="02040503050406030204" pitchFamily="18" charset="0"/>
                                </a:rPr>
                                <m:t>𝑛</m:t>
                              </m:r>
                            </m:e>
                          </m:d>
                          <m:r>
                            <a:rPr lang="en-AU" altLang="zh-CN" sz="2800" b="0" i="1" dirty="0" smtClean="0">
                              <a:latin typeface="Cambria Math" panose="02040503050406030204" pitchFamily="18" charset="0"/>
                            </a:rPr>
                            <m:t>,</m:t>
                          </m:r>
                          <m:r>
                            <m:rPr>
                              <m:sty m:val="p"/>
                            </m:rPr>
                            <a:rPr lang="el-GR" altLang="zh-CN" sz="2800" b="0" i="1" dirty="0" smtClean="0">
                              <a:latin typeface="Cambria Math" panose="02040503050406030204" pitchFamily="18" charset="0"/>
                              <a:ea typeface="Cambria Math" panose="02040503050406030204" pitchFamily="18" charset="0"/>
                            </a:rPr>
                            <m:t>Σ</m:t>
                          </m:r>
                          <m:r>
                            <a:rPr lang="en-AU" altLang="zh-CN" sz="2800" b="0" i="1" dirty="0" smtClean="0">
                              <a:latin typeface="Cambria Math" panose="02040503050406030204" pitchFamily="18" charset="0"/>
                              <a:ea typeface="Cambria Math" panose="02040503050406030204" pitchFamily="18" charset="0"/>
                            </a:rPr>
                            <m:t>,</m:t>
                          </m:r>
                          <m:r>
                            <a:rPr lang="zh-CN" altLang="en-AU" sz="2800" b="0" i="1" dirty="0" smtClean="0">
                              <a:latin typeface="Cambria Math" panose="02040503050406030204" pitchFamily="18" charset="0"/>
                              <a:ea typeface="Cambria Math" panose="02040503050406030204" pitchFamily="18" charset="0"/>
                            </a:rPr>
                            <m:t>𝛿</m:t>
                          </m:r>
                          <m:r>
                            <a:rPr lang="en-AU" altLang="zh-CN" sz="2800" b="0" i="1" dirty="0" smtClean="0">
                              <a:latin typeface="Cambria Math" panose="02040503050406030204" pitchFamily="18" charset="0"/>
                              <a:ea typeface="Cambria Math" panose="02040503050406030204" pitchFamily="18" charset="0"/>
                            </a:rPr>
                            <m:t>,1,</m:t>
                          </m:r>
                          <m:r>
                            <a:rPr lang="en-AU" altLang="zh-CN" sz="2800" b="0" i="1" dirty="0" smtClean="0">
                              <a:latin typeface="Cambria Math" panose="02040503050406030204" pitchFamily="18" charset="0"/>
                              <a:ea typeface="Cambria Math" panose="02040503050406030204" pitchFamily="18" charset="0"/>
                            </a:rPr>
                            <m:t>𝐹</m:t>
                          </m:r>
                        </m:e>
                      </m:d>
                    </m:oMath>
                  </m:oMathPara>
                </a14:m>
                <a:endParaRPr lang="en-AU" altLang="zh-CN" sz="2800" b="0" dirty="0">
                  <a:ea typeface="Cambria Math" panose="02040503050406030204" pitchFamily="18" charset="0"/>
                </a:endParaRPr>
              </a:p>
              <a:p>
                <a:pPr marL="0" indent="0">
                  <a:lnSpc>
                    <a:spcPct val="125000"/>
                  </a:lnSpc>
                  <a:buNone/>
                </a:pPr>
                <a:r>
                  <a:rPr lang="zh-CN" altLang="en-US" sz="2800" dirty="0"/>
                  <a:t>设</a:t>
                </a:r>
                <a:r>
                  <a:rPr lang="zh-CN" altLang="en-US" sz="2800" dirty="0">
                    <a:solidFill>
                      <a:srgbClr val="3333FF"/>
                    </a:solidFill>
                  </a:rPr>
                  <a:t>正则表达式 </a:t>
                </a:r>
                <a14:m>
                  <m:oMath xmlns:m="http://schemas.openxmlformats.org/officeDocument/2006/math">
                    <m:sSubSup>
                      <m:sSubSupPr>
                        <m:ctrlPr>
                          <a:rPr lang="en-US" altLang="zh-CN" sz="2800" i="1" dirty="0" smtClean="0">
                            <a:solidFill>
                              <a:srgbClr val="3333FF"/>
                            </a:solidFill>
                            <a:latin typeface="Cambria Math" panose="02040503050406030204" pitchFamily="18" charset="0"/>
                          </a:rPr>
                        </m:ctrlPr>
                      </m:sSubSupPr>
                      <m:e>
                        <m:r>
                          <a:rPr lang="en-AU" altLang="zh-CN" sz="2800" b="0" i="1" dirty="0" smtClean="0">
                            <a:solidFill>
                              <a:srgbClr val="3333FF"/>
                            </a:solidFill>
                            <a:latin typeface="Cambria Math" panose="02040503050406030204" pitchFamily="18" charset="0"/>
                          </a:rPr>
                          <m:t>𝑅</m:t>
                        </m:r>
                      </m:e>
                      <m:sub>
                        <m:r>
                          <a:rPr lang="en-AU" altLang="zh-CN" sz="2800" b="0" i="1" dirty="0" smtClean="0">
                            <a:solidFill>
                              <a:srgbClr val="3333FF"/>
                            </a:solidFill>
                            <a:latin typeface="Cambria Math" panose="02040503050406030204" pitchFamily="18" charset="0"/>
                          </a:rPr>
                          <m:t>𝑖</m:t>
                        </m:r>
                        <m:r>
                          <a:rPr lang="en-AU" altLang="zh-CN" sz="2800" b="0" i="1" dirty="0" smtClean="0">
                            <a:solidFill>
                              <a:srgbClr val="3333FF"/>
                            </a:solidFill>
                            <a:latin typeface="Cambria Math" panose="02040503050406030204" pitchFamily="18" charset="0"/>
                          </a:rPr>
                          <m:t>,</m:t>
                        </m:r>
                        <m:r>
                          <a:rPr lang="en-AU" altLang="zh-CN" sz="2800" b="0" i="1" dirty="0" smtClean="0">
                            <a:solidFill>
                              <a:srgbClr val="3333FF"/>
                            </a:solidFill>
                            <a:latin typeface="Cambria Math" panose="02040503050406030204" pitchFamily="18" charset="0"/>
                          </a:rPr>
                          <m:t>𝑗</m:t>
                        </m:r>
                      </m:sub>
                      <m:sup>
                        <m:r>
                          <a:rPr lang="en-AU" altLang="zh-CN" sz="2800" b="0" i="1" dirty="0" smtClean="0">
                            <a:solidFill>
                              <a:srgbClr val="3333FF"/>
                            </a:solidFill>
                            <a:latin typeface="Cambria Math" panose="02040503050406030204" pitchFamily="18" charset="0"/>
                          </a:rPr>
                          <m:t>(</m:t>
                        </m:r>
                        <m:r>
                          <a:rPr lang="en-AU" altLang="zh-CN" sz="2800" b="0" i="1" dirty="0" smtClean="0">
                            <a:solidFill>
                              <a:srgbClr val="3333FF"/>
                            </a:solidFill>
                            <a:latin typeface="Cambria Math" panose="02040503050406030204" pitchFamily="18" charset="0"/>
                          </a:rPr>
                          <m:t>𝑘</m:t>
                        </m:r>
                        <m:r>
                          <a:rPr lang="en-AU" altLang="zh-CN" sz="2800" b="0" i="1" dirty="0" smtClean="0">
                            <a:solidFill>
                              <a:srgbClr val="3333FF"/>
                            </a:solidFill>
                            <a:latin typeface="Cambria Math" panose="02040503050406030204" pitchFamily="18" charset="0"/>
                          </a:rPr>
                          <m:t>)</m:t>
                        </m:r>
                      </m:sup>
                    </m:sSubSup>
                  </m:oMath>
                </a14:m>
                <a:r>
                  <a:rPr lang="en-US" altLang="zh-CN" sz="2800" dirty="0">
                    <a:solidFill>
                      <a:srgbClr val="0070C0"/>
                    </a:solidFill>
                  </a:rPr>
                  <a:t> </a:t>
                </a:r>
                <a:r>
                  <a:rPr lang="zh-CN" altLang="en-US" sz="2800" dirty="0"/>
                  <a:t>表示从 </a:t>
                </a:r>
                <a14:m>
                  <m:oMath xmlns:m="http://schemas.openxmlformats.org/officeDocument/2006/math">
                    <m:r>
                      <a:rPr lang="en-US" altLang="zh-CN" sz="2800" i="1" dirty="0" smtClean="0">
                        <a:latin typeface="Cambria Math" panose="02040503050406030204" pitchFamily="18" charset="0"/>
                      </a:rPr>
                      <m:t>𝑖</m:t>
                    </m:r>
                  </m:oMath>
                </a14:m>
                <a:r>
                  <a:rPr lang="en-US" altLang="zh-CN" sz="2800" dirty="0"/>
                  <a:t> </a:t>
                </a:r>
                <a:r>
                  <a:rPr lang="zh-CN" altLang="en-US" sz="2800" dirty="0"/>
                  <a:t>到 </a:t>
                </a:r>
                <a14:m>
                  <m:oMath xmlns:m="http://schemas.openxmlformats.org/officeDocument/2006/math">
                    <m:r>
                      <a:rPr lang="en-US" altLang="zh-CN" sz="2800" i="1" dirty="0" smtClean="0">
                        <a:latin typeface="Cambria Math" panose="02040503050406030204" pitchFamily="18" charset="0"/>
                      </a:rPr>
                      <m:t>𝑗</m:t>
                    </m:r>
                  </m:oMath>
                </a14:m>
                <a:r>
                  <a:rPr lang="en-US" altLang="zh-CN" sz="2800" dirty="0"/>
                  <a:t> </a:t>
                </a:r>
                <a:r>
                  <a:rPr lang="zh-CN" altLang="en-US" sz="2800" dirty="0"/>
                  <a:t>但中间节点状态编号不超过</a:t>
                </a:r>
                <a14:m>
                  <m:oMath xmlns:m="http://schemas.openxmlformats.org/officeDocument/2006/math">
                    <m:r>
                      <a:rPr lang="en-US" altLang="zh-CN" sz="2800" b="1" i="0" dirty="0" smtClean="0">
                        <a:latin typeface="Cambria Math" panose="02040503050406030204" pitchFamily="18" charset="0"/>
                      </a:rPr>
                      <m:t> </m:t>
                    </m:r>
                    <m:r>
                      <a:rPr lang="en-US" altLang="zh-CN" sz="2800" i="1" dirty="0" smtClean="0">
                        <a:latin typeface="Cambria Math" panose="02040503050406030204" pitchFamily="18" charset="0"/>
                      </a:rPr>
                      <m:t>𝑘</m:t>
                    </m:r>
                    <m:r>
                      <a:rPr lang="en-US" altLang="zh-CN" sz="2800" b="1" i="1" dirty="0" smtClean="0">
                        <a:latin typeface="Cambria Math" panose="02040503050406030204" pitchFamily="18" charset="0"/>
                      </a:rPr>
                      <m:t> </m:t>
                    </m:r>
                  </m:oMath>
                </a14:m>
                <a:r>
                  <a:rPr lang="zh-CN" altLang="en-US" sz="2800" dirty="0"/>
                  <a:t>全部路径的字符串集（简称</a:t>
                </a:r>
                <a14:m>
                  <m:oMath xmlns:m="http://schemas.openxmlformats.org/officeDocument/2006/math">
                    <m:r>
                      <a:rPr lang="en-AU" altLang="zh-CN" sz="2800" i="1" dirty="0" smtClean="0">
                        <a:latin typeface="Cambria Math" panose="02040503050406030204" pitchFamily="18" charset="0"/>
                      </a:rPr>
                      <m:t>𝑘</m:t>
                    </m:r>
                  </m:oMath>
                </a14:m>
                <a:r>
                  <a:rPr lang="en-AU" altLang="zh-CN" sz="2800" dirty="0"/>
                  <a:t>-</a:t>
                </a:r>
                <a:r>
                  <a:rPr lang="zh-CN" altLang="en-US" sz="2800" dirty="0"/>
                  <a:t>路径</a:t>
                </a:r>
                <a:r>
                  <a:rPr lang="en-AU" altLang="zh-CN" dirty="0"/>
                  <a:t>)</a:t>
                </a:r>
                <a:r>
                  <a:rPr lang="en-US" altLang="zh-CN" dirty="0"/>
                  <a:t>:</a:t>
                </a:r>
                <a:endParaRPr lang="en-US" altLang="zh-CN" sz="2800" dirty="0"/>
              </a:p>
              <a:p>
                <a:pPr marL="0" indent="0">
                  <a:buNone/>
                </a:pPr>
                <a:endParaRPr lang="en-US" altLang="zh-CN" sz="1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sz="2400" i="1" dirty="0">
                              <a:latin typeface="Cambria Math" panose="02040503050406030204" pitchFamily="18" charset="0"/>
                            </a:rPr>
                          </m:ctrlPr>
                        </m:sSubSupPr>
                        <m:e>
                          <m:r>
                            <a:rPr lang="en-AU" altLang="zh-CN" sz="2400" i="1" dirty="0">
                              <a:latin typeface="Cambria Math" panose="02040503050406030204" pitchFamily="18" charset="0"/>
                            </a:rPr>
                            <m:t>𝑅</m:t>
                          </m:r>
                        </m:e>
                        <m:sub>
                          <m:r>
                            <a:rPr lang="en-AU" altLang="zh-CN" sz="2400" i="1" dirty="0">
                              <a:latin typeface="Cambria Math" panose="02040503050406030204" pitchFamily="18" charset="0"/>
                            </a:rPr>
                            <m:t>𝑖</m:t>
                          </m:r>
                          <m:r>
                            <a:rPr lang="en-AU" altLang="zh-CN" sz="2400" i="1" dirty="0">
                              <a:latin typeface="Cambria Math" panose="02040503050406030204" pitchFamily="18" charset="0"/>
                            </a:rPr>
                            <m:t>,</m:t>
                          </m:r>
                          <m:r>
                            <a:rPr lang="en-AU" altLang="zh-CN" sz="2400" i="1" dirty="0">
                              <a:latin typeface="Cambria Math" panose="02040503050406030204" pitchFamily="18" charset="0"/>
                            </a:rPr>
                            <m:t>𝑗</m:t>
                          </m:r>
                        </m:sub>
                        <m:sup>
                          <m:r>
                            <a:rPr lang="en-AU" altLang="zh-CN" sz="2400" i="1" dirty="0">
                              <a:latin typeface="Cambria Math" panose="02040503050406030204" pitchFamily="18" charset="0"/>
                            </a:rPr>
                            <m:t>(</m:t>
                          </m:r>
                          <m:r>
                            <a:rPr lang="en-AU" altLang="zh-CN" sz="2400" i="1" dirty="0">
                              <a:latin typeface="Cambria Math" panose="02040503050406030204" pitchFamily="18" charset="0"/>
                            </a:rPr>
                            <m:t>𝑘</m:t>
                          </m:r>
                          <m:r>
                            <a:rPr lang="en-AU" altLang="zh-CN" sz="2400" i="1" dirty="0">
                              <a:latin typeface="Cambria Math" panose="02040503050406030204" pitchFamily="18" charset="0"/>
                            </a:rPr>
                            <m:t>)</m:t>
                          </m:r>
                        </m:sup>
                      </m:sSubSup>
                      <m:r>
                        <a:rPr lang="en-AU" altLang="zh-CN" sz="2400" i="1" dirty="0">
                          <a:latin typeface="Cambria Math" panose="02040503050406030204" pitchFamily="18" charset="0"/>
                        </a:rPr>
                        <m:t> </m:t>
                      </m:r>
                      <m:r>
                        <a:rPr lang="en-US" altLang="zh-CN" sz="2400" b="1" i="1" dirty="0" smtClean="0">
                          <a:latin typeface="Cambria Math" panose="02040503050406030204" pitchFamily="18" charset="0"/>
                        </a:rPr>
                        <m:t>= </m:t>
                      </m:r>
                      <m:d>
                        <m:dPr>
                          <m:begChr m:val="{"/>
                          <m:endChr m:val="|"/>
                          <m:ctrlPr>
                            <a:rPr lang="en-US" altLang="zh-CN" sz="2400" i="1" dirty="0" smtClean="0">
                              <a:latin typeface="Cambria Math" panose="02040503050406030204" pitchFamily="18" charset="0"/>
                            </a:rPr>
                          </m:ctrlPr>
                        </m:dPr>
                        <m:e>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 </m:t>
                          </m:r>
                        </m:e>
                      </m:d>
                      <m:acc>
                        <m:accPr>
                          <m:chr m:val="̂"/>
                          <m:ctrlPr>
                            <a:rPr lang="en-US" altLang="zh-CN" sz="2400" b="0" i="1" dirty="0" smtClean="0">
                              <a:latin typeface="Cambria Math" panose="02040503050406030204" pitchFamily="18" charset="0"/>
                            </a:rPr>
                          </m:ctrlPr>
                        </m:accPr>
                        <m:e>
                          <m:r>
                            <a:rPr lang="en-US" altLang="zh-CN" sz="2400" i="1" dirty="0">
                              <a:latin typeface="Cambria Math" panose="02040503050406030204" pitchFamily="18" charset="0"/>
                            </a:rPr>
                            <m:t>𝛿</m:t>
                          </m:r>
                        </m:e>
                      </m:acc>
                      <m:d>
                        <m:dPr>
                          <m:ctrlPr>
                            <a:rPr lang="en-US" altLang="zh-CN" sz="2400" i="1" dirty="0" smtClean="0">
                              <a:latin typeface="Cambria Math" panose="02040503050406030204" pitchFamily="18" charset="0"/>
                            </a:rPr>
                          </m:ctrlPr>
                        </m:dPr>
                        <m:e>
                          <m:r>
                            <a:rPr lang="en-AU" altLang="zh-CN" sz="2400" b="0" i="1" dirty="0" smtClean="0">
                              <a:latin typeface="Cambria Math" panose="02040503050406030204" pitchFamily="18" charset="0"/>
                            </a:rPr>
                            <m:t>𝑖</m:t>
                          </m:r>
                          <m:r>
                            <a:rPr lang="en-AU" altLang="zh-CN" sz="2400" b="0" i="1" dirty="0" smtClean="0">
                              <a:latin typeface="Cambria Math" panose="02040503050406030204" pitchFamily="18" charset="0"/>
                            </a:rPr>
                            <m:t>,</m:t>
                          </m:r>
                          <m:r>
                            <a:rPr lang="en-AU" altLang="zh-CN" sz="2400" b="0" i="1" dirty="0" smtClean="0">
                              <a:latin typeface="Cambria Math" panose="02040503050406030204" pitchFamily="18" charset="0"/>
                            </a:rPr>
                            <m:t>𝑥</m:t>
                          </m:r>
                        </m:e>
                      </m:d>
                      <m:r>
                        <a:rPr lang="en-AU" altLang="zh-CN" sz="2400" b="1" i="1" dirty="0" smtClean="0">
                          <a:latin typeface="Cambria Math" panose="02040503050406030204" pitchFamily="18" charset="0"/>
                        </a:rPr>
                        <m:t>=</m:t>
                      </m:r>
                      <m:r>
                        <a:rPr lang="en-AU" altLang="zh-CN" sz="2400" b="0" i="1" dirty="0" smtClean="0">
                          <a:latin typeface="Cambria Math" panose="02040503050406030204" pitchFamily="18" charset="0"/>
                        </a:rPr>
                        <m:t>𝑗</m:t>
                      </m:r>
                      <m:r>
                        <a:rPr lang="en-US" altLang="zh-CN" sz="2400" b="0" i="1" dirty="0" smtClean="0">
                          <a:latin typeface="Cambria Math" panose="02040503050406030204" pitchFamily="18" charset="0"/>
                        </a:rPr>
                        <m:t> , </m:t>
                      </m:r>
                      <m:r>
                        <a:rPr lang="en-US" altLang="zh-CN" sz="2400" b="0" i="1" dirty="0" smtClean="0">
                          <a:latin typeface="Cambria Math" panose="02040503050406030204" pitchFamily="18" charset="0"/>
                        </a:rPr>
                        <m:t>𝑥</m:t>
                      </m:r>
                      <m:r>
                        <a:rPr lang="zh-CN" altLang="en-US" sz="2400" b="1" i="1" dirty="0">
                          <a:latin typeface="Cambria Math" panose="02040503050406030204" pitchFamily="18" charset="0"/>
                        </a:rPr>
                        <m:t>经过的状态除两端外都不超过</m:t>
                      </m:r>
                      <m:r>
                        <a:rPr lang="zh-CN" altLang="en-US" sz="2400" b="1" i="1" dirty="0">
                          <a:latin typeface="Cambria Math" panose="02040503050406030204" pitchFamily="18" charset="0"/>
                        </a:rPr>
                        <m:t> </m:t>
                      </m:r>
                      <m:r>
                        <a:rPr lang="en-US" altLang="zh-CN" sz="2400" i="1" dirty="0">
                          <a:latin typeface="Cambria Math" panose="02040503050406030204" pitchFamily="18" charset="0"/>
                        </a:rPr>
                        <m:t>𝑘</m:t>
                      </m:r>
                      <m:r>
                        <a:rPr lang="en-AU" altLang="zh-CN" sz="2400" b="0" i="1" dirty="0" smtClean="0">
                          <a:latin typeface="Cambria Math" panose="02040503050406030204" pitchFamily="18" charset="0"/>
                        </a:rPr>
                        <m:t>}</m:t>
                      </m:r>
                      <m:r>
                        <a:rPr lang="en-US" altLang="zh-CN" sz="2400" i="1" dirty="0">
                          <a:latin typeface="Cambria Math" panose="02040503050406030204" pitchFamily="18" charset="0"/>
                        </a:rPr>
                        <m:t> </m:t>
                      </m:r>
                    </m:oMath>
                  </m:oMathPara>
                </a14:m>
                <a:endParaRPr lang="en-AU" sz="2800" b="1"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485273" y="1006354"/>
                <a:ext cx="8229600" cy="4525963"/>
              </a:xfrm>
              <a:blipFill rotWithShape="1">
                <a:blip r:embed="rId3"/>
                <a:stretch>
                  <a:fillRect l="-2" t="-11" r="2" b="4"/>
                </a:stretch>
              </a:blipFill>
            </p:spPr>
            <p:txBody>
              <a:bodyPr/>
              <a:lstStyle/>
              <a:p>
                <a:r>
                  <a:rPr lang="zh-CN" altLang="en-US">
                    <a:noFill/>
                  </a:rPr>
                  <a:t> </a:t>
                </a:r>
              </a:p>
            </p:txBody>
          </p:sp>
        </mc:Fallback>
      </mc:AlternateContent>
      <p:sp>
        <p:nvSpPr>
          <p:cNvPr id="5" name="Slide Number Placeholder 4"/>
          <p:cNvSpPr>
            <a:spLocks noGrp="1"/>
          </p:cNvSpPr>
          <p:nvPr>
            <p:ph type="sldNum" sz="quarter" idx="12"/>
          </p:nvPr>
        </p:nvSpPr>
        <p:spPr/>
        <p:txBody>
          <a:bodyPr/>
          <a:lstStyle/>
          <a:p>
            <a:pPr>
              <a:defRPr/>
            </a:pPr>
            <a:fld id="{A619564F-3A13-4140-9CFC-3B75A7CC7F9C}" type="slidenum">
              <a:rPr lang="en-US" altLang="zh-CN" smtClean="0"/>
              <a:t>18</a:t>
            </a:fld>
            <a:endParaRPr lang="en-US" altLang="zh-CN"/>
          </a:p>
        </p:txBody>
      </p:sp>
      <p:pic>
        <p:nvPicPr>
          <p:cNvPr id="9" name="Picture 8" descr="A picture containing hanger&#10;&#10;Description automatically generated"/>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19977" y="4495800"/>
            <a:ext cx="5700023" cy="716083"/>
          </a:xfrm>
          <a:prstGeom prst="rect">
            <a:avLst/>
          </a:prstGeom>
        </p:spPr>
      </p:pic>
      <p:sp>
        <p:nvSpPr>
          <p:cNvPr id="7" name="Title 1"/>
          <p:cNvSpPr>
            <a:spLocks noGrp="1"/>
          </p:cNvSpPr>
          <p:nvPr>
            <p:ph type="title"/>
          </p:nvPr>
        </p:nvSpPr>
        <p:spPr>
          <a:xfrm>
            <a:off x="685800" y="152400"/>
            <a:ext cx="8229600" cy="393065"/>
          </a:xfrm>
        </p:spPr>
        <p:txBody>
          <a:bodyPr/>
          <a:lstStyle/>
          <a:p>
            <a:pPr algn="r"/>
            <a:r>
              <a:rPr lang="en-US" altLang="zh-CN" sz="3600" dirty="0">
                <a:solidFill>
                  <a:schemeClr val="bg1"/>
                </a:solidFill>
                <a:latin typeface="Times New Roman" panose="02020603050405020304" pitchFamily="18" charset="0"/>
                <a:cs typeface="Times New Roman" panose="02020603050405020304" pitchFamily="18" charset="0"/>
              </a:rPr>
              <a:t>DFA</a:t>
            </a:r>
            <a:r>
              <a:rPr lang="en-US" altLang="zh-CN" sz="3600" dirty="0">
                <a:solidFill>
                  <a:schemeClr val="bg1"/>
                </a:solidFill>
              </a:rPr>
              <a:t>-&gt;</a:t>
            </a:r>
            <a:r>
              <a:rPr lang="zh-CN" altLang="en-US" sz="3600" dirty="0">
                <a:solidFill>
                  <a:schemeClr val="bg1"/>
                </a:solidFill>
              </a:rPr>
              <a:t>正则表达式</a:t>
            </a:r>
            <a:r>
              <a:rPr lang="en-AU" altLang="zh-CN" sz="3600" dirty="0">
                <a:solidFill>
                  <a:schemeClr val="bg1"/>
                </a:solidFill>
              </a:rPr>
              <a:t>:</a:t>
            </a:r>
            <a:r>
              <a:rPr lang="zh-CN" altLang="en-US" sz="3600" dirty="0">
                <a:solidFill>
                  <a:schemeClr val="bg1"/>
                </a:solidFill>
              </a:rPr>
              <a:t>递归法</a:t>
            </a:r>
            <a:endParaRPr lang="en-AU" sz="3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63011"/>
    </mc:Choice>
    <mc:Fallback xmlns="">
      <p:transition spd="slow" advTm="6301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859403"/>
                <a:ext cx="8229600" cy="5846197"/>
              </a:xfrm>
            </p:spPr>
            <p:txBody>
              <a:bodyPr>
                <a:noAutofit/>
              </a:bodyPr>
              <a:lstStyle/>
              <a:p>
                <a:r>
                  <a:rPr lang="zh-CN" altLang="en-US" dirty="0"/>
                  <a:t>归纳基础</a:t>
                </a:r>
                <a:r>
                  <a:rPr lang="en-AU" altLang="zh-CN" dirty="0"/>
                  <a:t>:</a:t>
                </a:r>
                <a14:m>
                  <m:oMath xmlns:m="http://schemas.openxmlformats.org/officeDocument/2006/math">
                    <m:r>
                      <a:rPr lang="en-AU" altLang="zh-CN" i="1" dirty="0" smtClean="0">
                        <a:latin typeface="Cambria Math" panose="02040503050406030204" pitchFamily="18" charset="0"/>
                      </a:rPr>
                      <m:t>𝑘</m:t>
                    </m:r>
                    <m:r>
                      <a:rPr lang="en-AU" altLang="zh-CN" i="1" dirty="0" smtClean="0">
                        <a:latin typeface="Cambria Math" panose="02040503050406030204" pitchFamily="18" charset="0"/>
                      </a:rPr>
                      <m:t>=0</m:t>
                    </m:r>
                  </m:oMath>
                </a14:m>
                <a:r>
                  <a:rPr lang="en-AU" altLang="zh-CN" dirty="0"/>
                  <a:t>,</a:t>
                </a:r>
                <a:r>
                  <a:rPr lang="en-US" altLang="zh-CN" sz="3200" dirty="0">
                    <a:solidFill>
                      <a:srgbClr val="3333FF"/>
                    </a:solidFill>
                  </a:rPr>
                  <a:t> </a:t>
                </a:r>
                <a14:m>
                  <m:oMath xmlns:m="http://schemas.openxmlformats.org/officeDocument/2006/math">
                    <m:sSubSup>
                      <m:sSubSupPr>
                        <m:ctrlPr>
                          <a:rPr lang="en-US" altLang="zh-CN" sz="3200" i="1" dirty="0" smtClean="0">
                            <a:solidFill>
                              <a:schemeClr val="tx1"/>
                            </a:solidFill>
                            <a:latin typeface="Cambria Math" panose="02040503050406030204" pitchFamily="18" charset="0"/>
                          </a:rPr>
                        </m:ctrlPr>
                      </m:sSubSupPr>
                      <m:e>
                        <m:r>
                          <a:rPr lang="en-AU" altLang="zh-CN" sz="3200" b="0" i="1" dirty="0" smtClean="0">
                            <a:solidFill>
                              <a:schemeClr val="tx1"/>
                            </a:solidFill>
                            <a:latin typeface="Cambria Math" panose="02040503050406030204" pitchFamily="18" charset="0"/>
                          </a:rPr>
                          <m:t>𝑅</m:t>
                        </m:r>
                      </m:e>
                      <m:sub>
                        <m:r>
                          <a:rPr lang="en-AU" altLang="zh-CN" sz="3200" b="0" i="1" dirty="0" smtClean="0">
                            <a:solidFill>
                              <a:schemeClr val="tx1"/>
                            </a:solidFill>
                            <a:latin typeface="Cambria Math" panose="02040503050406030204" pitchFamily="18" charset="0"/>
                          </a:rPr>
                          <m:t>𝑖</m:t>
                        </m:r>
                        <m:r>
                          <a:rPr lang="en-AU" altLang="zh-CN" sz="3200" b="0" i="1" dirty="0" smtClean="0">
                            <a:solidFill>
                              <a:schemeClr val="tx1"/>
                            </a:solidFill>
                            <a:latin typeface="Cambria Math" panose="02040503050406030204" pitchFamily="18" charset="0"/>
                          </a:rPr>
                          <m:t>,</m:t>
                        </m:r>
                        <m:r>
                          <a:rPr lang="en-AU" altLang="zh-CN" sz="3200" b="0" i="1" dirty="0" smtClean="0">
                            <a:solidFill>
                              <a:schemeClr val="tx1"/>
                            </a:solidFill>
                            <a:latin typeface="Cambria Math" panose="02040503050406030204" pitchFamily="18" charset="0"/>
                          </a:rPr>
                          <m:t>𝑗</m:t>
                        </m:r>
                      </m:sub>
                      <m:sup>
                        <m:r>
                          <a:rPr lang="en-AU" altLang="zh-CN" sz="3200" b="0" i="1" dirty="0" smtClean="0">
                            <a:solidFill>
                              <a:schemeClr val="tx1"/>
                            </a:solidFill>
                            <a:latin typeface="Cambria Math" panose="02040503050406030204" pitchFamily="18" charset="0"/>
                          </a:rPr>
                          <m:t>(0)</m:t>
                        </m:r>
                      </m:sup>
                    </m:sSubSup>
                  </m:oMath>
                </a14:m>
                <a:r>
                  <a:rPr lang="zh-CN" altLang="en-US" dirty="0"/>
                  <a:t>为从 </a:t>
                </a:r>
                <a14:m>
                  <m:oMath xmlns:m="http://schemas.openxmlformats.org/officeDocument/2006/math">
                    <m:r>
                      <a:rPr lang="en-US" altLang="zh-CN" i="1" dirty="0" smtClean="0">
                        <a:latin typeface="Cambria Math" panose="02040503050406030204" pitchFamily="18" charset="0"/>
                      </a:rPr>
                      <m:t>𝑖</m:t>
                    </m:r>
                    <m:r>
                      <a:rPr lang="en-US" altLang="zh-CN" b="1" i="1" dirty="0" smtClean="0">
                        <a:latin typeface="Cambria Math" panose="02040503050406030204" pitchFamily="18" charset="0"/>
                      </a:rPr>
                      <m:t> </m:t>
                    </m:r>
                  </m:oMath>
                </a14:m>
                <a:r>
                  <a:rPr lang="zh-CN" altLang="en-US" dirty="0"/>
                  <a:t>直接到 </a:t>
                </a:r>
                <a14:m>
                  <m:oMath xmlns:m="http://schemas.openxmlformats.org/officeDocument/2006/math">
                    <m:r>
                      <a:rPr lang="en-US" altLang="zh-CN" i="1" dirty="0" smtClean="0">
                        <a:latin typeface="Cambria Math" panose="02040503050406030204" pitchFamily="18" charset="0"/>
                      </a:rPr>
                      <m:t>𝑗</m:t>
                    </m:r>
                  </m:oMath>
                </a14:m>
                <a:r>
                  <a:rPr lang="zh-CN" altLang="en-US" dirty="0"/>
                  <a:t> ，没有经过任何中间节点的字符串集合</a:t>
                </a:r>
                <a:endParaRPr lang="en-AU" altLang="zh-CN" dirty="0"/>
              </a:p>
              <a:p>
                <a:pPr>
                  <a:lnSpc>
                    <a:spcPct val="130000"/>
                  </a:lnSpc>
                </a:pPr>
                <a:r>
                  <a:rPr lang="zh-CN" altLang="en-US" dirty="0"/>
                  <a:t>情况</a:t>
                </a:r>
                <a:r>
                  <a:rPr lang="en-US" altLang="zh-CN" dirty="0"/>
                  <a:t>1</a:t>
                </a:r>
                <a:r>
                  <a:rPr lang="zh-CN" altLang="en-US" dirty="0"/>
                  <a:t>：</a:t>
                </a:r>
                <a14:m>
                  <m:oMath xmlns:m="http://schemas.openxmlformats.org/officeDocument/2006/math">
                    <m:r>
                      <a:rPr lang="en-US" i="1" dirty="0">
                        <a:latin typeface="Cambria Math" panose="02040503050406030204" pitchFamily="18" charset="0"/>
                      </a:rPr>
                      <m:t>𝑖</m:t>
                    </m:r>
                  </m:oMath>
                </a14:m>
                <a:r>
                  <a:rPr lang="zh-CN" altLang="en-US" dirty="0"/>
                  <a:t>不等于</a:t>
                </a:r>
                <a14:m>
                  <m:oMath xmlns:m="http://schemas.openxmlformats.org/officeDocument/2006/math">
                    <m:r>
                      <a:rPr lang="en-AU" b="0" i="1" dirty="0" smtClean="0">
                        <a:latin typeface="Cambria Math" panose="02040503050406030204" pitchFamily="18" charset="0"/>
                      </a:rPr>
                      <m:t>𝑗</m:t>
                    </m:r>
                  </m:oMath>
                </a14:m>
                <a:endParaRPr lang="en-AU" b="0" i="1" dirty="0">
                  <a:latin typeface="Cambria Math" panose="02040503050406030204" pitchFamily="18" charset="0"/>
                </a:endParaRPr>
              </a:p>
              <a:p>
                <a:pPr lvl="1"/>
                <a:r>
                  <a:rPr lang="zh-CN" altLang="en-US" dirty="0">
                    <a:solidFill>
                      <a:schemeClr val="tx1"/>
                    </a:solidFill>
                    <a:latin typeface="Cambria Math" panose="02040503050406030204" pitchFamily="18" charset="0"/>
                  </a:rPr>
                  <a:t>没有</a:t>
                </a:r>
                <a14:m>
                  <m:oMath xmlns:m="http://schemas.openxmlformats.org/officeDocument/2006/math">
                    <m:r>
                      <a:rPr lang="en-AU" altLang="zh-CN" i="1" dirty="0" smtClean="0">
                        <a:solidFill>
                          <a:schemeClr val="tx1"/>
                        </a:solidFill>
                        <a:latin typeface="Cambria Math" panose="02040503050406030204" pitchFamily="18" charset="0"/>
                      </a:rPr>
                      <m:t>𝑖</m:t>
                    </m:r>
                  </m:oMath>
                </a14:m>
                <a:r>
                  <a:rPr lang="zh-CN" altLang="en-US" dirty="0">
                    <a:solidFill>
                      <a:schemeClr val="tx1"/>
                    </a:solidFill>
                    <a:latin typeface="Cambria Math" panose="02040503050406030204" pitchFamily="18" charset="0"/>
                  </a:rPr>
                  <a:t>到</a:t>
                </a:r>
                <a14:m>
                  <m:oMath xmlns:m="http://schemas.openxmlformats.org/officeDocument/2006/math">
                    <m:r>
                      <a:rPr lang="en-US" altLang="zh-CN" i="1" dirty="0" smtClean="0">
                        <a:solidFill>
                          <a:schemeClr val="tx1"/>
                        </a:solidFill>
                        <a:latin typeface="Cambria Math" panose="02040503050406030204" pitchFamily="18" charset="0"/>
                      </a:rPr>
                      <m:t>𝑗</m:t>
                    </m:r>
                  </m:oMath>
                </a14:m>
                <a:r>
                  <a:rPr lang="zh-CN" altLang="en-US" dirty="0">
                    <a:solidFill>
                      <a:schemeClr val="tx1"/>
                    </a:solidFill>
                    <a:latin typeface="Cambria Math" panose="02040503050406030204" pitchFamily="18" charset="0"/>
                  </a:rPr>
                  <a:t>的状态转移</a:t>
                </a:r>
                <a:r>
                  <a:rPr lang="en-US" altLang="zh-CN" dirty="0"/>
                  <a:t> </a:t>
                </a:r>
                <a14:m>
                  <m:oMath xmlns:m="http://schemas.openxmlformats.org/officeDocument/2006/math">
                    <m:sSubSup>
                      <m:sSubSupPr>
                        <m:ctrlPr>
                          <a:rPr lang="en-US" altLang="zh-CN" i="1" dirty="0">
                            <a:latin typeface="Cambria Math" panose="02040503050406030204" pitchFamily="18" charset="0"/>
                          </a:rPr>
                        </m:ctrlPr>
                      </m:sSubSupPr>
                      <m:e>
                        <m:r>
                          <a:rPr lang="en-AU" altLang="zh-CN" i="1" dirty="0">
                            <a:latin typeface="Cambria Math" panose="02040503050406030204" pitchFamily="18" charset="0"/>
                          </a:rPr>
                          <m:t>𝑅</m:t>
                        </m:r>
                      </m:e>
                      <m:sub>
                        <m:r>
                          <a:rPr lang="en-AU" altLang="zh-CN" i="1" dirty="0">
                            <a:latin typeface="Cambria Math" panose="02040503050406030204" pitchFamily="18" charset="0"/>
                          </a:rPr>
                          <m:t>𝑖</m:t>
                        </m:r>
                        <m:r>
                          <a:rPr lang="en-AU" altLang="zh-CN" i="1" dirty="0">
                            <a:latin typeface="Cambria Math" panose="02040503050406030204" pitchFamily="18" charset="0"/>
                          </a:rPr>
                          <m:t>,</m:t>
                        </m:r>
                        <m:r>
                          <a:rPr lang="en-AU" altLang="zh-CN" i="1" dirty="0">
                            <a:latin typeface="Cambria Math" panose="02040503050406030204" pitchFamily="18" charset="0"/>
                          </a:rPr>
                          <m:t>𝑗</m:t>
                        </m:r>
                      </m:sub>
                      <m:sup>
                        <m:r>
                          <a:rPr lang="en-AU" altLang="zh-CN" i="1" dirty="0">
                            <a:latin typeface="Cambria Math" panose="02040503050406030204" pitchFamily="18" charset="0"/>
                          </a:rPr>
                          <m:t>(0)</m:t>
                        </m:r>
                      </m:sup>
                    </m:sSubSup>
                    <m:r>
                      <a:rPr lang="en-AU" altLang="zh-CN" b="0" i="1" dirty="0" smtClean="0">
                        <a:latin typeface="Cambria Math" panose="02040503050406030204" pitchFamily="18" charset="0"/>
                      </a:rPr>
                      <m:t>=</m:t>
                    </m:r>
                    <m:r>
                      <a:rPr lang="en-AU" altLang="zh-CN" b="1" i="1" dirty="0" smtClean="0">
                        <a:latin typeface="Cambria Math" panose="02040503050406030204" pitchFamily="18" charset="0"/>
                        <a:ea typeface="Cambria Math" panose="02040503050406030204" pitchFamily="18" charset="0"/>
                      </a:rPr>
                      <m:t>∅</m:t>
                    </m:r>
                  </m:oMath>
                </a14:m>
                <a:endParaRPr lang="en-US" altLang="zh-CN" b="1" dirty="0">
                  <a:solidFill>
                    <a:schemeClr val="tx1"/>
                  </a:solidFill>
                  <a:latin typeface="Cambria Math" panose="02040503050406030204" pitchFamily="18" charset="0"/>
                </a:endParaRPr>
              </a:p>
              <a:p>
                <a:pPr marL="342900" lvl="1" indent="0">
                  <a:buNone/>
                </a:pPr>
                <a:endParaRPr lang="en-US" altLang="zh-CN" b="1" dirty="0">
                  <a:solidFill>
                    <a:schemeClr val="tx1"/>
                  </a:solidFill>
                  <a:latin typeface="Cambria Math" panose="02040503050406030204" pitchFamily="18" charset="0"/>
                </a:endParaRPr>
              </a:p>
              <a:p>
                <a:pPr lvl="1"/>
                <a:r>
                  <a:rPr lang="zh-CN" altLang="en-US" dirty="0">
                    <a:latin typeface="Cambria Math" panose="02040503050406030204" pitchFamily="18" charset="0"/>
                  </a:rPr>
                  <a:t>有一个</a:t>
                </a:r>
                <a14:m>
                  <m:oMath xmlns:m="http://schemas.openxmlformats.org/officeDocument/2006/math">
                    <m:r>
                      <a:rPr lang="en-AU" altLang="zh-CN" i="1" dirty="0" smtClean="0">
                        <a:solidFill>
                          <a:schemeClr val="tx1"/>
                        </a:solidFill>
                        <a:latin typeface="Cambria Math" panose="02040503050406030204" pitchFamily="18" charset="0"/>
                      </a:rPr>
                      <m:t>𝑖</m:t>
                    </m:r>
                  </m:oMath>
                </a14:m>
                <a:r>
                  <a:rPr lang="zh-CN" altLang="en-US" dirty="0">
                    <a:solidFill>
                      <a:schemeClr val="tx1"/>
                    </a:solidFill>
                    <a:latin typeface="Cambria Math" panose="02040503050406030204" pitchFamily="18" charset="0"/>
                  </a:rPr>
                  <a:t>到</a:t>
                </a:r>
                <a14:m>
                  <m:oMath xmlns:m="http://schemas.openxmlformats.org/officeDocument/2006/math">
                    <m:r>
                      <a:rPr lang="en-US" altLang="zh-CN" i="1" dirty="0" smtClean="0">
                        <a:solidFill>
                          <a:schemeClr val="tx1"/>
                        </a:solidFill>
                        <a:latin typeface="Cambria Math" panose="02040503050406030204" pitchFamily="18" charset="0"/>
                      </a:rPr>
                      <m:t>𝑗</m:t>
                    </m:r>
                  </m:oMath>
                </a14:m>
                <a:r>
                  <a:rPr lang="zh-CN" altLang="en-US" dirty="0">
                    <a:solidFill>
                      <a:schemeClr val="tx1"/>
                    </a:solidFill>
                    <a:latin typeface="Cambria Math" panose="02040503050406030204" pitchFamily="18" charset="0"/>
                  </a:rPr>
                  <a:t>的转移</a:t>
                </a:r>
                <a14:m>
                  <m:oMath xmlns:m="http://schemas.openxmlformats.org/officeDocument/2006/math">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 </m:t>
                        </m:r>
                        <m:r>
                          <a:rPr lang="en-AU" altLang="zh-CN" i="1" dirty="0">
                            <a:latin typeface="Cambria Math" panose="02040503050406030204" pitchFamily="18" charset="0"/>
                          </a:rPr>
                          <m:t>𝑅</m:t>
                        </m:r>
                      </m:e>
                      <m:sub>
                        <m:r>
                          <a:rPr lang="en-AU" altLang="zh-CN" i="1" dirty="0">
                            <a:latin typeface="Cambria Math" panose="02040503050406030204" pitchFamily="18" charset="0"/>
                          </a:rPr>
                          <m:t>𝑖</m:t>
                        </m:r>
                        <m:r>
                          <a:rPr lang="en-AU" altLang="zh-CN" i="1" dirty="0">
                            <a:latin typeface="Cambria Math" panose="02040503050406030204" pitchFamily="18" charset="0"/>
                          </a:rPr>
                          <m:t>,</m:t>
                        </m:r>
                        <m:r>
                          <a:rPr lang="en-AU" altLang="zh-CN" i="1" dirty="0">
                            <a:latin typeface="Cambria Math" panose="02040503050406030204" pitchFamily="18" charset="0"/>
                          </a:rPr>
                          <m:t>𝑗</m:t>
                        </m:r>
                      </m:sub>
                      <m:sup>
                        <m:r>
                          <a:rPr lang="en-AU" altLang="zh-CN" i="1" dirty="0">
                            <a:latin typeface="Cambria Math" panose="02040503050406030204" pitchFamily="18" charset="0"/>
                          </a:rPr>
                          <m:t>(0)</m:t>
                        </m:r>
                      </m:sup>
                    </m:sSubSup>
                    <m:r>
                      <a:rPr lang="en-AU" altLang="zh-CN" b="0" i="1" dirty="0" smtClean="0">
                        <a:latin typeface="Cambria Math" panose="02040503050406030204" pitchFamily="18" charset="0"/>
                      </a:rPr>
                      <m:t>=</m:t>
                    </m:r>
                    <m:r>
                      <a:rPr lang="en-AU" altLang="zh-CN" b="1" i="1" dirty="0" smtClean="0">
                        <a:latin typeface="Cambria Math" panose="02040503050406030204" pitchFamily="18" charset="0"/>
                      </a:rPr>
                      <m:t>𝒂</m:t>
                    </m:r>
                  </m:oMath>
                </a14:m>
                <a:r>
                  <a:rPr lang="en-US" altLang="zh-CN" dirty="0">
                    <a:solidFill>
                      <a:schemeClr val="tx1"/>
                    </a:solidFill>
                    <a:latin typeface="Cambria Math" panose="02040503050406030204" pitchFamily="18" charset="0"/>
                  </a:rPr>
                  <a:t> </a:t>
                </a:r>
                <a:endParaRPr lang="en-US" altLang="zh-CN" dirty="0">
                  <a:latin typeface="Cambria Math" panose="02040503050406030204" pitchFamily="18" charset="0"/>
                </a:endParaRPr>
              </a:p>
              <a:p>
                <a:pPr marL="342900" lvl="1" indent="0">
                  <a:buNone/>
                </a:pPr>
                <a:endParaRPr lang="en-AU" altLang="zh-CN" dirty="0">
                  <a:latin typeface="Cambria Math" panose="02040503050406030204" pitchFamily="18" charset="0"/>
                </a:endParaRPr>
              </a:p>
              <a:p>
                <a:pPr lvl="1"/>
                <a:r>
                  <a:rPr lang="zh-CN" altLang="en-US" dirty="0">
                    <a:solidFill>
                      <a:schemeClr val="tx1"/>
                    </a:solidFill>
                    <a:latin typeface="Cambria Math" panose="02040503050406030204" pitchFamily="18" charset="0"/>
                  </a:rPr>
                  <a:t>有多个</a:t>
                </a:r>
                <a14:m>
                  <m:oMath xmlns:m="http://schemas.openxmlformats.org/officeDocument/2006/math">
                    <m:r>
                      <a:rPr lang="en-AU" altLang="zh-CN" i="1" dirty="0" smtClean="0">
                        <a:solidFill>
                          <a:schemeClr val="tx1"/>
                        </a:solidFill>
                        <a:latin typeface="Cambria Math" panose="02040503050406030204" pitchFamily="18" charset="0"/>
                      </a:rPr>
                      <m:t>𝑖</m:t>
                    </m:r>
                  </m:oMath>
                </a14:m>
                <a:r>
                  <a:rPr lang="zh-CN" altLang="en-US" dirty="0">
                    <a:solidFill>
                      <a:schemeClr val="tx1"/>
                    </a:solidFill>
                    <a:latin typeface="Cambria Math" panose="02040503050406030204" pitchFamily="18" charset="0"/>
                  </a:rPr>
                  <a:t>到</a:t>
                </a:r>
                <a14:m>
                  <m:oMath xmlns:m="http://schemas.openxmlformats.org/officeDocument/2006/math">
                    <m:r>
                      <a:rPr lang="en-US" altLang="zh-CN" i="1" dirty="0" smtClean="0">
                        <a:solidFill>
                          <a:schemeClr val="tx1"/>
                        </a:solidFill>
                        <a:latin typeface="Cambria Math" panose="02040503050406030204" pitchFamily="18" charset="0"/>
                      </a:rPr>
                      <m:t>𝑗</m:t>
                    </m:r>
                  </m:oMath>
                </a14:m>
                <a:r>
                  <a:rPr lang="zh-CN" altLang="en-US" dirty="0">
                    <a:solidFill>
                      <a:schemeClr val="tx1"/>
                    </a:solidFill>
                    <a:latin typeface="Cambria Math" panose="02040503050406030204" pitchFamily="18" charset="0"/>
                  </a:rPr>
                  <a:t>的转移</a:t>
                </a:r>
                <a:r>
                  <a:rPr lang="en-US" altLang="zh-CN" dirty="0">
                    <a:solidFill>
                      <a:schemeClr val="tx1"/>
                    </a:solidFill>
                    <a:latin typeface="Cambria Math" panose="02040503050406030204" pitchFamily="18" charset="0"/>
                  </a:rPr>
                  <a:t> </a:t>
                </a:r>
                <a14:m>
                  <m:oMath xmlns:m="http://schemas.openxmlformats.org/officeDocument/2006/math">
                    <m:sSubSup>
                      <m:sSubSupPr>
                        <m:ctrlPr>
                          <a:rPr lang="en-US" altLang="zh-CN" i="1" dirty="0" smtClean="0">
                            <a:latin typeface="Cambria Math" panose="02040503050406030204" pitchFamily="18" charset="0"/>
                          </a:rPr>
                        </m:ctrlPr>
                      </m:sSubSupPr>
                      <m:e>
                        <m:r>
                          <a:rPr lang="en-AU" altLang="zh-CN" i="1" dirty="0">
                            <a:latin typeface="Cambria Math" panose="02040503050406030204" pitchFamily="18" charset="0"/>
                          </a:rPr>
                          <m:t>𝑅</m:t>
                        </m:r>
                      </m:e>
                      <m:sub>
                        <m:r>
                          <a:rPr lang="en-AU" altLang="zh-CN" i="1" dirty="0">
                            <a:latin typeface="Cambria Math" panose="02040503050406030204" pitchFamily="18" charset="0"/>
                          </a:rPr>
                          <m:t>𝑖</m:t>
                        </m:r>
                        <m:r>
                          <a:rPr lang="en-AU" altLang="zh-CN" i="1" dirty="0">
                            <a:latin typeface="Cambria Math" panose="02040503050406030204" pitchFamily="18" charset="0"/>
                          </a:rPr>
                          <m:t>,</m:t>
                        </m:r>
                        <m:r>
                          <a:rPr lang="en-AU" altLang="zh-CN" i="1" dirty="0">
                            <a:latin typeface="Cambria Math" panose="02040503050406030204" pitchFamily="18" charset="0"/>
                          </a:rPr>
                          <m:t>𝑗</m:t>
                        </m:r>
                      </m:sub>
                      <m:sup>
                        <m:r>
                          <a:rPr lang="en-AU" altLang="zh-CN" i="1" dirty="0">
                            <a:latin typeface="Cambria Math" panose="02040503050406030204" pitchFamily="18" charset="0"/>
                          </a:rPr>
                          <m:t>(0)</m:t>
                        </m:r>
                      </m:sup>
                    </m:sSubSup>
                    <m:r>
                      <a:rPr lang="en-AU" altLang="zh-CN" b="0" i="1" dirty="0" smtClean="0">
                        <a:latin typeface="Cambria Math" panose="02040503050406030204" pitchFamily="18" charset="0"/>
                      </a:rPr>
                      <m:t>=</m:t>
                    </m:r>
                    <m:sSub>
                      <m:sSubPr>
                        <m:ctrlPr>
                          <a:rPr lang="en-AU" altLang="zh-CN" b="0" i="1" dirty="0" smtClean="0">
                            <a:latin typeface="Cambria Math" panose="02040503050406030204" pitchFamily="18" charset="0"/>
                          </a:rPr>
                        </m:ctrlPr>
                      </m:sSubPr>
                      <m:e>
                        <m:r>
                          <a:rPr lang="en-AU" altLang="zh-CN" b="1" i="1" dirty="0" smtClean="0">
                            <a:latin typeface="Cambria Math" panose="02040503050406030204" pitchFamily="18" charset="0"/>
                          </a:rPr>
                          <m:t>𝒂</m:t>
                        </m:r>
                      </m:e>
                      <m:sub>
                        <m:r>
                          <a:rPr lang="en-AU" altLang="zh-CN" b="0" i="1" dirty="0" smtClean="0">
                            <a:latin typeface="Cambria Math" panose="02040503050406030204" pitchFamily="18" charset="0"/>
                          </a:rPr>
                          <m:t>1</m:t>
                        </m:r>
                      </m:sub>
                    </m:sSub>
                    <m:r>
                      <a:rPr lang="en-AU" altLang="zh-CN" b="0" i="1" dirty="0" smtClean="0">
                        <a:latin typeface="Cambria Math" panose="02040503050406030204" pitchFamily="18" charset="0"/>
                      </a:rPr>
                      <m:t>+</m:t>
                    </m:r>
                    <m:r>
                      <a:rPr lang="en-AU" altLang="zh-CN" b="0" i="1" dirty="0" smtClean="0">
                        <a:latin typeface="Cambria Math" panose="02040503050406030204" pitchFamily="18" charset="0"/>
                        <a:ea typeface="Cambria Math" panose="02040503050406030204" pitchFamily="18" charset="0"/>
                      </a:rPr>
                      <m:t>⋯</m:t>
                    </m:r>
                    <m:r>
                      <a:rPr lang="en-AU" altLang="zh-CN" b="0" i="1" dirty="0" smtClean="0">
                        <a:latin typeface="Cambria Math" panose="02040503050406030204" pitchFamily="18" charset="0"/>
                      </a:rPr>
                      <m:t>+</m:t>
                    </m:r>
                    <m:sSub>
                      <m:sSubPr>
                        <m:ctrlPr>
                          <a:rPr lang="en-AU" altLang="zh-CN" i="1" dirty="0">
                            <a:latin typeface="Cambria Math" panose="02040503050406030204" pitchFamily="18" charset="0"/>
                          </a:rPr>
                        </m:ctrlPr>
                      </m:sSubPr>
                      <m:e>
                        <m:r>
                          <a:rPr lang="en-AU" altLang="zh-CN" b="1" i="1" dirty="0">
                            <a:latin typeface="Cambria Math" panose="02040503050406030204" pitchFamily="18" charset="0"/>
                          </a:rPr>
                          <m:t>𝒂</m:t>
                        </m:r>
                      </m:e>
                      <m:sub>
                        <m:r>
                          <a:rPr lang="en-AU" altLang="zh-CN" b="0" i="1" dirty="0" smtClean="0">
                            <a:latin typeface="Cambria Math" panose="02040503050406030204" pitchFamily="18" charset="0"/>
                          </a:rPr>
                          <m:t>𝑡</m:t>
                        </m:r>
                      </m:sub>
                    </m:sSub>
                  </m:oMath>
                </a14:m>
                <a:endParaRPr lang="en-US" altLang="zh-CN" dirty="0">
                  <a:latin typeface="Cambria Math" panose="02040503050406030204" pitchFamily="18" charset="0"/>
                </a:endParaRPr>
              </a:p>
              <a:p>
                <a:pPr lvl="1"/>
                <a:endParaRPr lang="en-US" altLang="zh-CN" dirty="0">
                  <a:solidFill>
                    <a:schemeClr val="tx1"/>
                  </a:solidFill>
                  <a:latin typeface="Cambria Math" panose="02040503050406030204" pitchFamily="18" charset="0"/>
                </a:endParaRPr>
              </a:p>
              <a:p>
                <a:endParaRPr lang="en-US" altLang="zh-CN" dirty="0"/>
              </a:p>
              <a:p>
                <a:pPr lvl="1"/>
                <a:endParaRPr lang="en-AU"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152400" y="859403"/>
                <a:ext cx="8229600" cy="5846197"/>
              </a:xfrm>
              <a:blipFill rotWithShape="1">
                <a:blip r:embed="rId3"/>
                <a:stretch>
                  <a:fillRect t="-4" b="-10221"/>
                </a:stretch>
              </a:blipFill>
            </p:spPr>
            <p:txBody>
              <a:bodyPr/>
              <a:lstStyle/>
              <a:p>
                <a:r>
                  <a:rPr lang="zh-CN" altLang="en-US">
                    <a:noFill/>
                  </a:rPr>
                  <a:t> </a:t>
                </a:r>
              </a:p>
            </p:txBody>
          </p:sp>
        </mc:Fallback>
      </mc:AlternateContent>
      <p:sp>
        <p:nvSpPr>
          <p:cNvPr id="5" name="Slide Number Placeholder 4"/>
          <p:cNvSpPr>
            <a:spLocks noGrp="1"/>
          </p:cNvSpPr>
          <p:nvPr>
            <p:ph type="sldNum" sz="quarter" idx="12"/>
          </p:nvPr>
        </p:nvSpPr>
        <p:spPr/>
        <p:txBody>
          <a:bodyPr/>
          <a:lstStyle/>
          <a:p>
            <a:pPr>
              <a:defRPr/>
            </a:pPr>
            <a:fld id="{A619564F-3A13-4140-9CFC-3B75A7CC7F9C}" type="slidenum">
              <a:rPr lang="en-US" altLang="zh-CN" smtClean="0"/>
              <a:t>19</a:t>
            </a:fld>
            <a:endParaRPr lang="en-US" altLang="zh-CN"/>
          </a:p>
        </p:txBody>
      </p:sp>
      <p:pic>
        <p:nvPicPr>
          <p:cNvPr id="6" name="Picture 5" descr="A picture containing background pattern&#10;&#10;Description automatically generated"/>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9530" y="2814875"/>
            <a:ext cx="2133470" cy="635501"/>
          </a:xfrm>
          <a:prstGeom prst="rect">
            <a:avLst/>
          </a:prstGeom>
        </p:spPr>
      </p:pic>
      <p:pic>
        <p:nvPicPr>
          <p:cNvPr id="8" name="Picture 7" descr="A picture containing text, clock, gauge&#10;&#10;Description automatically generated"/>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05600" y="3943332"/>
            <a:ext cx="2133470" cy="791604"/>
          </a:xfrm>
          <a:prstGeom prst="rect">
            <a:avLst/>
          </a:prstGeom>
        </p:spPr>
      </p:pic>
      <p:pic>
        <p:nvPicPr>
          <p:cNvPr id="10" name="Picture 9" descr="Diagram&#10;&#10;Description automatically generated"/>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83400" y="4911252"/>
            <a:ext cx="2057400" cy="1256289"/>
          </a:xfrm>
          <a:prstGeom prst="rect">
            <a:avLst/>
          </a:prstGeom>
        </p:spPr>
      </p:pic>
      <p:sp>
        <p:nvSpPr>
          <p:cNvPr id="9" name="Title 1"/>
          <p:cNvSpPr>
            <a:spLocks noGrp="1"/>
          </p:cNvSpPr>
          <p:nvPr>
            <p:ph type="title"/>
          </p:nvPr>
        </p:nvSpPr>
        <p:spPr>
          <a:xfrm>
            <a:off x="685800" y="152400"/>
            <a:ext cx="8229600" cy="393065"/>
          </a:xfrm>
        </p:spPr>
        <p:txBody>
          <a:bodyPr/>
          <a:lstStyle/>
          <a:p>
            <a:pPr algn="r"/>
            <a:r>
              <a:rPr lang="en-US" altLang="zh-CN" sz="3600" dirty="0">
                <a:solidFill>
                  <a:schemeClr val="bg1"/>
                </a:solidFill>
                <a:latin typeface="Times New Roman" panose="02020603050405020304" pitchFamily="18" charset="0"/>
                <a:cs typeface="Times New Roman" panose="02020603050405020304" pitchFamily="18" charset="0"/>
              </a:rPr>
              <a:t>DFA</a:t>
            </a:r>
            <a:r>
              <a:rPr lang="en-US" altLang="zh-CN" sz="3600" dirty="0">
                <a:solidFill>
                  <a:schemeClr val="bg1"/>
                </a:solidFill>
              </a:rPr>
              <a:t>-&gt;</a:t>
            </a:r>
            <a:r>
              <a:rPr lang="zh-CN" altLang="en-US" sz="3600" dirty="0">
                <a:solidFill>
                  <a:schemeClr val="bg1"/>
                </a:solidFill>
              </a:rPr>
              <a:t>正则表达式</a:t>
            </a:r>
            <a:r>
              <a:rPr lang="en-AU" altLang="zh-CN" sz="3600" dirty="0">
                <a:solidFill>
                  <a:schemeClr val="bg1"/>
                </a:solidFill>
              </a:rPr>
              <a:t>:</a:t>
            </a:r>
            <a:r>
              <a:rPr lang="zh-CN" altLang="en-US" sz="3600" dirty="0">
                <a:solidFill>
                  <a:schemeClr val="bg1"/>
                </a:solidFill>
              </a:rPr>
              <a:t>递归法</a:t>
            </a:r>
            <a:endParaRPr lang="en-AU" sz="3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58450"/>
    </mc:Choice>
    <mc:Fallback xmlns="">
      <p:transition spd="slow" advTm="5845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315"/>
            <a:ext cx="8229600" cy="915670"/>
          </a:xfrm>
        </p:spPr>
        <p:txBody>
          <a:bodyPr/>
          <a:lstStyle/>
          <a:p>
            <a:pPr algn="r">
              <a:buClrTx/>
              <a:buSzTx/>
              <a:buFontTx/>
            </a:pPr>
            <a:r>
              <a:rPr lang="en-US" altLang="zh-CN" sz="3600" dirty="0">
                <a:solidFill>
                  <a:schemeClr val="bg1"/>
                </a:solidFill>
                <a:effectLst>
                  <a:outerShdw blurRad="38100" dist="38100" dir="2700000" algn="tl">
                    <a:srgbClr val="000000">
                      <a:alpha val="43137"/>
                    </a:srgbClr>
                  </a:outerShdw>
                </a:effectLst>
              </a:rPr>
              <a:t>课程内容</a:t>
            </a:r>
          </a:p>
        </p:txBody>
      </p:sp>
      <p:sp>
        <p:nvSpPr>
          <p:cNvPr id="3" name="Content Placeholder 2"/>
          <p:cNvSpPr>
            <a:spLocks noGrp="1"/>
          </p:cNvSpPr>
          <p:nvPr>
            <p:ph idx="1"/>
          </p:nvPr>
        </p:nvSpPr>
        <p:spPr>
          <a:xfrm>
            <a:off x="533400" y="990600"/>
            <a:ext cx="8229600" cy="4525963"/>
          </a:xfrm>
        </p:spPr>
        <p:txBody>
          <a:bodyPr>
            <a:normAutofit fontScale="92500" lnSpcReduction="20000"/>
          </a:bodyPr>
          <a:lstStyle/>
          <a:p>
            <a:r>
              <a:rPr lang="zh-CN" altLang="en-US" dirty="0"/>
              <a:t>正则语言</a:t>
            </a:r>
            <a:endParaRPr lang="en-AU" altLang="zh-CN" dirty="0"/>
          </a:p>
          <a:p>
            <a:pPr lvl="1"/>
            <a:r>
              <a:rPr lang="zh-CN" altLang="en-US" dirty="0"/>
              <a:t>有穷自动机</a:t>
            </a:r>
            <a:endParaRPr lang="en-AU" altLang="zh-CN" dirty="0"/>
          </a:p>
          <a:p>
            <a:pPr lvl="1"/>
            <a:r>
              <a:rPr lang="zh-CN" altLang="en-US" dirty="0"/>
              <a:t>正则表达式</a:t>
            </a:r>
            <a:endParaRPr lang="en-AU" altLang="zh-CN" dirty="0"/>
          </a:p>
          <a:p>
            <a:pPr lvl="1"/>
            <a:r>
              <a:rPr lang="zh-CN" altLang="en-US" dirty="0"/>
              <a:t>正则语言的性质</a:t>
            </a:r>
            <a:endParaRPr lang="en-AU" altLang="zh-CN" dirty="0"/>
          </a:p>
          <a:p>
            <a:r>
              <a:rPr lang="zh-CN" altLang="en-US" dirty="0"/>
              <a:t>上下文无关语言</a:t>
            </a:r>
            <a:endParaRPr lang="en-AU" altLang="zh-CN" dirty="0"/>
          </a:p>
          <a:p>
            <a:pPr lvl="1"/>
            <a:r>
              <a:rPr lang="zh-CN" altLang="en-US" dirty="0"/>
              <a:t>上下文无关文法</a:t>
            </a:r>
            <a:endParaRPr lang="en-AU" altLang="zh-CN" dirty="0"/>
          </a:p>
          <a:p>
            <a:pPr lvl="1"/>
            <a:r>
              <a:rPr lang="zh-CN" altLang="en-US" dirty="0"/>
              <a:t>下推自动机</a:t>
            </a:r>
            <a:endParaRPr lang="en-AU" altLang="zh-CN" dirty="0"/>
          </a:p>
          <a:p>
            <a:pPr lvl="1"/>
            <a:r>
              <a:rPr lang="zh-CN" altLang="en-US" dirty="0"/>
              <a:t>上下文无关语言的性质</a:t>
            </a:r>
            <a:endParaRPr lang="en-AU" altLang="zh-CN" dirty="0"/>
          </a:p>
          <a:p>
            <a:r>
              <a:rPr lang="zh-CN" altLang="en-US" dirty="0"/>
              <a:t>计算导论</a:t>
            </a:r>
            <a:endParaRPr lang="en-AU" altLang="zh-CN" dirty="0"/>
          </a:p>
          <a:p>
            <a:pPr lvl="1"/>
            <a:r>
              <a:rPr lang="zh-CN" altLang="en-US" dirty="0"/>
              <a:t>图灵机及其扩展</a:t>
            </a:r>
            <a:endParaRPr lang="en-AU" altLang="zh-CN" dirty="0"/>
          </a:p>
          <a:p>
            <a:pPr lvl="1"/>
            <a:r>
              <a:rPr lang="zh-CN" altLang="en-US" dirty="0"/>
              <a:t>不可判定性</a:t>
            </a:r>
            <a:endParaRPr lang="en-AU" dirty="0"/>
          </a:p>
        </p:txBody>
      </p:sp>
      <p:sp>
        <p:nvSpPr>
          <p:cNvPr id="4" name="Slide Number Placeholder 3"/>
          <p:cNvSpPr>
            <a:spLocks noGrp="1"/>
          </p:cNvSpPr>
          <p:nvPr>
            <p:ph type="sldNum" sz="quarter" idx="12"/>
          </p:nvPr>
        </p:nvSpPr>
        <p:spPr/>
        <p:txBody>
          <a:bodyPr/>
          <a:lstStyle/>
          <a:p>
            <a:pPr>
              <a:defRPr/>
            </a:pPr>
            <a:fld id="{A60C455B-B212-44F5-BDE5-4E865130930B}" type="slidenum">
              <a:rPr lang="en-US" altLang="zh-CN" smtClean="0"/>
              <a:t>2</a:t>
            </a:fld>
            <a:endParaRPr lang="en-US" altLang="zh-CN"/>
          </a:p>
        </p:txBody>
      </p:sp>
      <p:pic>
        <p:nvPicPr>
          <p:cNvPr id="6" name="Picture 6"/>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90600"/>
            <a:ext cx="6858000" cy="5194300"/>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 y="846707"/>
                <a:ext cx="8534400" cy="4525963"/>
              </a:xfrm>
            </p:spPr>
            <p:txBody>
              <a:bodyPr>
                <a:normAutofit/>
              </a:bodyPr>
              <a:lstStyle/>
              <a:p>
                <a:r>
                  <a:rPr lang="zh-CN" altLang="en-US" dirty="0"/>
                  <a:t>归纳基础</a:t>
                </a:r>
                <a:r>
                  <a:rPr lang="en-AU" altLang="zh-CN" dirty="0"/>
                  <a:t>:</a:t>
                </a:r>
                <a14:m>
                  <m:oMath xmlns:m="http://schemas.openxmlformats.org/officeDocument/2006/math">
                    <m:r>
                      <a:rPr lang="en-AU" altLang="zh-CN" i="1" dirty="0" smtClean="0">
                        <a:latin typeface="Cambria Math" panose="02040503050406030204" pitchFamily="18" charset="0"/>
                      </a:rPr>
                      <m:t>𝑘</m:t>
                    </m:r>
                    <m:r>
                      <a:rPr lang="en-AU" altLang="zh-CN" i="1" dirty="0" smtClean="0">
                        <a:latin typeface="Cambria Math" panose="02040503050406030204" pitchFamily="18" charset="0"/>
                      </a:rPr>
                      <m:t>=0</m:t>
                    </m:r>
                  </m:oMath>
                </a14:m>
                <a:r>
                  <a:rPr lang="en-AU" altLang="zh-CN" dirty="0"/>
                  <a:t>,</a:t>
                </a:r>
                <a:r>
                  <a:rPr lang="en-US" altLang="zh-CN" sz="3200" dirty="0">
                    <a:solidFill>
                      <a:srgbClr val="3333FF"/>
                    </a:solidFill>
                  </a:rPr>
                  <a:t> </a:t>
                </a:r>
                <a14:m>
                  <m:oMath xmlns:m="http://schemas.openxmlformats.org/officeDocument/2006/math">
                    <m:sSubSup>
                      <m:sSubSupPr>
                        <m:ctrlPr>
                          <a:rPr lang="en-US" altLang="zh-CN" sz="3200" i="1" dirty="0" smtClean="0">
                            <a:solidFill>
                              <a:schemeClr val="tx1"/>
                            </a:solidFill>
                            <a:latin typeface="Cambria Math" panose="02040503050406030204" pitchFamily="18" charset="0"/>
                          </a:rPr>
                        </m:ctrlPr>
                      </m:sSubSupPr>
                      <m:e>
                        <m:r>
                          <a:rPr lang="en-AU" altLang="zh-CN" sz="3200" b="0" i="1" dirty="0" smtClean="0">
                            <a:solidFill>
                              <a:schemeClr val="tx1"/>
                            </a:solidFill>
                            <a:latin typeface="Cambria Math" panose="02040503050406030204" pitchFamily="18" charset="0"/>
                          </a:rPr>
                          <m:t>𝑅</m:t>
                        </m:r>
                      </m:e>
                      <m:sub>
                        <m:r>
                          <a:rPr lang="en-AU" altLang="zh-CN" sz="3200" b="0" i="1" dirty="0" smtClean="0">
                            <a:solidFill>
                              <a:schemeClr val="tx1"/>
                            </a:solidFill>
                            <a:latin typeface="Cambria Math" panose="02040503050406030204" pitchFamily="18" charset="0"/>
                          </a:rPr>
                          <m:t>𝑖</m:t>
                        </m:r>
                        <m:r>
                          <a:rPr lang="en-AU" altLang="zh-CN" sz="3200" b="0" i="1" dirty="0" smtClean="0">
                            <a:solidFill>
                              <a:schemeClr val="tx1"/>
                            </a:solidFill>
                            <a:latin typeface="Cambria Math" panose="02040503050406030204" pitchFamily="18" charset="0"/>
                          </a:rPr>
                          <m:t>,</m:t>
                        </m:r>
                        <m:r>
                          <a:rPr lang="en-AU" altLang="zh-CN" sz="3200" b="0" i="1" dirty="0" smtClean="0">
                            <a:solidFill>
                              <a:schemeClr val="tx1"/>
                            </a:solidFill>
                            <a:latin typeface="Cambria Math" panose="02040503050406030204" pitchFamily="18" charset="0"/>
                          </a:rPr>
                          <m:t>𝑗</m:t>
                        </m:r>
                      </m:sub>
                      <m:sup>
                        <m:r>
                          <a:rPr lang="en-AU" altLang="zh-CN" sz="3200" b="0" i="1" dirty="0" smtClean="0">
                            <a:solidFill>
                              <a:schemeClr val="tx1"/>
                            </a:solidFill>
                            <a:latin typeface="Cambria Math" panose="02040503050406030204" pitchFamily="18" charset="0"/>
                          </a:rPr>
                          <m:t>(0)</m:t>
                        </m:r>
                      </m:sup>
                    </m:sSubSup>
                  </m:oMath>
                </a14:m>
                <a:r>
                  <a:rPr lang="zh-CN" altLang="en-US" dirty="0"/>
                  <a:t>为从 </a:t>
                </a:r>
                <a14:m>
                  <m:oMath xmlns:m="http://schemas.openxmlformats.org/officeDocument/2006/math">
                    <m:r>
                      <a:rPr lang="en-US" altLang="zh-CN" i="1" dirty="0" smtClean="0">
                        <a:latin typeface="Cambria Math" panose="02040503050406030204" pitchFamily="18" charset="0"/>
                      </a:rPr>
                      <m:t>𝑖</m:t>
                    </m:r>
                  </m:oMath>
                </a14:m>
                <a:r>
                  <a:rPr lang="zh-CN" altLang="en-US" dirty="0"/>
                  <a:t> 直接到</a:t>
                </a:r>
                <a14:m>
                  <m:oMath xmlns:m="http://schemas.openxmlformats.org/officeDocument/2006/math">
                    <m:r>
                      <a:rPr lang="en-US" altLang="zh-CN" b="1" i="0" dirty="0" smtClean="0">
                        <a:latin typeface="Cambria Math" panose="02040503050406030204" pitchFamily="18" charset="0"/>
                      </a:rPr>
                      <m:t> </m:t>
                    </m:r>
                    <m:r>
                      <a:rPr lang="en-US" altLang="zh-CN" i="1" dirty="0" smtClean="0">
                        <a:latin typeface="Cambria Math" panose="02040503050406030204" pitchFamily="18" charset="0"/>
                      </a:rPr>
                      <m:t>𝑗</m:t>
                    </m:r>
                  </m:oMath>
                </a14:m>
                <a:r>
                  <a:rPr lang="zh-CN" altLang="en-US" dirty="0"/>
                  <a:t> ，没有经过任何中间节点的字符串集合</a:t>
                </a:r>
                <a:endParaRPr lang="en-AU" altLang="zh-CN" dirty="0"/>
              </a:p>
              <a:p>
                <a:r>
                  <a:rPr lang="zh-CN" altLang="en-US" dirty="0"/>
                  <a:t>情况</a:t>
                </a:r>
                <a:r>
                  <a:rPr lang="en-US" altLang="zh-CN" dirty="0"/>
                  <a:t>2</a:t>
                </a:r>
                <a:r>
                  <a:rPr lang="en-AU" altLang="zh-CN" dirty="0"/>
                  <a:t>:</a:t>
                </a:r>
                <a:r>
                  <a:rPr lang="en-US" dirty="0"/>
                  <a:t> </a:t>
                </a:r>
                <a14:m>
                  <m:oMath xmlns:m="http://schemas.openxmlformats.org/officeDocument/2006/math">
                    <m:r>
                      <a:rPr lang="en-US" i="1" dirty="0" smtClean="0">
                        <a:latin typeface="Cambria Math" panose="02040503050406030204" pitchFamily="18" charset="0"/>
                      </a:rPr>
                      <m:t>𝑖</m:t>
                    </m:r>
                  </m:oMath>
                </a14:m>
                <a:r>
                  <a:rPr lang="zh-CN" altLang="en-US" dirty="0"/>
                  <a:t>等于</a:t>
                </a:r>
                <a14:m>
                  <m:oMath xmlns:m="http://schemas.openxmlformats.org/officeDocument/2006/math">
                    <m:r>
                      <a:rPr lang="en-AU" altLang="zh-CN" i="1" dirty="0" smtClean="0">
                        <a:latin typeface="Cambria Math" panose="02040503050406030204" pitchFamily="18" charset="0"/>
                      </a:rPr>
                      <m:t>𝑗</m:t>
                    </m:r>
                  </m:oMath>
                </a14:m>
                <a:endParaRPr lang="en-AU" altLang="zh-CN" b="1" dirty="0">
                  <a:solidFill>
                    <a:schemeClr val="tx1"/>
                  </a:solidFill>
                  <a:ea typeface="Cambria Math" panose="02040503050406030204" pitchFamily="18" charset="0"/>
                </a:endParaRPr>
              </a:p>
              <a:p>
                <a:pPr lvl="1"/>
                <a:r>
                  <a:rPr lang="zh-CN" altLang="en-US" dirty="0"/>
                  <a:t>状态</a:t>
                </a:r>
                <a14:m>
                  <m:oMath xmlns:m="http://schemas.openxmlformats.org/officeDocument/2006/math">
                    <m:r>
                      <a:rPr lang="en-US" altLang="zh-CN" i="1" dirty="0" smtClean="0">
                        <a:latin typeface="Cambria Math" panose="02040503050406030204" pitchFamily="18" charset="0"/>
                      </a:rPr>
                      <m:t>𝑖</m:t>
                    </m:r>
                  </m:oMath>
                </a14:m>
                <a:r>
                  <a:rPr lang="zh-CN" altLang="en-US" dirty="0"/>
                  <a:t>没有到自身的转移</a:t>
                </a:r>
                <a14:m>
                  <m:oMath xmlns:m="http://schemas.openxmlformats.org/officeDocument/2006/math">
                    <m:sSubSup>
                      <m:sSubSupPr>
                        <m:ctrlPr>
                          <a:rPr lang="en-US" altLang="zh-CN" i="1" dirty="0">
                            <a:latin typeface="Cambria Math" panose="02040503050406030204" pitchFamily="18" charset="0"/>
                          </a:rPr>
                        </m:ctrlPr>
                      </m:sSubSupPr>
                      <m:e>
                        <m:r>
                          <a:rPr lang="en-AU" altLang="zh-CN" i="1" dirty="0">
                            <a:latin typeface="Cambria Math" panose="02040503050406030204" pitchFamily="18" charset="0"/>
                          </a:rPr>
                          <m:t>𝑅</m:t>
                        </m:r>
                      </m:e>
                      <m:sub>
                        <m:r>
                          <a:rPr lang="en-AU" altLang="zh-CN" i="1" dirty="0">
                            <a:latin typeface="Cambria Math" panose="02040503050406030204" pitchFamily="18" charset="0"/>
                          </a:rPr>
                          <m:t>𝑖</m:t>
                        </m:r>
                        <m:r>
                          <a:rPr lang="en-AU" altLang="zh-CN" i="1" dirty="0">
                            <a:latin typeface="Cambria Math" panose="02040503050406030204" pitchFamily="18" charset="0"/>
                          </a:rPr>
                          <m:t>,</m:t>
                        </m:r>
                        <m:r>
                          <a:rPr lang="en-AU" altLang="zh-CN" i="1" dirty="0">
                            <a:latin typeface="Cambria Math" panose="02040503050406030204" pitchFamily="18" charset="0"/>
                          </a:rPr>
                          <m:t>𝑗</m:t>
                        </m:r>
                      </m:sub>
                      <m:sup>
                        <m:r>
                          <a:rPr lang="en-AU" altLang="zh-CN" i="1" dirty="0">
                            <a:latin typeface="Cambria Math" panose="02040503050406030204" pitchFamily="18" charset="0"/>
                          </a:rPr>
                          <m:t>(0)</m:t>
                        </m:r>
                      </m:sup>
                    </m:sSubSup>
                    <m:r>
                      <a:rPr lang="en-AU" altLang="zh-CN" sz="2400" b="0" i="1" dirty="0" smtClean="0">
                        <a:solidFill>
                          <a:schemeClr val="tx1"/>
                        </a:solidFill>
                        <a:latin typeface="Cambria Math" panose="02040503050406030204" pitchFamily="18" charset="0"/>
                        <a:ea typeface="Cambria Math" panose="02040503050406030204" pitchFamily="18" charset="0"/>
                      </a:rPr>
                      <m:t>=</m:t>
                    </m:r>
                    <m:r>
                      <a:rPr lang="zh-CN" altLang="en-AU" sz="2400" b="1" i="1" dirty="0" smtClean="0">
                        <a:solidFill>
                          <a:schemeClr val="tx1"/>
                        </a:solidFill>
                        <a:latin typeface="Cambria Math" panose="02040503050406030204" pitchFamily="18" charset="0"/>
                        <a:ea typeface="Cambria Math" panose="02040503050406030204" pitchFamily="18" charset="0"/>
                      </a:rPr>
                      <m:t>𝜺</m:t>
                    </m:r>
                  </m:oMath>
                </a14:m>
                <a:endParaRPr lang="en-AU" altLang="zh-CN" dirty="0"/>
              </a:p>
              <a:p>
                <a:pPr lvl="1"/>
                <a:r>
                  <a:rPr lang="zh-CN" altLang="en-US" dirty="0"/>
                  <a:t>状态</a:t>
                </a:r>
                <a14:m>
                  <m:oMath xmlns:m="http://schemas.openxmlformats.org/officeDocument/2006/math">
                    <m:r>
                      <a:rPr lang="en-US" altLang="zh-CN" i="1" dirty="0" smtClean="0">
                        <a:latin typeface="Cambria Math" panose="02040503050406030204" pitchFamily="18" charset="0"/>
                      </a:rPr>
                      <m:t>𝑖</m:t>
                    </m:r>
                  </m:oMath>
                </a14:m>
                <a:r>
                  <a:rPr lang="zh-CN" altLang="en-US" dirty="0"/>
                  <a:t>有一个到自身的转移</a:t>
                </a:r>
                <a14:m>
                  <m:oMath xmlns:m="http://schemas.openxmlformats.org/officeDocument/2006/math">
                    <m:sSubSup>
                      <m:sSubSupPr>
                        <m:ctrlPr>
                          <a:rPr lang="en-US" altLang="zh-CN" i="1" dirty="0">
                            <a:latin typeface="Cambria Math" panose="02040503050406030204" pitchFamily="18" charset="0"/>
                          </a:rPr>
                        </m:ctrlPr>
                      </m:sSubSupPr>
                      <m:e>
                        <m:r>
                          <a:rPr lang="en-AU" altLang="zh-CN" i="1" dirty="0">
                            <a:latin typeface="Cambria Math" panose="02040503050406030204" pitchFamily="18" charset="0"/>
                          </a:rPr>
                          <m:t>𝑅</m:t>
                        </m:r>
                      </m:e>
                      <m:sub>
                        <m:r>
                          <a:rPr lang="en-AU" altLang="zh-CN" i="1" dirty="0">
                            <a:latin typeface="Cambria Math" panose="02040503050406030204" pitchFamily="18" charset="0"/>
                          </a:rPr>
                          <m:t>𝑖</m:t>
                        </m:r>
                        <m:r>
                          <a:rPr lang="en-AU" altLang="zh-CN" i="1" dirty="0">
                            <a:latin typeface="Cambria Math" panose="02040503050406030204" pitchFamily="18" charset="0"/>
                          </a:rPr>
                          <m:t>,</m:t>
                        </m:r>
                        <m:r>
                          <a:rPr lang="en-AU" altLang="zh-CN" i="1" dirty="0">
                            <a:latin typeface="Cambria Math" panose="02040503050406030204" pitchFamily="18" charset="0"/>
                          </a:rPr>
                          <m:t>𝑗</m:t>
                        </m:r>
                      </m:sub>
                      <m:sup>
                        <m:r>
                          <a:rPr lang="en-AU" altLang="zh-CN" i="1" dirty="0">
                            <a:latin typeface="Cambria Math" panose="02040503050406030204" pitchFamily="18" charset="0"/>
                          </a:rPr>
                          <m:t>(0)</m:t>
                        </m:r>
                      </m:sup>
                    </m:sSubSup>
                    <m:r>
                      <a:rPr lang="en-AU" altLang="zh-CN" b="0" i="1" dirty="0" smtClean="0">
                        <a:latin typeface="Cambria Math" panose="02040503050406030204" pitchFamily="18" charset="0"/>
                      </a:rPr>
                      <m:t>=</m:t>
                    </m:r>
                    <m:r>
                      <a:rPr lang="en-AU" altLang="zh-CN" b="1" i="1" dirty="0" smtClean="0">
                        <a:latin typeface="Cambria Math" panose="02040503050406030204" pitchFamily="18" charset="0"/>
                      </a:rPr>
                      <m:t>𝒂</m:t>
                    </m:r>
                    <m:r>
                      <a:rPr lang="en-AU" altLang="zh-CN" b="1" i="1" dirty="0" smtClean="0">
                        <a:latin typeface="Cambria Math" panose="02040503050406030204" pitchFamily="18" charset="0"/>
                      </a:rPr>
                      <m:t>+</m:t>
                    </m:r>
                    <m:r>
                      <a:rPr lang="zh-CN" altLang="en-AU" b="1" i="1" dirty="0">
                        <a:latin typeface="Cambria Math" panose="02040503050406030204" pitchFamily="18" charset="0"/>
                        <a:ea typeface="Cambria Math" panose="02040503050406030204" pitchFamily="18" charset="0"/>
                      </a:rPr>
                      <m:t>𝜺</m:t>
                    </m:r>
                  </m:oMath>
                </a14:m>
                <a:endParaRPr lang="en-AU" altLang="zh-CN" b="1" dirty="0"/>
              </a:p>
              <a:p>
                <a:pPr lvl="1"/>
                <a:r>
                  <a:rPr lang="zh-CN" altLang="en-US" dirty="0"/>
                  <a:t>状态</a:t>
                </a:r>
                <a14:m>
                  <m:oMath xmlns:m="http://schemas.openxmlformats.org/officeDocument/2006/math">
                    <m:r>
                      <a:rPr lang="en-US" altLang="zh-CN" i="1" dirty="0" smtClean="0">
                        <a:latin typeface="Cambria Math" panose="02040503050406030204" pitchFamily="18" charset="0"/>
                      </a:rPr>
                      <m:t>𝑖</m:t>
                    </m:r>
                  </m:oMath>
                </a14:m>
                <a:r>
                  <a:rPr lang="zh-CN" altLang="en-US" dirty="0"/>
                  <a:t>有多个到自身的转移</a:t>
                </a:r>
                <a14:m>
                  <m:oMath xmlns:m="http://schemas.openxmlformats.org/officeDocument/2006/math">
                    <m:sSubSup>
                      <m:sSubSupPr>
                        <m:ctrlPr>
                          <a:rPr lang="en-US" altLang="zh-CN" i="1" dirty="0">
                            <a:latin typeface="Cambria Math" panose="02040503050406030204" pitchFamily="18" charset="0"/>
                          </a:rPr>
                        </m:ctrlPr>
                      </m:sSubSupPr>
                      <m:e>
                        <m:r>
                          <a:rPr lang="en-AU" altLang="zh-CN" i="1" dirty="0">
                            <a:latin typeface="Cambria Math" panose="02040503050406030204" pitchFamily="18" charset="0"/>
                          </a:rPr>
                          <m:t>𝑅</m:t>
                        </m:r>
                      </m:e>
                      <m:sub>
                        <m:r>
                          <a:rPr lang="en-AU" altLang="zh-CN" i="1" dirty="0">
                            <a:latin typeface="Cambria Math" panose="02040503050406030204" pitchFamily="18" charset="0"/>
                          </a:rPr>
                          <m:t>𝑖</m:t>
                        </m:r>
                        <m:r>
                          <a:rPr lang="en-AU" altLang="zh-CN" i="1" dirty="0">
                            <a:latin typeface="Cambria Math" panose="02040503050406030204" pitchFamily="18" charset="0"/>
                          </a:rPr>
                          <m:t>,</m:t>
                        </m:r>
                        <m:r>
                          <a:rPr lang="en-AU" altLang="zh-CN" i="1" dirty="0">
                            <a:latin typeface="Cambria Math" panose="02040503050406030204" pitchFamily="18" charset="0"/>
                          </a:rPr>
                          <m:t>𝑗</m:t>
                        </m:r>
                      </m:sub>
                      <m:sup>
                        <m:r>
                          <a:rPr lang="en-AU" altLang="zh-CN" i="1" dirty="0">
                            <a:latin typeface="Cambria Math" panose="02040503050406030204" pitchFamily="18" charset="0"/>
                          </a:rPr>
                          <m:t>(0)</m:t>
                        </m:r>
                      </m:sup>
                    </m:sSubSup>
                    <m:r>
                      <a:rPr lang="en-AU" altLang="zh-CN" b="0" i="1" dirty="0" smtClean="0">
                        <a:latin typeface="Cambria Math" panose="02040503050406030204" pitchFamily="18" charset="0"/>
                      </a:rPr>
                      <m:t>=</m:t>
                    </m:r>
                    <m:sSub>
                      <m:sSubPr>
                        <m:ctrlPr>
                          <a:rPr lang="en-AU" altLang="zh-CN" i="1" dirty="0">
                            <a:latin typeface="Cambria Math" panose="02040503050406030204" pitchFamily="18" charset="0"/>
                          </a:rPr>
                        </m:ctrlPr>
                      </m:sSubPr>
                      <m:e>
                        <m:r>
                          <a:rPr lang="en-AU" altLang="zh-CN" b="1" i="1" dirty="0">
                            <a:latin typeface="Cambria Math" panose="02040503050406030204" pitchFamily="18" charset="0"/>
                          </a:rPr>
                          <m:t>𝒂</m:t>
                        </m:r>
                      </m:e>
                      <m:sub>
                        <m:r>
                          <a:rPr lang="en-AU" altLang="zh-CN" i="1" dirty="0">
                            <a:latin typeface="Cambria Math" panose="02040503050406030204" pitchFamily="18" charset="0"/>
                          </a:rPr>
                          <m:t>1</m:t>
                        </m:r>
                      </m:sub>
                    </m:sSub>
                    <m:r>
                      <a:rPr lang="en-AU" altLang="zh-CN" i="1" dirty="0">
                        <a:latin typeface="Cambria Math" panose="02040503050406030204" pitchFamily="18" charset="0"/>
                      </a:rPr>
                      <m:t>+</m:t>
                    </m:r>
                    <m:r>
                      <a:rPr lang="en-AU" altLang="zh-CN" i="1" dirty="0">
                        <a:latin typeface="Cambria Math" panose="02040503050406030204" pitchFamily="18" charset="0"/>
                        <a:ea typeface="Cambria Math" panose="02040503050406030204" pitchFamily="18" charset="0"/>
                      </a:rPr>
                      <m:t>⋯</m:t>
                    </m:r>
                    <m:r>
                      <a:rPr lang="en-AU" altLang="zh-CN" i="1" dirty="0">
                        <a:latin typeface="Cambria Math" panose="02040503050406030204" pitchFamily="18" charset="0"/>
                      </a:rPr>
                      <m:t>+</m:t>
                    </m:r>
                    <m:sSub>
                      <m:sSubPr>
                        <m:ctrlPr>
                          <a:rPr lang="en-AU" altLang="zh-CN" i="1" dirty="0">
                            <a:latin typeface="Cambria Math" panose="02040503050406030204" pitchFamily="18" charset="0"/>
                          </a:rPr>
                        </m:ctrlPr>
                      </m:sSubPr>
                      <m:e>
                        <m:r>
                          <a:rPr lang="en-AU" altLang="zh-CN" b="1" i="1" dirty="0">
                            <a:latin typeface="Cambria Math" panose="02040503050406030204" pitchFamily="18" charset="0"/>
                          </a:rPr>
                          <m:t>𝒂</m:t>
                        </m:r>
                      </m:e>
                      <m:sub>
                        <m:r>
                          <a:rPr lang="en-AU" altLang="zh-CN" i="1" dirty="0">
                            <a:latin typeface="Cambria Math" panose="02040503050406030204" pitchFamily="18" charset="0"/>
                          </a:rPr>
                          <m:t>𝑡</m:t>
                        </m:r>
                      </m:sub>
                    </m:sSub>
                    <m:r>
                      <a:rPr lang="en-AU" altLang="zh-CN" b="0" i="1" dirty="0" smtClean="0">
                        <a:latin typeface="Cambria Math" panose="02040503050406030204" pitchFamily="18" charset="0"/>
                      </a:rPr>
                      <m:t>+</m:t>
                    </m:r>
                    <m:r>
                      <a:rPr lang="zh-CN" altLang="en-AU" b="1" i="1" dirty="0">
                        <a:latin typeface="Cambria Math" panose="02040503050406030204" pitchFamily="18" charset="0"/>
                        <a:ea typeface="Cambria Math" panose="02040503050406030204" pitchFamily="18" charset="0"/>
                      </a:rPr>
                      <m:t>𝜺</m:t>
                    </m:r>
                  </m:oMath>
                </a14:m>
                <a:endParaRPr lang="en-AU" altLang="zh-CN" dirty="0"/>
              </a:p>
              <a:p>
                <a:pPr lvl="1"/>
                <a:endParaRPr lang="en-AU"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76200" y="846707"/>
                <a:ext cx="8534400" cy="4525963"/>
              </a:xfrm>
              <a:blipFill rotWithShape="1">
                <a:blip r:embed="rId3"/>
                <a:stretch>
                  <a:fillRect t="-6" b="13"/>
                </a:stretch>
              </a:blipFill>
            </p:spPr>
            <p:txBody>
              <a:bodyPr/>
              <a:lstStyle/>
              <a:p>
                <a:r>
                  <a:rPr lang="zh-CN" altLang="en-US">
                    <a:noFill/>
                  </a:rPr>
                  <a:t> </a:t>
                </a:r>
              </a:p>
            </p:txBody>
          </p:sp>
        </mc:Fallback>
      </mc:AlternateContent>
      <p:sp>
        <p:nvSpPr>
          <p:cNvPr id="5" name="Slide Number Placeholder 4"/>
          <p:cNvSpPr>
            <a:spLocks noGrp="1"/>
          </p:cNvSpPr>
          <p:nvPr>
            <p:ph type="sldNum" sz="quarter" idx="12"/>
          </p:nvPr>
        </p:nvSpPr>
        <p:spPr/>
        <p:txBody>
          <a:bodyPr/>
          <a:lstStyle/>
          <a:p>
            <a:pPr>
              <a:defRPr/>
            </a:pPr>
            <a:fld id="{A619564F-3A13-4140-9CFC-3B75A7CC7F9C}" type="slidenum">
              <a:rPr lang="en-US" altLang="zh-CN" smtClean="0"/>
              <a:t>20</a:t>
            </a:fld>
            <a:endParaRPr lang="en-US" altLang="zh-CN"/>
          </a:p>
        </p:txBody>
      </p:sp>
      <p:pic>
        <p:nvPicPr>
          <p:cNvPr id="6" name="Picture 5" descr="A picture containing circle&#10;&#10;Description automatically generated"/>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42788" y="2462467"/>
            <a:ext cx="1091584" cy="647222"/>
          </a:xfrm>
          <a:prstGeom prst="rect">
            <a:avLst/>
          </a:prstGeom>
        </p:spPr>
      </p:pic>
      <p:pic>
        <p:nvPicPr>
          <p:cNvPr id="8" name="Picture 7" descr="A picture containing text&#10;&#10;Description automatically generated"/>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3240" y="3392582"/>
            <a:ext cx="1413560" cy="711460"/>
          </a:xfrm>
          <a:prstGeom prst="rect">
            <a:avLst/>
          </a:prstGeom>
        </p:spPr>
      </p:pic>
      <p:pic>
        <p:nvPicPr>
          <p:cNvPr id="10" name="Picture 9" descr="A picture containing text&#10;&#10;Description automatically generated"/>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40780" y="4725449"/>
            <a:ext cx="1447800" cy="1681316"/>
          </a:xfrm>
          <a:prstGeom prst="rect">
            <a:avLst/>
          </a:prstGeom>
        </p:spPr>
      </p:pic>
      <p:sp>
        <p:nvSpPr>
          <p:cNvPr id="11" name="Title 1"/>
          <p:cNvSpPr txBox="1"/>
          <p:nvPr/>
        </p:nvSpPr>
        <p:spPr>
          <a:xfrm>
            <a:off x="685800" y="152400"/>
            <a:ext cx="8229600" cy="393065"/>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b="1" kern="1200">
                <a:solidFill>
                  <a:schemeClr val="tx1"/>
                </a:solidFill>
                <a:latin typeface="黑体" panose="02010609060101010101" pitchFamily="49" charset="-122"/>
                <a:ea typeface="黑体" panose="02010609060101010101" pitchFamily="49" charset="-122"/>
                <a:cs typeface="+mj-cs"/>
              </a:defRPr>
            </a:lvl1pPr>
          </a:lstStyle>
          <a:p>
            <a:pPr algn="r"/>
            <a:r>
              <a:rPr lang="en-US" altLang="zh-CN" sz="3600">
                <a:solidFill>
                  <a:schemeClr val="bg1"/>
                </a:solidFill>
                <a:latin typeface="Times New Roman" panose="02020603050405020304" pitchFamily="18" charset="0"/>
                <a:cs typeface="Times New Roman" panose="02020603050405020304" pitchFamily="18" charset="0"/>
              </a:rPr>
              <a:t>DFA</a:t>
            </a:r>
            <a:r>
              <a:rPr lang="en-US" altLang="zh-CN" sz="3600">
                <a:solidFill>
                  <a:schemeClr val="bg1"/>
                </a:solidFill>
              </a:rPr>
              <a:t>-&gt;</a:t>
            </a:r>
            <a:r>
              <a:rPr lang="zh-CN" altLang="en-US" sz="3600">
                <a:solidFill>
                  <a:schemeClr val="bg1"/>
                </a:solidFill>
              </a:rPr>
              <a:t>正则表达式</a:t>
            </a:r>
            <a:r>
              <a:rPr lang="en-AU" altLang="zh-CN" sz="3600">
                <a:solidFill>
                  <a:schemeClr val="bg1"/>
                </a:solidFill>
              </a:rPr>
              <a:t>:</a:t>
            </a:r>
            <a:r>
              <a:rPr lang="zh-CN" altLang="en-US" sz="3600">
                <a:solidFill>
                  <a:schemeClr val="bg1"/>
                </a:solidFill>
              </a:rPr>
              <a:t>递归法</a:t>
            </a:r>
            <a:endParaRPr lang="en-AU" sz="3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58450"/>
    </mc:Choice>
    <mc:Fallback xmlns="">
      <p:transition spd="slow" advTm="5845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3568" y="893941"/>
                <a:ext cx="8229600" cy="4525963"/>
              </a:xfrm>
            </p:spPr>
            <p:txBody>
              <a:bodyPr/>
              <a:lstStyle/>
              <a:p>
                <a14:m>
                  <m:oMath xmlns:m="http://schemas.openxmlformats.org/officeDocument/2006/math">
                    <m:sSubSup>
                      <m:sSubSupPr>
                        <m:ctrlPr>
                          <a:rPr lang="en-US" altLang="zh-CN" sz="3200" i="1" dirty="0" smtClean="0">
                            <a:solidFill>
                              <a:schemeClr val="tx1"/>
                            </a:solidFill>
                            <a:latin typeface="Cambria Math" panose="02040503050406030204" pitchFamily="18" charset="0"/>
                          </a:rPr>
                        </m:ctrlPr>
                      </m:sSubSupPr>
                      <m:e>
                        <m:r>
                          <a:rPr lang="en-AU" altLang="zh-CN" sz="3200" b="0" i="1" dirty="0" smtClean="0">
                            <a:solidFill>
                              <a:schemeClr val="tx1"/>
                            </a:solidFill>
                            <a:latin typeface="Cambria Math" panose="02040503050406030204" pitchFamily="18" charset="0"/>
                          </a:rPr>
                          <m:t>𝑅</m:t>
                        </m:r>
                      </m:e>
                      <m:sub>
                        <m:r>
                          <a:rPr lang="en-AU" altLang="zh-CN" sz="3200" b="0" i="1" dirty="0" smtClean="0">
                            <a:solidFill>
                              <a:schemeClr val="tx1"/>
                            </a:solidFill>
                            <a:latin typeface="Cambria Math" panose="02040503050406030204" pitchFamily="18" charset="0"/>
                          </a:rPr>
                          <m:t>𝑖</m:t>
                        </m:r>
                        <m:r>
                          <a:rPr lang="en-AU" altLang="zh-CN" sz="3200" b="0" i="1" dirty="0" smtClean="0">
                            <a:solidFill>
                              <a:schemeClr val="tx1"/>
                            </a:solidFill>
                            <a:latin typeface="Cambria Math" panose="02040503050406030204" pitchFamily="18" charset="0"/>
                          </a:rPr>
                          <m:t>,</m:t>
                        </m:r>
                        <m:r>
                          <a:rPr lang="en-AU" altLang="zh-CN" sz="3200" b="0" i="1" dirty="0" smtClean="0">
                            <a:solidFill>
                              <a:schemeClr val="tx1"/>
                            </a:solidFill>
                            <a:latin typeface="Cambria Math" panose="02040503050406030204" pitchFamily="18" charset="0"/>
                          </a:rPr>
                          <m:t>𝑗</m:t>
                        </m:r>
                      </m:sub>
                      <m:sup>
                        <m:r>
                          <a:rPr lang="en-AU" altLang="zh-CN" sz="3200" b="0" i="1" dirty="0" smtClean="0">
                            <a:solidFill>
                              <a:schemeClr val="tx1"/>
                            </a:solidFill>
                            <a:latin typeface="Cambria Math" panose="02040503050406030204" pitchFamily="18" charset="0"/>
                          </a:rPr>
                          <m:t>(</m:t>
                        </m:r>
                        <m:r>
                          <a:rPr lang="en-AU" altLang="zh-CN" sz="3200" b="0" i="1" dirty="0" smtClean="0">
                            <a:solidFill>
                              <a:schemeClr val="tx1"/>
                            </a:solidFill>
                            <a:latin typeface="Cambria Math" panose="02040503050406030204" pitchFamily="18" charset="0"/>
                          </a:rPr>
                          <m:t>𝑘</m:t>
                        </m:r>
                        <m:r>
                          <a:rPr lang="en-AU" altLang="zh-CN" sz="3200" b="0" i="1" dirty="0" smtClean="0">
                            <a:solidFill>
                              <a:schemeClr val="tx1"/>
                            </a:solidFill>
                            <a:latin typeface="Cambria Math" panose="02040503050406030204" pitchFamily="18" charset="0"/>
                          </a:rPr>
                          <m:t>)</m:t>
                        </m:r>
                      </m:sup>
                    </m:sSubSup>
                    <m:r>
                      <a:rPr lang="zh-CN" altLang="en-US" i="1" dirty="0" smtClean="0">
                        <a:solidFill>
                          <a:schemeClr val="tx1"/>
                        </a:solidFill>
                        <a:latin typeface="Cambria Math" panose="02040503050406030204" pitchFamily="18" charset="0"/>
                      </a:rPr>
                      <m:t>有</m:t>
                    </m:r>
                  </m:oMath>
                </a14:m>
                <a:r>
                  <a:rPr lang="zh-CN" altLang="en-US" dirty="0"/>
                  <a:t>两种情况：</a:t>
                </a:r>
                <a:endParaRPr lang="en-AU" altLang="zh-CN" dirty="0"/>
              </a:p>
              <a:p>
                <a:pPr lvl="1"/>
                <a:r>
                  <a:rPr lang="zh-CN" altLang="en-US" dirty="0"/>
                  <a:t>不经过状态</a:t>
                </a:r>
                <a14:m>
                  <m:oMath xmlns:m="http://schemas.openxmlformats.org/officeDocument/2006/math">
                    <m:r>
                      <a:rPr lang="en-AU" altLang="zh-CN" i="1" dirty="0" smtClean="0">
                        <a:latin typeface="Cambria Math" panose="02040503050406030204" pitchFamily="18" charset="0"/>
                      </a:rPr>
                      <m:t>𝑘</m:t>
                    </m:r>
                  </m:oMath>
                </a14:m>
                <a:endParaRPr lang="en-AU" altLang="zh-CN" dirty="0"/>
              </a:p>
              <a:p>
                <a:pPr lvl="1"/>
                <a:r>
                  <a:rPr lang="zh-CN" altLang="en-US" dirty="0"/>
                  <a:t>经过状态</a:t>
                </a:r>
                <a14:m>
                  <m:oMath xmlns:m="http://schemas.openxmlformats.org/officeDocument/2006/math">
                    <m:r>
                      <a:rPr lang="en-US" altLang="zh-CN" i="1" dirty="0" smtClean="0">
                        <a:latin typeface="Cambria Math" panose="02040503050406030204" pitchFamily="18" charset="0"/>
                      </a:rPr>
                      <m:t>𝑘</m:t>
                    </m:r>
                  </m:oMath>
                </a14:m>
                <a:r>
                  <a:rPr lang="zh-CN" altLang="en-US" dirty="0"/>
                  <a:t>一次或者多次</a:t>
                </a:r>
                <a:endParaRPr lang="en-AU" altLang="zh-CN" dirty="0"/>
              </a:p>
              <a:p>
                <a14:m>
                  <m:oMath xmlns:m="http://schemas.openxmlformats.org/officeDocument/2006/math">
                    <m:sSubSup>
                      <m:sSubSupPr>
                        <m:ctrlPr>
                          <a:rPr lang="en-US" altLang="zh-CN" sz="3200" i="1" dirty="0" smtClean="0">
                            <a:solidFill>
                              <a:schemeClr val="tx1"/>
                            </a:solidFill>
                            <a:latin typeface="Cambria Math" panose="02040503050406030204" pitchFamily="18" charset="0"/>
                          </a:rPr>
                        </m:ctrlPr>
                      </m:sSubSupPr>
                      <m:e>
                        <m:r>
                          <a:rPr lang="en-AU" altLang="zh-CN" sz="3200" b="0" i="1" dirty="0" smtClean="0">
                            <a:solidFill>
                              <a:schemeClr val="tx1"/>
                            </a:solidFill>
                            <a:latin typeface="Cambria Math" panose="02040503050406030204" pitchFamily="18" charset="0"/>
                          </a:rPr>
                          <m:t>𝑅</m:t>
                        </m:r>
                      </m:e>
                      <m:sub>
                        <m:r>
                          <a:rPr lang="en-AU" altLang="zh-CN" sz="3200" b="0" i="1" dirty="0" smtClean="0">
                            <a:solidFill>
                              <a:schemeClr val="tx1"/>
                            </a:solidFill>
                            <a:latin typeface="Cambria Math" panose="02040503050406030204" pitchFamily="18" charset="0"/>
                          </a:rPr>
                          <m:t>𝑖</m:t>
                        </m:r>
                        <m:r>
                          <a:rPr lang="en-AU" altLang="zh-CN" sz="3200" b="0" i="1" dirty="0" smtClean="0">
                            <a:solidFill>
                              <a:schemeClr val="tx1"/>
                            </a:solidFill>
                            <a:latin typeface="Cambria Math" panose="02040503050406030204" pitchFamily="18" charset="0"/>
                          </a:rPr>
                          <m:t>,</m:t>
                        </m:r>
                        <m:r>
                          <a:rPr lang="en-AU" altLang="zh-CN" sz="3200" b="0" i="1" dirty="0" smtClean="0">
                            <a:solidFill>
                              <a:schemeClr val="tx1"/>
                            </a:solidFill>
                            <a:latin typeface="Cambria Math" panose="02040503050406030204" pitchFamily="18" charset="0"/>
                          </a:rPr>
                          <m:t>𝑗</m:t>
                        </m:r>
                      </m:sub>
                      <m:sup>
                        <m:r>
                          <a:rPr lang="en-AU" altLang="zh-CN" sz="3200" b="0" i="1" dirty="0" smtClean="0">
                            <a:solidFill>
                              <a:schemeClr val="tx1"/>
                            </a:solidFill>
                            <a:latin typeface="Cambria Math" panose="02040503050406030204" pitchFamily="18" charset="0"/>
                          </a:rPr>
                          <m:t>(</m:t>
                        </m:r>
                        <m:r>
                          <a:rPr lang="en-AU" altLang="zh-CN" sz="3200" b="0" i="1" dirty="0" smtClean="0">
                            <a:solidFill>
                              <a:schemeClr val="tx1"/>
                            </a:solidFill>
                            <a:latin typeface="Cambria Math" panose="02040503050406030204" pitchFamily="18" charset="0"/>
                          </a:rPr>
                          <m:t>𝑘</m:t>
                        </m:r>
                        <m:r>
                          <a:rPr lang="en-AU" altLang="zh-CN" sz="3200" b="0" i="1" dirty="0" smtClean="0">
                            <a:solidFill>
                              <a:schemeClr val="tx1"/>
                            </a:solidFill>
                            <a:latin typeface="Cambria Math" panose="02040503050406030204" pitchFamily="18" charset="0"/>
                          </a:rPr>
                          <m:t>)</m:t>
                        </m:r>
                      </m:sup>
                    </m:sSubSup>
                    <m:r>
                      <a:rPr lang="en-US" altLang="zh-CN" i="1" dirty="0">
                        <a:solidFill>
                          <a:schemeClr val="tx1"/>
                        </a:solidFill>
                        <a:latin typeface="Cambria Math" panose="02040503050406030204" pitchFamily="18" charset="0"/>
                      </a:rPr>
                      <m:t>=</m:t>
                    </m:r>
                    <m:sSubSup>
                      <m:sSubSupPr>
                        <m:ctrlPr>
                          <a:rPr lang="en-US" altLang="zh-CN" i="1" dirty="0">
                            <a:solidFill>
                              <a:schemeClr val="tx1"/>
                            </a:solidFill>
                            <a:latin typeface="Cambria Math" panose="02040503050406030204" pitchFamily="18" charset="0"/>
                          </a:rPr>
                        </m:ctrlPr>
                      </m:sSubSupPr>
                      <m:e>
                        <m:r>
                          <a:rPr lang="en-AU" altLang="zh-CN" i="1" dirty="0">
                            <a:solidFill>
                              <a:schemeClr val="tx1"/>
                            </a:solidFill>
                            <a:latin typeface="Cambria Math" panose="02040503050406030204" pitchFamily="18" charset="0"/>
                          </a:rPr>
                          <m:t>𝑅</m:t>
                        </m:r>
                      </m:e>
                      <m:sub>
                        <m:r>
                          <a:rPr lang="en-AU" altLang="zh-CN" i="1" dirty="0">
                            <a:solidFill>
                              <a:schemeClr val="tx1"/>
                            </a:solidFill>
                            <a:latin typeface="Cambria Math" panose="02040503050406030204" pitchFamily="18" charset="0"/>
                          </a:rPr>
                          <m:t>𝑖</m:t>
                        </m:r>
                        <m:r>
                          <a:rPr lang="en-AU" altLang="zh-CN" i="1" dirty="0">
                            <a:solidFill>
                              <a:schemeClr val="tx1"/>
                            </a:solidFill>
                            <a:latin typeface="Cambria Math" panose="02040503050406030204" pitchFamily="18" charset="0"/>
                          </a:rPr>
                          <m:t>,</m:t>
                        </m:r>
                        <m:r>
                          <a:rPr lang="en-AU" altLang="zh-CN" i="1" dirty="0">
                            <a:solidFill>
                              <a:schemeClr val="tx1"/>
                            </a:solidFill>
                            <a:latin typeface="Cambria Math" panose="02040503050406030204" pitchFamily="18" charset="0"/>
                          </a:rPr>
                          <m:t>𝑗</m:t>
                        </m:r>
                      </m:sub>
                      <m:sup>
                        <m:r>
                          <a:rPr lang="en-AU" altLang="zh-CN" i="1" dirty="0">
                            <a:solidFill>
                              <a:schemeClr val="tx1"/>
                            </a:solidFill>
                            <a:latin typeface="Cambria Math" panose="02040503050406030204" pitchFamily="18" charset="0"/>
                          </a:rPr>
                          <m:t>(</m:t>
                        </m:r>
                        <m:r>
                          <a:rPr lang="en-AU" altLang="zh-CN" i="1" dirty="0">
                            <a:solidFill>
                              <a:schemeClr val="tx1"/>
                            </a:solidFill>
                            <a:latin typeface="Cambria Math" panose="02040503050406030204" pitchFamily="18" charset="0"/>
                          </a:rPr>
                          <m:t>𝑘</m:t>
                        </m:r>
                        <m:r>
                          <a:rPr lang="en-US" altLang="zh-CN" i="1" dirty="0" smtClean="0">
                            <a:solidFill>
                              <a:schemeClr val="tx1"/>
                            </a:solidFill>
                            <a:latin typeface="Cambria Math" panose="02040503050406030204" pitchFamily="18" charset="0"/>
                          </a:rPr>
                          <m:t>−</m:t>
                        </m:r>
                        <m:r>
                          <a:rPr lang="en-US" altLang="zh-CN" i="1" dirty="0">
                            <a:solidFill>
                              <a:schemeClr val="tx1"/>
                            </a:solidFill>
                            <a:latin typeface="Cambria Math" panose="02040503050406030204" pitchFamily="18" charset="0"/>
                          </a:rPr>
                          <m:t>1</m:t>
                        </m:r>
                        <m:r>
                          <a:rPr lang="en-AU" altLang="zh-CN" i="1" dirty="0">
                            <a:solidFill>
                              <a:schemeClr val="tx1"/>
                            </a:solidFill>
                            <a:latin typeface="Cambria Math" panose="02040503050406030204" pitchFamily="18" charset="0"/>
                          </a:rPr>
                          <m:t>)</m:t>
                        </m:r>
                      </m:sup>
                    </m:sSubSup>
                    <m:r>
                      <a:rPr lang="en-US" altLang="zh-CN" i="1" dirty="0" smtClean="0">
                        <a:solidFill>
                          <a:schemeClr val="tx1"/>
                        </a:solidFill>
                        <a:latin typeface="Cambria Math" panose="02040503050406030204" pitchFamily="18" charset="0"/>
                      </a:rPr>
                      <m:t>+</m:t>
                    </m:r>
                    <m:sSubSup>
                      <m:sSubSupPr>
                        <m:ctrlPr>
                          <a:rPr lang="en-US" altLang="zh-CN" i="1" dirty="0">
                            <a:solidFill>
                              <a:schemeClr val="tx1"/>
                            </a:solidFill>
                            <a:latin typeface="Cambria Math" panose="02040503050406030204" pitchFamily="18" charset="0"/>
                          </a:rPr>
                        </m:ctrlPr>
                      </m:sSubSupPr>
                      <m:e>
                        <m:r>
                          <a:rPr lang="en-AU" altLang="zh-CN" i="1" dirty="0">
                            <a:solidFill>
                              <a:schemeClr val="tx1"/>
                            </a:solidFill>
                            <a:latin typeface="Cambria Math" panose="02040503050406030204" pitchFamily="18" charset="0"/>
                          </a:rPr>
                          <m:t>𝑅</m:t>
                        </m:r>
                      </m:e>
                      <m:sub>
                        <m:r>
                          <a:rPr lang="en-AU" altLang="zh-CN" i="1" dirty="0">
                            <a:solidFill>
                              <a:schemeClr val="tx1"/>
                            </a:solidFill>
                            <a:latin typeface="Cambria Math" panose="02040503050406030204" pitchFamily="18" charset="0"/>
                          </a:rPr>
                          <m:t>𝑖</m:t>
                        </m:r>
                        <m:r>
                          <a:rPr lang="en-AU" altLang="zh-CN" i="1" dirty="0">
                            <a:solidFill>
                              <a:schemeClr val="tx1"/>
                            </a:solidFill>
                            <a:latin typeface="Cambria Math" panose="02040503050406030204" pitchFamily="18" charset="0"/>
                          </a:rPr>
                          <m:t>,</m:t>
                        </m:r>
                        <m:r>
                          <a:rPr lang="en-AU" altLang="zh-CN" b="0" i="1" dirty="0" smtClean="0">
                            <a:solidFill>
                              <a:schemeClr val="tx1"/>
                            </a:solidFill>
                            <a:latin typeface="Cambria Math" panose="02040503050406030204" pitchFamily="18" charset="0"/>
                          </a:rPr>
                          <m:t>𝑘</m:t>
                        </m:r>
                      </m:sub>
                      <m:sup>
                        <m:r>
                          <a:rPr lang="en-AU" altLang="zh-CN" i="1" dirty="0">
                            <a:solidFill>
                              <a:schemeClr val="tx1"/>
                            </a:solidFill>
                            <a:latin typeface="Cambria Math" panose="02040503050406030204" pitchFamily="18" charset="0"/>
                          </a:rPr>
                          <m:t>(</m:t>
                        </m:r>
                        <m:r>
                          <a:rPr lang="en-AU" altLang="zh-CN" i="1" dirty="0">
                            <a:solidFill>
                              <a:schemeClr val="tx1"/>
                            </a:solidFill>
                            <a:latin typeface="Cambria Math" panose="02040503050406030204" pitchFamily="18" charset="0"/>
                          </a:rPr>
                          <m:t>𝑘</m:t>
                        </m:r>
                        <m:r>
                          <a:rPr lang="en-AU" altLang="zh-CN" b="0" i="1" dirty="0" smtClean="0">
                            <a:solidFill>
                              <a:schemeClr val="tx1"/>
                            </a:solidFill>
                            <a:latin typeface="Cambria Math" panose="02040503050406030204" pitchFamily="18" charset="0"/>
                          </a:rPr>
                          <m:t>−1</m:t>
                        </m:r>
                        <m:r>
                          <a:rPr lang="en-AU" altLang="zh-CN" i="1" dirty="0">
                            <a:solidFill>
                              <a:schemeClr val="tx1"/>
                            </a:solidFill>
                            <a:latin typeface="Cambria Math" panose="02040503050406030204" pitchFamily="18" charset="0"/>
                          </a:rPr>
                          <m:t>)</m:t>
                        </m:r>
                      </m:sup>
                    </m:sSubSup>
                  </m:oMath>
                </a14:m>
                <a:r>
                  <a:rPr lang="en-US" altLang="zh-CN" dirty="0">
                    <a:solidFill>
                      <a:schemeClr val="tx1"/>
                    </a:solidFill>
                  </a:rPr>
                  <a:t> </a:t>
                </a:r>
                <a14:m>
                  <m:oMath xmlns:m="http://schemas.openxmlformats.org/officeDocument/2006/math">
                    <m:sSup>
                      <m:sSupPr>
                        <m:ctrlPr>
                          <a:rPr lang="en-US" altLang="zh-CN" i="1" dirty="0" smtClean="0">
                            <a:solidFill>
                              <a:schemeClr val="tx1"/>
                            </a:solidFill>
                            <a:latin typeface="Cambria Math" panose="02040503050406030204" pitchFamily="18" charset="0"/>
                          </a:rPr>
                        </m:ctrlPr>
                      </m:sSupPr>
                      <m:e>
                        <m:sSubSup>
                          <m:sSubSupPr>
                            <m:ctrlPr>
                              <a:rPr lang="en-US" altLang="zh-CN" i="1" dirty="0">
                                <a:solidFill>
                                  <a:schemeClr val="tx1"/>
                                </a:solidFill>
                                <a:latin typeface="Cambria Math" panose="02040503050406030204" pitchFamily="18" charset="0"/>
                              </a:rPr>
                            </m:ctrlPr>
                          </m:sSubSupPr>
                          <m:e>
                            <m:r>
                              <a:rPr lang="en-AU" altLang="zh-CN" b="0" i="1" dirty="0" smtClean="0">
                                <a:solidFill>
                                  <a:schemeClr val="tx1"/>
                                </a:solidFill>
                                <a:latin typeface="Cambria Math" panose="02040503050406030204" pitchFamily="18" charset="0"/>
                              </a:rPr>
                              <m:t>(</m:t>
                            </m:r>
                            <m:r>
                              <a:rPr lang="en-AU" altLang="zh-CN" i="1" dirty="0">
                                <a:solidFill>
                                  <a:schemeClr val="tx1"/>
                                </a:solidFill>
                                <a:latin typeface="Cambria Math" panose="02040503050406030204" pitchFamily="18" charset="0"/>
                              </a:rPr>
                              <m:t>𝑅</m:t>
                            </m:r>
                          </m:e>
                          <m:sub>
                            <m:r>
                              <a:rPr lang="en-AU" altLang="zh-CN" i="1" dirty="0">
                                <a:solidFill>
                                  <a:schemeClr val="tx1"/>
                                </a:solidFill>
                                <a:latin typeface="Cambria Math" panose="02040503050406030204" pitchFamily="18" charset="0"/>
                              </a:rPr>
                              <m:t>𝑘</m:t>
                            </m:r>
                            <m:r>
                              <a:rPr lang="en-AU" altLang="zh-CN" i="1" dirty="0">
                                <a:solidFill>
                                  <a:schemeClr val="tx1"/>
                                </a:solidFill>
                                <a:latin typeface="Cambria Math" panose="02040503050406030204" pitchFamily="18" charset="0"/>
                              </a:rPr>
                              <m:t>,</m:t>
                            </m:r>
                            <m:r>
                              <a:rPr lang="en-AU" altLang="zh-CN" i="1" dirty="0">
                                <a:solidFill>
                                  <a:schemeClr val="tx1"/>
                                </a:solidFill>
                                <a:latin typeface="Cambria Math" panose="02040503050406030204" pitchFamily="18" charset="0"/>
                              </a:rPr>
                              <m:t>𝑘</m:t>
                            </m:r>
                          </m:sub>
                          <m:sup>
                            <m:r>
                              <a:rPr lang="en-AU" altLang="zh-CN" i="1" dirty="0">
                                <a:solidFill>
                                  <a:schemeClr val="tx1"/>
                                </a:solidFill>
                                <a:latin typeface="Cambria Math" panose="02040503050406030204" pitchFamily="18" charset="0"/>
                              </a:rPr>
                              <m:t>(</m:t>
                            </m:r>
                            <m:r>
                              <a:rPr lang="en-AU" altLang="zh-CN" i="1" dirty="0">
                                <a:solidFill>
                                  <a:schemeClr val="tx1"/>
                                </a:solidFill>
                                <a:latin typeface="Cambria Math" panose="02040503050406030204" pitchFamily="18" charset="0"/>
                              </a:rPr>
                              <m:t>𝑘</m:t>
                            </m:r>
                            <m:r>
                              <a:rPr lang="en-AU" altLang="zh-CN" i="1" dirty="0">
                                <a:solidFill>
                                  <a:schemeClr val="tx1"/>
                                </a:solidFill>
                                <a:latin typeface="Cambria Math" panose="02040503050406030204" pitchFamily="18" charset="0"/>
                              </a:rPr>
                              <m:t>−1)</m:t>
                            </m:r>
                          </m:sup>
                        </m:sSubSup>
                        <m:r>
                          <a:rPr lang="en-AU" altLang="zh-CN" b="0" i="1" dirty="0" smtClean="0">
                            <a:solidFill>
                              <a:schemeClr val="tx1"/>
                            </a:solidFill>
                            <a:latin typeface="Cambria Math" panose="02040503050406030204" pitchFamily="18" charset="0"/>
                          </a:rPr>
                          <m:t>)</m:t>
                        </m:r>
                      </m:e>
                      <m:sup>
                        <m:r>
                          <a:rPr lang="en-AU" altLang="zh-CN" b="0" i="1" dirty="0" smtClean="0">
                            <a:solidFill>
                              <a:schemeClr val="tx1"/>
                            </a:solidFill>
                            <a:latin typeface="Cambria Math" panose="02040503050406030204" pitchFamily="18" charset="0"/>
                          </a:rPr>
                          <m:t>∗</m:t>
                        </m:r>
                      </m:sup>
                    </m:sSup>
                    <m:sSubSup>
                      <m:sSubSupPr>
                        <m:ctrlPr>
                          <a:rPr lang="en-US" altLang="zh-CN" i="1" dirty="0">
                            <a:solidFill>
                              <a:schemeClr val="tx1"/>
                            </a:solidFill>
                            <a:latin typeface="Cambria Math" panose="02040503050406030204" pitchFamily="18" charset="0"/>
                          </a:rPr>
                        </m:ctrlPr>
                      </m:sSubSupPr>
                      <m:e>
                        <m:r>
                          <a:rPr lang="en-AU" altLang="zh-CN" i="1" dirty="0">
                            <a:solidFill>
                              <a:schemeClr val="tx1"/>
                            </a:solidFill>
                            <a:latin typeface="Cambria Math" panose="02040503050406030204" pitchFamily="18" charset="0"/>
                          </a:rPr>
                          <m:t>𝑅</m:t>
                        </m:r>
                      </m:e>
                      <m:sub>
                        <m:r>
                          <a:rPr lang="en-AU" altLang="zh-CN" b="0" i="1" dirty="0" smtClean="0">
                            <a:solidFill>
                              <a:schemeClr val="tx1"/>
                            </a:solidFill>
                            <a:latin typeface="Cambria Math" panose="02040503050406030204" pitchFamily="18" charset="0"/>
                          </a:rPr>
                          <m:t>𝑘</m:t>
                        </m:r>
                        <m:r>
                          <a:rPr lang="en-AU" altLang="zh-CN" i="1" dirty="0">
                            <a:solidFill>
                              <a:schemeClr val="tx1"/>
                            </a:solidFill>
                            <a:latin typeface="Cambria Math" panose="02040503050406030204" pitchFamily="18" charset="0"/>
                          </a:rPr>
                          <m:t>,</m:t>
                        </m:r>
                        <m:r>
                          <a:rPr lang="en-AU" altLang="zh-CN" i="1" dirty="0">
                            <a:solidFill>
                              <a:schemeClr val="tx1"/>
                            </a:solidFill>
                            <a:latin typeface="Cambria Math" panose="02040503050406030204" pitchFamily="18" charset="0"/>
                          </a:rPr>
                          <m:t>𝑗</m:t>
                        </m:r>
                      </m:sub>
                      <m:sup>
                        <m:r>
                          <a:rPr lang="en-AU" altLang="zh-CN" i="1" dirty="0">
                            <a:solidFill>
                              <a:schemeClr val="tx1"/>
                            </a:solidFill>
                            <a:latin typeface="Cambria Math" panose="02040503050406030204" pitchFamily="18" charset="0"/>
                          </a:rPr>
                          <m:t>(</m:t>
                        </m:r>
                        <m:r>
                          <a:rPr lang="en-AU" altLang="zh-CN" i="1" dirty="0">
                            <a:solidFill>
                              <a:schemeClr val="tx1"/>
                            </a:solidFill>
                            <a:latin typeface="Cambria Math" panose="02040503050406030204" pitchFamily="18" charset="0"/>
                          </a:rPr>
                          <m:t>𝑘</m:t>
                        </m:r>
                        <m:r>
                          <a:rPr lang="en-AU" altLang="zh-CN" b="0" i="1" dirty="0" smtClean="0">
                            <a:solidFill>
                              <a:schemeClr val="tx1"/>
                            </a:solidFill>
                            <a:latin typeface="Cambria Math" panose="02040503050406030204" pitchFamily="18" charset="0"/>
                          </a:rPr>
                          <m:t>−1</m:t>
                        </m:r>
                        <m:r>
                          <a:rPr lang="en-AU" altLang="zh-CN" i="1" dirty="0">
                            <a:solidFill>
                              <a:schemeClr val="tx1"/>
                            </a:solidFill>
                            <a:latin typeface="Cambria Math" panose="02040503050406030204" pitchFamily="18" charset="0"/>
                          </a:rPr>
                          <m:t>)</m:t>
                        </m:r>
                      </m:sup>
                    </m:sSubSup>
                  </m:oMath>
                </a14:m>
                <a:endParaRPr lang="en-AU"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913568" y="893941"/>
                <a:ext cx="8229600" cy="4525963"/>
              </a:xfrm>
              <a:blipFill rotWithShape="1">
                <a:blip r:embed="rId3"/>
                <a:stretch>
                  <a:fillRect l="-5" t="-11" r="5" b="4"/>
                </a:stretch>
              </a:blipFill>
            </p:spPr>
            <p:txBody>
              <a:bodyPr/>
              <a:lstStyle/>
              <a:p>
                <a:r>
                  <a:rPr lang="zh-CN" altLang="en-US">
                    <a:noFill/>
                  </a:rPr>
                  <a:t> </a:t>
                </a:r>
              </a:p>
            </p:txBody>
          </p:sp>
        </mc:Fallback>
      </mc:AlternateContent>
      <p:sp>
        <p:nvSpPr>
          <p:cNvPr id="5" name="Slide Number Placeholder 4"/>
          <p:cNvSpPr>
            <a:spLocks noGrp="1"/>
          </p:cNvSpPr>
          <p:nvPr>
            <p:ph type="sldNum" sz="quarter" idx="12"/>
          </p:nvPr>
        </p:nvSpPr>
        <p:spPr/>
        <p:txBody>
          <a:bodyPr/>
          <a:lstStyle/>
          <a:p>
            <a:pPr>
              <a:defRPr/>
            </a:pPr>
            <a:fld id="{A619564F-3A13-4140-9CFC-3B75A7CC7F9C}" type="slidenum">
              <a:rPr lang="en-US" altLang="zh-CN" smtClean="0"/>
              <a:t>21</a:t>
            </a:fld>
            <a:endParaRPr lang="en-US" altLang="zh-CN"/>
          </a:p>
        </p:txBody>
      </p:sp>
      <p:grpSp>
        <p:nvGrpSpPr>
          <p:cNvPr id="6" name="Group 6"/>
          <p:cNvGrpSpPr/>
          <p:nvPr/>
        </p:nvGrpSpPr>
        <p:grpSpPr bwMode="auto">
          <a:xfrm>
            <a:off x="1292645" y="3553849"/>
            <a:ext cx="1595438" cy="1516063"/>
            <a:chOff x="432" y="2640"/>
            <a:chExt cx="1005" cy="955"/>
          </a:xfrm>
        </p:grpSpPr>
        <mc:AlternateContent xmlns:mc="http://schemas.openxmlformats.org/markup-compatibility/2006" xmlns:a14="http://schemas.microsoft.com/office/drawing/2010/main">
          <mc:Choice Requires="a14">
            <p:sp>
              <p:nvSpPr>
                <p:cNvPr id="7" name="Text Box 4"/>
                <p:cNvSpPr txBox="1">
                  <a:spLocks noChangeArrowheads="1"/>
                </p:cNvSpPr>
                <p:nvPr/>
              </p:nvSpPr>
              <p:spPr bwMode="auto">
                <a:xfrm>
                  <a:off x="432" y="3072"/>
                  <a:ext cx="1005" cy="52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zh-CN" altLang="en-US" dirty="0"/>
                    <a:t>不经过</a:t>
                  </a:r>
                  <a14:m>
                    <m:oMath xmlns:m="http://schemas.openxmlformats.org/officeDocument/2006/math">
                      <m:r>
                        <a:rPr lang="en-AU" altLang="zh-CN" i="1" dirty="0" smtClean="0">
                          <a:latin typeface="Cambria Math" panose="02040503050406030204" pitchFamily="18" charset="0"/>
                        </a:rPr>
                        <m:t>𝑘</m:t>
                      </m:r>
                    </m:oMath>
                  </a14:m>
                  <a:r>
                    <a:rPr lang="zh-CN" altLang="en-US" dirty="0"/>
                    <a:t>的</a:t>
                  </a:r>
                  <a:endParaRPr lang="en-AU" altLang="zh-CN" dirty="0"/>
                </a:p>
                <a:p>
                  <a:r>
                    <a:rPr lang="zh-CN" altLang="en-US" dirty="0"/>
                    <a:t>路径集合</a:t>
                  </a:r>
                  <a:endParaRPr lang="en-US" altLang="en-US" dirty="0"/>
                </a:p>
              </p:txBody>
            </p:sp>
          </mc:Choice>
          <mc:Fallback xmlns="">
            <p:sp>
              <p:nvSpPr>
                <p:cNvPr id="7" name="Text Box 4"/>
                <p:cNvSpPr txBox="1">
                  <a:spLocks noRot="1" noChangeAspect="1" noMove="1" noResize="1" noEditPoints="1" noAdjustHandles="1" noChangeArrowheads="1" noChangeShapeType="1" noTextEdit="1"/>
                </p:cNvSpPr>
                <p:nvPr/>
              </p:nvSpPr>
              <p:spPr bwMode="auto">
                <a:xfrm>
                  <a:off x="432" y="3072"/>
                  <a:ext cx="1005" cy="523"/>
                </a:xfrm>
                <a:prstGeom prst="rect">
                  <a:avLst/>
                </a:prstGeom>
                <a:blipFill rotWithShape="1">
                  <a:blip r:embed="rId4"/>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 name="Line 5"/>
            <p:cNvSpPr>
              <a:spLocks noChangeShapeType="1"/>
            </p:cNvSpPr>
            <p:nvPr/>
          </p:nvSpPr>
          <p:spPr bwMode="auto">
            <a:xfrm flipV="1">
              <a:off x="1104" y="2640"/>
              <a:ext cx="144" cy="38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grpSp>
        <p:nvGrpSpPr>
          <p:cNvPr id="9" name="Group 11"/>
          <p:cNvGrpSpPr/>
          <p:nvPr/>
        </p:nvGrpSpPr>
        <p:grpSpPr bwMode="auto">
          <a:xfrm>
            <a:off x="3185490" y="3670680"/>
            <a:ext cx="1701803" cy="766763"/>
            <a:chOff x="1536" y="2640"/>
            <a:chExt cx="1072" cy="483"/>
          </a:xfrm>
        </p:grpSpPr>
        <mc:AlternateContent xmlns:mc="http://schemas.openxmlformats.org/markup-compatibility/2006" xmlns:a14="http://schemas.microsoft.com/office/drawing/2010/main">
          <mc:Choice Requires="a14">
            <p:sp>
              <p:nvSpPr>
                <p:cNvPr id="10" name="Text Box 7"/>
                <p:cNvSpPr txBox="1">
                  <a:spLocks noChangeArrowheads="1"/>
                </p:cNvSpPr>
                <p:nvPr/>
              </p:nvSpPr>
              <p:spPr bwMode="auto">
                <a:xfrm>
                  <a:off x="1536" y="2832"/>
                  <a:ext cx="1072" cy="29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zh-CN" altLang="en-US" dirty="0"/>
                    <a:t>首次从</a:t>
                  </a:r>
                  <a14:m>
                    <m:oMath xmlns:m="http://schemas.openxmlformats.org/officeDocument/2006/math">
                      <m:r>
                        <a:rPr lang="en-AU" altLang="zh-CN" i="1" dirty="0" smtClean="0">
                          <a:latin typeface="Cambria Math" panose="02040503050406030204" pitchFamily="18" charset="0"/>
                        </a:rPr>
                        <m:t>𝑖</m:t>
                      </m:r>
                    </m:oMath>
                  </a14:m>
                  <a:r>
                    <a:rPr lang="zh-CN" altLang="en-US" dirty="0"/>
                    <a:t>到</a:t>
                  </a:r>
                  <a14:m>
                    <m:oMath xmlns:m="http://schemas.openxmlformats.org/officeDocument/2006/math">
                      <m:r>
                        <a:rPr lang="en-US" altLang="zh-CN" i="1" dirty="0" smtClean="0">
                          <a:latin typeface="Cambria Math" panose="02040503050406030204" pitchFamily="18" charset="0"/>
                        </a:rPr>
                        <m:t>𝑘</m:t>
                      </m:r>
                    </m:oMath>
                  </a14:m>
                  <a:endParaRPr lang="en-US" altLang="en-US" dirty="0"/>
                </a:p>
              </p:txBody>
            </p:sp>
          </mc:Choice>
          <mc:Fallback xmlns="">
            <p:sp>
              <p:nvSpPr>
                <p:cNvPr id="10" name="Text Box 7"/>
                <p:cNvSpPr txBox="1">
                  <a:spLocks noRot="1" noChangeAspect="1" noMove="1" noResize="1" noEditPoints="1" noAdjustHandles="1" noChangeArrowheads="1" noChangeShapeType="1" noTextEdit="1"/>
                </p:cNvSpPr>
                <p:nvPr/>
              </p:nvSpPr>
              <p:spPr bwMode="auto">
                <a:xfrm>
                  <a:off x="1536" y="2832"/>
                  <a:ext cx="1072" cy="291"/>
                </a:xfrm>
                <a:prstGeom prst="rect">
                  <a:avLst/>
                </a:prstGeom>
                <a:blipFill rotWithShape="1">
                  <a:blip r:embed="rId5"/>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1" name="Line 10"/>
            <p:cNvSpPr>
              <a:spLocks noChangeShapeType="1"/>
            </p:cNvSpPr>
            <p:nvPr/>
          </p:nvSpPr>
          <p:spPr bwMode="auto">
            <a:xfrm flipV="1">
              <a:off x="2064" y="2640"/>
              <a:ext cx="48"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grpSp>
        <p:nvGrpSpPr>
          <p:cNvPr id="12" name="Group 13"/>
          <p:cNvGrpSpPr/>
          <p:nvPr/>
        </p:nvGrpSpPr>
        <p:grpSpPr bwMode="auto">
          <a:xfrm>
            <a:off x="4925553" y="3670680"/>
            <a:ext cx="1724028" cy="1744663"/>
            <a:chOff x="2496" y="2640"/>
            <a:chExt cx="1086" cy="1099"/>
          </a:xfrm>
        </p:grpSpPr>
        <mc:AlternateContent xmlns:mc="http://schemas.openxmlformats.org/markup-compatibility/2006" xmlns:a14="http://schemas.microsoft.com/office/drawing/2010/main">
          <mc:Choice Requires="a14">
            <p:sp>
              <p:nvSpPr>
                <p:cNvPr id="13" name="Text Box 8"/>
                <p:cNvSpPr txBox="1">
                  <a:spLocks noChangeArrowheads="1"/>
                </p:cNvSpPr>
                <p:nvPr/>
              </p:nvSpPr>
              <p:spPr bwMode="auto">
                <a:xfrm>
                  <a:off x="2496" y="3216"/>
                  <a:ext cx="1086" cy="52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zh-CN" altLang="en-US" dirty="0"/>
                    <a:t>一次或多次</a:t>
                  </a:r>
                  <a:endParaRPr lang="en-AU" altLang="zh-CN" dirty="0"/>
                </a:p>
                <a:p>
                  <a:r>
                    <a:rPr lang="zh-CN" altLang="en-US" dirty="0"/>
                    <a:t>从</a:t>
                  </a:r>
                  <a14:m>
                    <m:oMath xmlns:m="http://schemas.openxmlformats.org/officeDocument/2006/math">
                      <m:r>
                        <a:rPr lang="en-US" altLang="zh-CN" i="1" dirty="0" smtClean="0">
                          <a:latin typeface="Cambria Math" panose="02040503050406030204" pitchFamily="18" charset="0"/>
                        </a:rPr>
                        <m:t>𝑘</m:t>
                      </m:r>
                    </m:oMath>
                  </a14:m>
                  <a:r>
                    <a:rPr lang="zh-CN" altLang="en-US" dirty="0"/>
                    <a:t>到</a:t>
                  </a:r>
                  <a14:m>
                    <m:oMath xmlns:m="http://schemas.openxmlformats.org/officeDocument/2006/math">
                      <m:r>
                        <a:rPr lang="en-US" altLang="zh-CN" i="1" dirty="0" smtClean="0">
                          <a:latin typeface="Cambria Math" panose="02040503050406030204" pitchFamily="18" charset="0"/>
                        </a:rPr>
                        <m:t>𝑘</m:t>
                      </m:r>
                    </m:oMath>
                  </a14:m>
                  <a:endParaRPr lang="en-US" altLang="en-US" dirty="0"/>
                </a:p>
              </p:txBody>
            </p:sp>
          </mc:Choice>
          <mc:Fallback xmlns="">
            <p:sp>
              <p:nvSpPr>
                <p:cNvPr id="13" name="Text Box 8"/>
                <p:cNvSpPr txBox="1">
                  <a:spLocks noRot="1" noChangeAspect="1" noMove="1" noResize="1" noEditPoints="1" noAdjustHandles="1" noChangeArrowheads="1" noChangeShapeType="1" noTextEdit="1"/>
                </p:cNvSpPr>
                <p:nvPr/>
              </p:nvSpPr>
              <p:spPr bwMode="auto">
                <a:xfrm>
                  <a:off x="2496" y="3216"/>
                  <a:ext cx="1086" cy="523"/>
                </a:xfrm>
                <a:prstGeom prst="rect">
                  <a:avLst/>
                </a:prstGeom>
                <a:blipFill rotWithShape="1">
                  <a:blip r:embed="rId6"/>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4" name="Line 12"/>
            <p:cNvSpPr>
              <a:spLocks noChangeShapeType="1"/>
            </p:cNvSpPr>
            <p:nvPr/>
          </p:nvSpPr>
          <p:spPr bwMode="auto">
            <a:xfrm flipV="1">
              <a:off x="2976" y="2640"/>
              <a:ext cx="0" cy="52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grpSp>
        <p:nvGrpSpPr>
          <p:cNvPr id="15" name="Group 15"/>
          <p:cNvGrpSpPr/>
          <p:nvPr/>
        </p:nvGrpSpPr>
        <p:grpSpPr bwMode="auto">
          <a:xfrm>
            <a:off x="6820382" y="3703867"/>
            <a:ext cx="2017715" cy="919163"/>
            <a:chOff x="3648" y="2640"/>
            <a:chExt cx="1271" cy="579"/>
          </a:xfrm>
        </p:grpSpPr>
        <mc:AlternateContent xmlns:mc="http://schemas.openxmlformats.org/markup-compatibility/2006" xmlns:a14="http://schemas.microsoft.com/office/drawing/2010/main">
          <mc:Choice Requires="a14">
            <p:sp>
              <p:nvSpPr>
                <p:cNvPr id="16" name="Text Box 9"/>
                <p:cNvSpPr txBox="1">
                  <a:spLocks noChangeArrowheads="1"/>
                </p:cNvSpPr>
                <p:nvPr/>
              </p:nvSpPr>
              <p:spPr bwMode="auto">
                <a:xfrm>
                  <a:off x="3648" y="2928"/>
                  <a:ext cx="1271" cy="29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zh-CN" altLang="en-US" dirty="0"/>
                    <a:t>最后，从</a:t>
                  </a:r>
                  <a14:m>
                    <m:oMath xmlns:m="http://schemas.openxmlformats.org/officeDocument/2006/math">
                      <m:r>
                        <a:rPr lang="en-AU" altLang="zh-CN" i="1" dirty="0" smtClean="0">
                          <a:latin typeface="Cambria Math" panose="02040503050406030204" pitchFamily="18" charset="0"/>
                        </a:rPr>
                        <m:t>𝑘</m:t>
                      </m:r>
                    </m:oMath>
                  </a14:m>
                  <a:r>
                    <a:rPr lang="zh-CN" altLang="en-US" dirty="0"/>
                    <a:t>到</a:t>
                  </a:r>
                  <a14:m>
                    <m:oMath xmlns:m="http://schemas.openxmlformats.org/officeDocument/2006/math">
                      <m:r>
                        <a:rPr lang="en-US" altLang="zh-CN" i="1" dirty="0" smtClean="0">
                          <a:latin typeface="Cambria Math" panose="02040503050406030204" pitchFamily="18" charset="0"/>
                        </a:rPr>
                        <m:t>𝑗</m:t>
                      </m:r>
                    </m:oMath>
                  </a14:m>
                  <a:endParaRPr lang="en-US" altLang="en-US" dirty="0"/>
                </a:p>
              </p:txBody>
            </p:sp>
          </mc:Choice>
          <mc:Fallback xmlns="">
            <p:sp>
              <p:nvSpPr>
                <p:cNvPr id="16" name="Text Box 9"/>
                <p:cNvSpPr txBox="1">
                  <a:spLocks noRot="1" noChangeAspect="1" noMove="1" noResize="1" noEditPoints="1" noAdjustHandles="1" noChangeArrowheads="1" noChangeShapeType="1" noTextEdit="1"/>
                </p:cNvSpPr>
                <p:nvPr/>
              </p:nvSpPr>
              <p:spPr bwMode="auto">
                <a:xfrm>
                  <a:off x="3648" y="2928"/>
                  <a:ext cx="1271" cy="291"/>
                </a:xfrm>
                <a:prstGeom prst="rect">
                  <a:avLst/>
                </a:prstGeom>
                <a:blipFill rotWithShape="1">
                  <a:blip r:embed="rId7"/>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7" name="Line 14"/>
            <p:cNvSpPr>
              <a:spLocks noChangeShapeType="1"/>
            </p:cNvSpPr>
            <p:nvPr/>
          </p:nvSpPr>
          <p:spPr bwMode="auto">
            <a:xfrm flipH="1" flipV="1">
              <a:off x="3888" y="2640"/>
              <a:ext cx="192" cy="24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grpSp>
      <p:sp>
        <p:nvSpPr>
          <p:cNvPr id="20" name="Title 1"/>
          <p:cNvSpPr>
            <a:spLocks noGrp="1"/>
          </p:cNvSpPr>
          <p:nvPr>
            <p:ph type="title"/>
          </p:nvPr>
        </p:nvSpPr>
        <p:spPr>
          <a:xfrm>
            <a:off x="685800" y="152400"/>
            <a:ext cx="8229600" cy="393065"/>
          </a:xfrm>
        </p:spPr>
        <p:txBody>
          <a:bodyPr/>
          <a:lstStyle/>
          <a:p>
            <a:pPr algn="r"/>
            <a:r>
              <a:rPr lang="en-US" altLang="zh-CN" sz="3600" dirty="0">
                <a:solidFill>
                  <a:schemeClr val="bg1"/>
                </a:solidFill>
                <a:latin typeface="Times New Roman" panose="02020603050405020304" pitchFamily="18" charset="0"/>
                <a:cs typeface="Times New Roman" panose="02020603050405020304" pitchFamily="18" charset="0"/>
              </a:rPr>
              <a:t>DFA</a:t>
            </a:r>
            <a:r>
              <a:rPr lang="en-US" altLang="zh-CN" sz="3600" dirty="0">
                <a:solidFill>
                  <a:schemeClr val="bg1"/>
                </a:solidFill>
              </a:rPr>
              <a:t>-&gt;</a:t>
            </a:r>
            <a:r>
              <a:rPr lang="zh-CN" altLang="en-US" sz="3600" dirty="0">
                <a:solidFill>
                  <a:schemeClr val="bg1"/>
                </a:solidFill>
              </a:rPr>
              <a:t>正则表达式</a:t>
            </a:r>
            <a:r>
              <a:rPr lang="en-AU" altLang="zh-CN" sz="3600" dirty="0">
                <a:solidFill>
                  <a:schemeClr val="bg1"/>
                </a:solidFill>
              </a:rPr>
              <a:t>:</a:t>
            </a:r>
            <a:r>
              <a:rPr lang="zh-CN" altLang="en-US" sz="3600" dirty="0">
                <a:solidFill>
                  <a:schemeClr val="bg1"/>
                </a:solidFill>
              </a:rPr>
              <a:t>递归法</a:t>
            </a:r>
            <a:endParaRPr lang="en-AU" sz="3600" dirty="0">
              <a:solidFill>
                <a:schemeClr val="bg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7132"/>
    </mc:Choice>
    <mc:Fallback xmlns="">
      <p:transition spd="slow" advTm="271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1143000"/>
                <a:ext cx="8458200" cy="4548981"/>
              </a:xfrm>
            </p:spPr>
            <p:txBody>
              <a:bodyPr>
                <a:normAutofit/>
              </a:bodyPr>
              <a:lstStyle/>
              <a:p>
                <a:r>
                  <a:rPr lang="zh-CN" altLang="en-US" sz="2400" dirty="0"/>
                  <a:t>递归关系：</a:t>
                </a:r>
                <a14:m>
                  <m:oMath xmlns:m="http://schemas.openxmlformats.org/officeDocument/2006/math">
                    <m:sSubSup>
                      <m:sSubSupPr>
                        <m:ctrlPr>
                          <a:rPr lang="en-US" altLang="zh-CN" sz="2400" i="1" dirty="0" smtClean="0">
                            <a:solidFill>
                              <a:schemeClr val="tx1"/>
                            </a:solidFill>
                            <a:latin typeface="Cambria Math" panose="02040503050406030204" pitchFamily="18" charset="0"/>
                          </a:rPr>
                        </m:ctrlPr>
                      </m:sSubSupPr>
                      <m:e>
                        <m:r>
                          <a:rPr lang="en-AU" altLang="zh-CN" sz="2400" b="0" i="1" dirty="0" smtClean="0">
                            <a:solidFill>
                              <a:schemeClr val="tx1"/>
                            </a:solidFill>
                            <a:latin typeface="Cambria Math" panose="02040503050406030204" pitchFamily="18" charset="0"/>
                          </a:rPr>
                          <m:t>𝑅</m:t>
                        </m:r>
                      </m:e>
                      <m:sub>
                        <m:r>
                          <a:rPr lang="en-AU" altLang="zh-CN" sz="2400" b="0" i="1" dirty="0" smtClean="0">
                            <a:solidFill>
                              <a:schemeClr val="tx1"/>
                            </a:solidFill>
                            <a:latin typeface="Cambria Math" panose="02040503050406030204" pitchFamily="18" charset="0"/>
                          </a:rPr>
                          <m:t>𝑖</m:t>
                        </m:r>
                        <m:r>
                          <a:rPr lang="en-AU" altLang="zh-CN" sz="2400" b="0" i="1" dirty="0" smtClean="0">
                            <a:solidFill>
                              <a:schemeClr val="tx1"/>
                            </a:solidFill>
                            <a:latin typeface="Cambria Math" panose="02040503050406030204" pitchFamily="18" charset="0"/>
                          </a:rPr>
                          <m:t>,</m:t>
                        </m:r>
                        <m:r>
                          <a:rPr lang="en-AU" altLang="zh-CN" sz="2400" b="0" i="1" dirty="0" smtClean="0">
                            <a:solidFill>
                              <a:schemeClr val="tx1"/>
                            </a:solidFill>
                            <a:latin typeface="Cambria Math" panose="02040503050406030204" pitchFamily="18" charset="0"/>
                          </a:rPr>
                          <m:t>𝑗</m:t>
                        </m:r>
                      </m:sub>
                      <m:sup>
                        <m:r>
                          <a:rPr lang="en-AU" altLang="zh-CN" sz="2400" b="0" i="1" dirty="0" smtClean="0">
                            <a:solidFill>
                              <a:schemeClr val="tx1"/>
                            </a:solidFill>
                            <a:latin typeface="Cambria Math" panose="02040503050406030204" pitchFamily="18" charset="0"/>
                          </a:rPr>
                          <m:t>(</m:t>
                        </m:r>
                        <m:r>
                          <a:rPr lang="en-AU" altLang="zh-CN" sz="2400" b="0" i="1" dirty="0" smtClean="0">
                            <a:solidFill>
                              <a:schemeClr val="tx1"/>
                            </a:solidFill>
                            <a:latin typeface="Cambria Math" panose="02040503050406030204" pitchFamily="18" charset="0"/>
                          </a:rPr>
                          <m:t>𝑘</m:t>
                        </m:r>
                        <m:r>
                          <a:rPr lang="en-AU" altLang="zh-CN" sz="2400" b="0" i="1" dirty="0" smtClean="0">
                            <a:solidFill>
                              <a:schemeClr val="tx1"/>
                            </a:solidFill>
                            <a:latin typeface="Cambria Math" panose="02040503050406030204" pitchFamily="18" charset="0"/>
                          </a:rPr>
                          <m:t>)</m:t>
                        </m:r>
                      </m:sup>
                    </m:sSubSup>
                    <m:r>
                      <a:rPr lang="en-US" altLang="zh-CN" sz="2400" i="1" dirty="0">
                        <a:solidFill>
                          <a:schemeClr val="tx1"/>
                        </a:solidFill>
                        <a:latin typeface="Cambria Math" panose="02040503050406030204" pitchFamily="18" charset="0"/>
                      </a:rPr>
                      <m:t>=</m:t>
                    </m:r>
                    <m:sSubSup>
                      <m:sSubSupPr>
                        <m:ctrlPr>
                          <a:rPr lang="en-US" altLang="zh-CN" sz="2400" i="1" dirty="0">
                            <a:solidFill>
                              <a:schemeClr val="tx1"/>
                            </a:solidFill>
                            <a:latin typeface="Cambria Math" panose="02040503050406030204" pitchFamily="18" charset="0"/>
                          </a:rPr>
                        </m:ctrlPr>
                      </m:sSubSupPr>
                      <m:e>
                        <m:r>
                          <a:rPr lang="en-AU" altLang="zh-CN" sz="2400" i="1" dirty="0">
                            <a:solidFill>
                              <a:schemeClr val="tx1"/>
                            </a:solidFill>
                            <a:latin typeface="Cambria Math" panose="02040503050406030204" pitchFamily="18" charset="0"/>
                          </a:rPr>
                          <m:t>𝑅</m:t>
                        </m:r>
                      </m:e>
                      <m:sub>
                        <m:r>
                          <a:rPr lang="en-AU" altLang="zh-CN" sz="2400" i="1" dirty="0">
                            <a:solidFill>
                              <a:schemeClr val="tx1"/>
                            </a:solidFill>
                            <a:latin typeface="Cambria Math" panose="02040503050406030204" pitchFamily="18" charset="0"/>
                          </a:rPr>
                          <m:t>𝑖</m:t>
                        </m:r>
                        <m:r>
                          <a:rPr lang="en-AU" altLang="zh-CN" sz="2400" i="1" dirty="0">
                            <a:solidFill>
                              <a:schemeClr val="tx1"/>
                            </a:solidFill>
                            <a:latin typeface="Cambria Math" panose="02040503050406030204" pitchFamily="18" charset="0"/>
                          </a:rPr>
                          <m:t>,</m:t>
                        </m:r>
                        <m:r>
                          <a:rPr lang="en-AU" altLang="zh-CN" sz="2400" i="1" dirty="0">
                            <a:solidFill>
                              <a:schemeClr val="tx1"/>
                            </a:solidFill>
                            <a:latin typeface="Cambria Math" panose="02040503050406030204" pitchFamily="18" charset="0"/>
                          </a:rPr>
                          <m:t>𝑗</m:t>
                        </m:r>
                      </m:sub>
                      <m:sup>
                        <m:r>
                          <a:rPr lang="en-AU" altLang="zh-CN" sz="2400" i="1" dirty="0">
                            <a:solidFill>
                              <a:schemeClr val="tx1"/>
                            </a:solidFill>
                            <a:latin typeface="Cambria Math" panose="02040503050406030204" pitchFamily="18" charset="0"/>
                          </a:rPr>
                          <m:t>(</m:t>
                        </m:r>
                        <m:r>
                          <a:rPr lang="en-AU" altLang="zh-CN" sz="2400" i="1" dirty="0">
                            <a:solidFill>
                              <a:schemeClr val="tx1"/>
                            </a:solidFill>
                            <a:latin typeface="Cambria Math" panose="02040503050406030204" pitchFamily="18" charset="0"/>
                          </a:rPr>
                          <m:t>𝑘</m:t>
                        </m:r>
                        <m:r>
                          <a:rPr lang="en-US" altLang="zh-CN" sz="2400" i="1" dirty="0" smtClean="0">
                            <a:solidFill>
                              <a:schemeClr val="tx1"/>
                            </a:solidFill>
                            <a:latin typeface="Cambria Math" panose="02040503050406030204" pitchFamily="18" charset="0"/>
                          </a:rPr>
                          <m:t>−</m:t>
                        </m:r>
                        <m:r>
                          <a:rPr lang="en-US" altLang="zh-CN" sz="2400" i="1" dirty="0">
                            <a:solidFill>
                              <a:schemeClr val="tx1"/>
                            </a:solidFill>
                            <a:latin typeface="Cambria Math" panose="02040503050406030204" pitchFamily="18" charset="0"/>
                          </a:rPr>
                          <m:t>1</m:t>
                        </m:r>
                        <m:r>
                          <a:rPr lang="en-AU" altLang="zh-CN" sz="2400" i="1" dirty="0">
                            <a:solidFill>
                              <a:schemeClr val="tx1"/>
                            </a:solidFill>
                            <a:latin typeface="Cambria Math" panose="02040503050406030204" pitchFamily="18" charset="0"/>
                          </a:rPr>
                          <m:t>)</m:t>
                        </m:r>
                      </m:sup>
                    </m:sSubSup>
                    <m:r>
                      <a:rPr lang="en-US" altLang="zh-CN" sz="2400" i="1" dirty="0" smtClean="0">
                        <a:solidFill>
                          <a:schemeClr val="tx1"/>
                        </a:solidFill>
                        <a:latin typeface="Cambria Math" panose="02040503050406030204" pitchFamily="18" charset="0"/>
                      </a:rPr>
                      <m:t>+</m:t>
                    </m:r>
                    <m:sSubSup>
                      <m:sSubSupPr>
                        <m:ctrlPr>
                          <a:rPr lang="en-US" altLang="zh-CN" sz="2400" i="1" dirty="0">
                            <a:solidFill>
                              <a:schemeClr val="tx1"/>
                            </a:solidFill>
                            <a:latin typeface="Cambria Math" panose="02040503050406030204" pitchFamily="18" charset="0"/>
                          </a:rPr>
                        </m:ctrlPr>
                      </m:sSubSupPr>
                      <m:e>
                        <m:r>
                          <a:rPr lang="en-AU" altLang="zh-CN" sz="2400" i="1" dirty="0">
                            <a:solidFill>
                              <a:schemeClr val="tx1"/>
                            </a:solidFill>
                            <a:latin typeface="Cambria Math" panose="02040503050406030204" pitchFamily="18" charset="0"/>
                          </a:rPr>
                          <m:t>𝑅</m:t>
                        </m:r>
                      </m:e>
                      <m:sub>
                        <m:r>
                          <a:rPr lang="en-AU" altLang="zh-CN" sz="2400" i="1" dirty="0">
                            <a:solidFill>
                              <a:schemeClr val="tx1"/>
                            </a:solidFill>
                            <a:latin typeface="Cambria Math" panose="02040503050406030204" pitchFamily="18" charset="0"/>
                          </a:rPr>
                          <m:t>𝑖</m:t>
                        </m:r>
                        <m:r>
                          <a:rPr lang="en-AU" altLang="zh-CN" sz="2400" i="1" dirty="0">
                            <a:solidFill>
                              <a:schemeClr val="tx1"/>
                            </a:solidFill>
                            <a:latin typeface="Cambria Math" panose="02040503050406030204" pitchFamily="18" charset="0"/>
                          </a:rPr>
                          <m:t>,</m:t>
                        </m:r>
                        <m:r>
                          <a:rPr lang="en-AU" altLang="zh-CN" sz="2400" b="0" i="1" dirty="0" smtClean="0">
                            <a:solidFill>
                              <a:schemeClr val="tx1"/>
                            </a:solidFill>
                            <a:latin typeface="Cambria Math" panose="02040503050406030204" pitchFamily="18" charset="0"/>
                          </a:rPr>
                          <m:t>𝑘</m:t>
                        </m:r>
                      </m:sub>
                      <m:sup>
                        <m:r>
                          <a:rPr lang="en-AU" altLang="zh-CN" sz="2400" i="1" dirty="0">
                            <a:solidFill>
                              <a:schemeClr val="tx1"/>
                            </a:solidFill>
                            <a:latin typeface="Cambria Math" panose="02040503050406030204" pitchFamily="18" charset="0"/>
                          </a:rPr>
                          <m:t>(</m:t>
                        </m:r>
                        <m:r>
                          <a:rPr lang="en-AU" altLang="zh-CN" sz="2400" i="1" dirty="0">
                            <a:solidFill>
                              <a:schemeClr val="tx1"/>
                            </a:solidFill>
                            <a:latin typeface="Cambria Math" panose="02040503050406030204" pitchFamily="18" charset="0"/>
                          </a:rPr>
                          <m:t>𝑘</m:t>
                        </m:r>
                        <m:r>
                          <a:rPr lang="en-AU" altLang="zh-CN" sz="2400" b="0" i="1" dirty="0" smtClean="0">
                            <a:solidFill>
                              <a:schemeClr val="tx1"/>
                            </a:solidFill>
                            <a:latin typeface="Cambria Math" panose="02040503050406030204" pitchFamily="18" charset="0"/>
                          </a:rPr>
                          <m:t>−1</m:t>
                        </m:r>
                        <m:r>
                          <a:rPr lang="en-AU" altLang="zh-CN" sz="2400" i="1" dirty="0">
                            <a:solidFill>
                              <a:schemeClr val="tx1"/>
                            </a:solidFill>
                            <a:latin typeface="Cambria Math" panose="02040503050406030204" pitchFamily="18" charset="0"/>
                          </a:rPr>
                          <m:t>)</m:t>
                        </m:r>
                      </m:sup>
                    </m:sSubSup>
                  </m:oMath>
                </a14:m>
                <a:r>
                  <a:rPr lang="en-US" altLang="zh-CN" sz="2400" dirty="0">
                    <a:solidFill>
                      <a:schemeClr val="tx1"/>
                    </a:solidFill>
                  </a:rPr>
                  <a:t> </a:t>
                </a:r>
                <a14:m>
                  <m:oMath xmlns:m="http://schemas.openxmlformats.org/officeDocument/2006/math">
                    <m:sSup>
                      <m:sSupPr>
                        <m:ctrlPr>
                          <a:rPr lang="en-US" altLang="zh-CN" sz="2400" i="1" dirty="0" smtClean="0">
                            <a:solidFill>
                              <a:schemeClr val="tx1"/>
                            </a:solidFill>
                            <a:latin typeface="Cambria Math" panose="02040503050406030204" pitchFamily="18" charset="0"/>
                          </a:rPr>
                        </m:ctrlPr>
                      </m:sSupPr>
                      <m:e>
                        <m:sSubSup>
                          <m:sSubSupPr>
                            <m:ctrlPr>
                              <a:rPr lang="en-US" altLang="zh-CN" sz="2400" i="1" dirty="0">
                                <a:solidFill>
                                  <a:schemeClr val="tx1"/>
                                </a:solidFill>
                                <a:latin typeface="Cambria Math" panose="02040503050406030204" pitchFamily="18" charset="0"/>
                              </a:rPr>
                            </m:ctrlPr>
                          </m:sSubSupPr>
                          <m:e>
                            <m:r>
                              <a:rPr lang="en-AU" altLang="zh-CN" sz="2400" b="0" i="1" dirty="0" smtClean="0">
                                <a:solidFill>
                                  <a:schemeClr val="tx1"/>
                                </a:solidFill>
                                <a:latin typeface="Cambria Math" panose="02040503050406030204" pitchFamily="18" charset="0"/>
                              </a:rPr>
                              <m:t>(</m:t>
                            </m:r>
                            <m:r>
                              <a:rPr lang="en-AU" altLang="zh-CN" sz="2400" i="1" dirty="0">
                                <a:solidFill>
                                  <a:schemeClr val="tx1"/>
                                </a:solidFill>
                                <a:latin typeface="Cambria Math" panose="02040503050406030204" pitchFamily="18" charset="0"/>
                              </a:rPr>
                              <m:t>𝑅</m:t>
                            </m:r>
                          </m:e>
                          <m:sub>
                            <m:r>
                              <a:rPr lang="en-AU" altLang="zh-CN" sz="2400" i="1" dirty="0">
                                <a:solidFill>
                                  <a:schemeClr val="tx1"/>
                                </a:solidFill>
                                <a:latin typeface="Cambria Math" panose="02040503050406030204" pitchFamily="18" charset="0"/>
                              </a:rPr>
                              <m:t>𝑘</m:t>
                            </m:r>
                            <m:r>
                              <a:rPr lang="en-AU" altLang="zh-CN" sz="2400" i="1" dirty="0">
                                <a:solidFill>
                                  <a:schemeClr val="tx1"/>
                                </a:solidFill>
                                <a:latin typeface="Cambria Math" panose="02040503050406030204" pitchFamily="18" charset="0"/>
                              </a:rPr>
                              <m:t>,</m:t>
                            </m:r>
                            <m:r>
                              <a:rPr lang="en-AU" altLang="zh-CN" sz="2400" i="1" dirty="0">
                                <a:solidFill>
                                  <a:schemeClr val="tx1"/>
                                </a:solidFill>
                                <a:latin typeface="Cambria Math" panose="02040503050406030204" pitchFamily="18" charset="0"/>
                              </a:rPr>
                              <m:t>𝑘</m:t>
                            </m:r>
                          </m:sub>
                          <m:sup>
                            <m:r>
                              <a:rPr lang="en-AU" altLang="zh-CN" sz="2400" i="1" dirty="0">
                                <a:solidFill>
                                  <a:schemeClr val="tx1"/>
                                </a:solidFill>
                                <a:latin typeface="Cambria Math" panose="02040503050406030204" pitchFamily="18" charset="0"/>
                              </a:rPr>
                              <m:t>(</m:t>
                            </m:r>
                            <m:r>
                              <a:rPr lang="en-AU" altLang="zh-CN" sz="2400" i="1" dirty="0">
                                <a:solidFill>
                                  <a:schemeClr val="tx1"/>
                                </a:solidFill>
                                <a:latin typeface="Cambria Math" panose="02040503050406030204" pitchFamily="18" charset="0"/>
                              </a:rPr>
                              <m:t>𝑘</m:t>
                            </m:r>
                            <m:r>
                              <a:rPr lang="en-AU" altLang="zh-CN" sz="2400" i="1" dirty="0">
                                <a:solidFill>
                                  <a:schemeClr val="tx1"/>
                                </a:solidFill>
                                <a:latin typeface="Cambria Math" panose="02040503050406030204" pitchFamily="18" charset="0"/>
                              </a:rPr>
                              <m:t>−1)</m:t>
                            </m:r>
                          </m:sup>
                        </m:sSubSup>
                        <m:r>
                          <a:rPr lang="en-AU" altLang="zh-CN" sz="2400" b="0" i="1" dirty="0" smtClean="0">
                            <a:solidFill>
                              <a:schemeClr val="tx1"/>
                            </a:solidFill>
                            <a:latin typeface="Cambria Math" panose="02040503050406030204" pitchFamily="18" charset="0"/>
                          </a:rPr>
                          <m:t>)</m:t>
                        </m:r>
                      </m:e>
                      <m:sup>
                        <m:r>
                          <a:rPr lang="en-AU" altLang="zh-CN" sz="2400" b="0" i="1" dirty="0" smtClean="0">
                            <a:solidFill>
                              <a:schemeClr val="tx1"/>
                            </a:solidFill>
                            <a:latin typeface="Cambria Math" panose="02040503050406030204" pitchFamily="18" charset="0"/>
                          </a:rPr>
                          <m:t>∗</m:t>
                        </m:r>
                      </m:sup>
                    </m:sSup>
                    <m:sSubSup>
                      <m:sSubSupPr>
                        <m:ctrlPr>
                          <a:rPr lang="en-US" altLang="zh-CN" sz="2400" i="1" dirty="0">
                            <a:solidFill>
                              <a:schemeClr val="tx1"/>
                            </a:solidFill>
                            <a:latin typeface="Cambria Math" panose="02040503050406030204" pitchFamily="18" charset="0"/>
                          </a:rPr>
                        </m:ctrlPr>
                      </m:sSubSupPr>
                      <m:e>
                        <m:r>
                          <a:rPr lang="en-AU" altLang="zh-CN" sz="2400" i="1" dirty="0">
                            <a:solidFill>
                              <a:schemeClr val="tx1"/>
                            </a:solidFill>
                            <a:latin typeface="Cambria Math" panose="02040503050406030204" pitchFamily="18" charset="0"/>
                          </a:rPr>
                          <m:t>𝑅</m:t>
                        </m:r>
                      </m:e>
                      <m:sub>
                        <m:r>
                          <a:rPr lang="en-AU" altLang="zh-CN" sz="2400" b="0" i="1" dirty="0" smtClean="0">
                            <a:solidFill>
                              <a:schemeClr val="tx1"/>
                            </a:solidFill>
                            <a:latin typeface="Cambria Math" panose="02040503050406030204" pitchFamily="18" charset="0"/>
                          </a:rPr>
                          <m:t>𝑘</m:t>
                        </m:r>
                        <m:r>
                          <a:rPr lang="en-AU" altLang="zh-CN" sz="2400" i="1" dirty="0">
                            <a:solidFill>
                              <a:schemeClr val="tx1"/>
                            </a:solidFill>
                            <a:latin typeface="Cambria Math" panose="02040503050406030204" pitchFamily="18" charset="0"/>
                          </a:rPr>
                          <m:t>,</m:t>
                        </m:r>
                        <m:r>
                          <a:rPr lang="en-AU" altLang="zh-CN" sz="2400" i="1" dirty="0">
                            <a:solidFill>
                              <a:schemeClr val="tx1"/>
                            </a:solidFill>
                            <a:latin typeface="Cambria Math" panose="02040503050406030204" pitchFamily="18" charset="0"/>
                          </a:rPr>
                          <m:t>𝑗</m:t>
                        </m:r>
                      </m:sub>
                      <m:sup>
                        <m:r>
                          <a:rPr lang="en-AU" altLang="zh-CN" sz="2400" i="1" dirty="0">
                            <a:solidFill>
                              <a:schemeClr val="tx1"/>
                            </a:solidFill>
                            <a:latin typeface="Cambria Math" panose="02040503050406030204" pitchFamily="18" charset="0"/>
                          </a:rPr>
                          <m:t>(</m:t>
                        </m:r>
                        <m:r>
                          <a:rPr lang="en-AU" altLang="zh-CN" sz="2400" i="1" dirty="0">
                            <a:solidFill>
                              <a:schemeClr val="tx1"/>
                            </a:solidFill>
                            <a:latin typeface="Cambria Math" panose="02040503050406030204" pitchFamily="18" charset="0"/>
                          </a:rPr>
                          <m:t>𝑘</m:t>
                        </m:r>
                        <m:r>
                          <a:rPr lang="en-AU" altLang="zh-CN" sz="2400" b="0" i="1" dirty="0" smtClean="0">
                            <a:solidFill>
                              <a:schemeClr val="tx1"/>
                            </a:solidFill>
                            <a:latin typeface="Cambria Math" panose="02040503050406030204" pitchFamily="18" charset="0"/>
                          </a:rPr>
                          <m:t>−1</m:t>
                        </m:r>
                        <m:r>
                          <a:rPr lang="en-AU" altLang="zh-CN" sz="2400" i="1" dirty="0">
                            <a:solidFill>
                              <a:schemeClr val="tx1"/>
                            </a:solidFill>
                            <a:latin typeface="Cambria Math" panose="02040503050406030204" pitchFamily="18" charset="0"/>
                          </a:rPr>
                          <m:t>)</m:t>
                        </m:r>
                      </m:sup>
                    </m:sSubSup>
                  </m:oMath>
                </a14:m>
                <a:endParaRPr lang="en-AU" sz="2400"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685800" y="1143000"/>
                <a:ext cx="8458200" cy="4548981"/>
              </a:xfrm>
              <a:blipFill rotWithShape="1">
                <a:blip r:embed="rId2"/>
                <a:stretch>
                  <a:fillRect b="10"/>
                </a:stretch>
              </a:blipFill>
            </p:spPr>
            <p:txBody>
              <a:bodyPr/>
              <a:lstStyle/>
              <a:p>
                <a:r>
                  <a:rPr lang="zh-CN" altLang="en-US">
                    <a:noFill/>
                  </a:rPr>
                  <a:t> </a:t>
                </a:r>
              </a:p>
            </p:txBody>
          </p:sp>
        </mc:Fallback>
      </mc:AlternateContent>
      <p:sp>
        <p:nvSpPr>
          <p:cNvPr id="5" name="Slide Number Placeholder 4"/>
          <p:cNvSpPr>
            <a:spLocks noGrp="1"/>
          </p:cNvSpPr>
          <p:nvPr>
            <p:ph type="sldNum" sz="quarter" idx="12"/>
          </p:nvPr>
        </p:nvSpPr>
        <p:spPr/>
        <p:txBody>
          <a:bodyPr/>
          <a:lstStyle/>
          <a:p>
            <a:pPr>
              <a:defRPr/>
            </a:pPr>
            <a:fld id="{A619564F-3A13-4140-9CFC-3B75A7CC7F9C}" type="slidenum">
              <a:rPr lang="en-US" altLang="zh-CN" smtClean="0"/>
              <a:t>22</a:t>
            </a:fld>
            <a:endParaRPr lang="en-US" altLang="zh-CN"/>
          </a:p>
        </p:txBody>
      </p:sp>
      <p:pic>
        <p:nvPicPr>
          <p:cNvPr id="26" name="Picture 25"/>
          <p:cNvPicPr>
            <a:picLocks noChangeAspect="1"/>
          </p:cNvPicPr>
          <p:nvPr/>
        </p:nvPicPr>
        <p:blipFill>
          <a:blip r:embed="rId3"/>
          <a:stretch>
            <a:fillRect/>
          </a:stretch>
        </p:blipFill>
        <p:spPr>
          <a:xfrm>
            <a:off x="1489623" y="1981200"/>
            <a:ext cx="6621953" cy="3532671"/>
          </a:xfrm>
          <a:prstGeom prst="rect">
            <a:avLst/>
          </a:prstGeom>
        </p:spPr>
      </p:pic>
      <p:sp>
        <p:nvSpPr>
          <p:cNvPr id="7" name="Title 1"/>
          <p:cNvSpPr>
            <a:spLocks noGrp="1"/>
          </p:cNvSpPr>
          <p:nvPr>
            <p:ph type="title"/>
          </p:nvPr>
        </p:nvSpPr>
        <p:spPr>
          <a:xfrm>
            <a:off x="685800" y="152400"/>
            <a:ext cx="8229600" cy="393065"/>
          </a:xfrm>
        </p:spPr>
        <p:txBody>
          <a:bodyPr/>
          <a:lstStyle/>
          <a:p>
            <a:pPr algn="r"/>
            <a:r>
              <a:rPr lang="en-US" altLang="zh-CN" sz="3600" dirty="0">
                <a:solidFill>
                  <a:schemeClr val="bg1"/>
                </a:solidFill>
                <a:latin typeface="Times New Roman" panose="02020603050405020304" pitchFamily="18" charset="0"/>
                <a:cs typeface="Times New Roman" panose="02020603050405020304" pitchFamily="18" charset="0"/>
              </a:rPr>
              <a:t>DFA</a:t>
            </a:r>
            <a:r>
              <a:rPr lang="en-US" altLang="zh-CN" sz="3600" dirty="0">
                <a:solidFill>
                  <a:schemeClr val="bg1"/>
                </a:solidFill>
              </a:rPr>
              <a:t>-&gt;</a:t>
            </a:r>
            <a:r>
              <a:rPr lang="zh-CN" altLang="en-US" sz="3600" dirty="0">
                <a:solidFill>
                  <a:schemeClr val="bg1"/>
                </a:solidFill>
              </a:rPr>
              <a:t>正则表达式</a:t>
            </a:r>
            <a:r>
              <a:rPr lang="en-AU" altLang="zh-CN" sz="3600" dirty="0">
                <a:solidFill>
                  <a:schemeClr val="bg1"/>
                </a:solidFill>
              </a:rPr>
              <a:t>:</a:t>
            </a:r>
            <a:r>
              <a:rPr lang="zh-CN" altLang="en-US" sz="3600" dirty="0">
                <a:solidFill>
                  <a:schemeClr val="bg1"/>
                </a:solidFill>
              </a:rPr>
              <a:t>递归法</a:t>
            </a:r>
            <a:endParaRPr lang="en-AU" sz="3600"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Rectangle 3"/>
              <p:cNvSpPr txBox="1">
                <a:spLocks noChangeArrowheads="1"/>
              </p:cNvSpPr>
              <p:nvPr/>
            </p:nvSpPr>
            <p:spPr bwMode="auto">
              <a:xfrm>
                <a:off x="484187" y="4267200"/>
                <a:ext cx="8305800" cy="24384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just" eaLnBrk="1" hangingPunct="1">
                  <a:lnSpc>
                    <a:spcPct val="90000"/>
                  </a:lnSpc>
                  <a:buNone/>
                </a:pPr>
                <a:r>
                  <a:rPr lang="zh-CN" altLang="en-US" sz="2400" b="1" kern="0" dirty="0">
                    <a:latin typeface="Times New Roman" panose="02020603050405020304" pitchFamily="18" charset="0"/>
                    <a:ea typeface="黑体" panose="02010609060101010101" pitchFamily="49" charset="-122"/>
                  </a:rPr>
                  <a:t>递推关系为：</a:t>
                </a:r>
                <a:endParaRPr lang="en-US" altLang="zh-CN" sz="2400" b="1" kern="0" dirty="0">
                  <a:latin typeface="Times New Roman" panose="02020603050405020304" pitchFamily="18" charset="0"/>
                  <a:ea typeface="黑体" panose="02010609060101010101" pitchFamily="49" charset="-122"/>
                </a:endParaRPr>
              </a:p>
              <a:p>
                <a:pPr marL="0" indent="0" algn="just" eaLnBrk="1" hangingPunct="1">
                  <a:lnSpc>
                    <a:spcPct val="90000"/>
                  </a:lnSpc>
                  <a:buNone/>
                </a:pPr>
                <a14:m>
                  <m:oMathPara xmlns:m="http://schemas.openxmlformats.org/officeDocument/2006/math">
                    <m:oMathParaPr>
                      <m:jc m:val="left"/>
                    </m:oMathParaPr>
                    <m:oMath xmlns:m="http://schemas.openxmlformats.org/officeDocument/2006/math">
                      <m:sSubSup>
                        <m:sSubSupPr>
                          <m:ctrlPr>
                            <a:rPr lang="en-US" altLang="zh-CN" sz="2400" b="1" i="1" kern="0" smtClean="0">
                              <a:solidFill>
                                <a:srgbClr val="3333FF"/>
                              </a:solidFill>
                              <a:latin typeface="Cambria Math" panose="02040503050406030204" pitchFamily="18" charset="0"/>
                              <a:ea typeface="黑体" panose="02010609060101010101" pitchFamily="49" charset="-122"/>
                            </a:rPr>
                          </m:ctrlPr>
                        </m:sSubSupPr>
                        <m:e>
                          <m:r>
                            <a:rPr lang="en-US" altLang="zh-CN" sz="2400" b="1" i="1" kern="0" smtClean="0">
                              <a:solidFill>
                                <a:srgbClr val="3333FF"/>
                              </a:solidFill>
                              <a:latin typeface="Cambria Math" panose="02040503050406030204"/>
                              <a:ea typeface="黑体" panose="02010609060101010101" pitchFamily="49" charset="-122"/>
                            </a:rPr>
                            <m:t>𝑹</m:t>
                          </m:r>
                        </m:e>
                        <m:sub>
                          <m:r>
                            <a:rPr lang="en-US" altLang="zh-CN" sz="2400" b="1" i="1" kern="0">
                              <a:solidFill>
                                <a:srgbClr val="3333FF"/>
                              </a:solidFill>
                              <a:latin typeface="Cambria Math" panose="02040503050406030204" pitchFamily="18" charset="0"/>
                              <a:ea typeface="黑体" panose="02010609060101010101" pitchFamily="49" charset="-122"/>
                            </a:rPr>
                            <m:t>𝒊𝒋</m:t>
                          </m:r>
                        </m:sub>
                        <m:sup>
                          <m:r>
                            <a:rPr lang="en-US" altLang="zh-CN" sz="2400" b="1" i="1" kern="0" smtClean="0">
                              <a:solidFill>
                                <a:srgbClr val="3333FF"/>
                              </a:solidFill>
                              <a:latin typeface="Cambria Math" panose="02040503050406030204"/>
                              <a:ea typeface="黑体" panose="02010609060101010101" pitchFamily="49" charset="-122"/>
                            </a:rPr>
                            <m:t>(</m:t>
                          </m:r>
                          <m:r>
                            <a:rPr lang="en-US" altLang="zh-CN" sz="2400" b="1" i="1" kern="0" smtClean="0">
                              <a:solidFill>
                                <a:srgbClr val="3333FF"/>
                              </a:solidFill>
                              <a:latin typeface="Cambria Math" panose="02040503050406030204"/>
                              <a:ea typeface="黑体" panose="02010609060101010101" pitchFamily="49" charset="-122"/>
                            </a:rPr>
                            <m:t>𝒌</m:t>
                          </m:r>
                          <m:r>
                            <a:rPr lang="en-US" altLang="zh-CN" sz="2400" b="1" i="1" kern="0" smtClean="0">
                              <a:solidFill>
                                <a:srgbClr val="3333FF"/>
                              </a:solidFill>
                              <a:latin typeface="Cambria Math" panose="02040503050406030204"/>
                              <a:ea typeface="黑体" panose="02010609060101010101" pitchFamily="49" charset="-122"/>
                            </a:rPr>
                            <m:t>)</m:t>
                          </m:r>
                        </m:sup>
                      </m:sSubSup>
                      <m:r>
                        <a:rPr lang="en-US" altLang="zh-CN" sz="2400" b="1" i="1" kern="0" smtClean="0">
                          <a:solidFill>
                            <a:srgbClr val="3333FF"/>
                          </a:solidFill>
                          <a:latin typeface="Cambria Math" panose="02040503050406030204"/>
                          <a:ea typeface="黑体" panose="02010609060101010101" pitchFamily="49" charset="-122"/>
                        </a:rPr>
                        <m:t>=</m:t>
                      </m:r>
                      <m:sSubSup>
                        <m:sSubSupPr>
                          <m:ctrlPr>
                            <a:rPr lang="en-US" altLang="zh-CN" sz="2400" b="1" i="1" kern="0" smtClean="0">
                              <a:solidFill>
                                <a:srgbClr val="3333FF"/>
                              </a:solidFill>
                              <a:latin typeface="Cambria Math" panose="02040503050406030204" pitchFamily="18" charset="0"/>
                              <a:ea typeface="黑体" panose="02010609060101010101" pitchFamily="49" charset="-122"/>
                            </a:rPr>
                          </m:ctrlPr>
                        </m:sSubSupPr>
                        <m:e>
                          <m:r>
                            <a:rPr lang="en-US" altLang="zh-CN" sz="2400" b="1" i="1" kern="0" smtClean="0">
                              <a:solidFill>
                                <a:srgbClr val="3333FF"/>
                              </a:solidFill>
                              <a:latin typeface="Cambria Math" panose="02040503050406030204"/>
                              <a:ea typeface="黑体" panose="02010609060101010101" pitchFamily="49" charset="-122"/>
                            </a:rPr>
                            <m:t>𝑹</m:t>
                          </m:r>
                        </m:e>
                        <m:sub>
                          <m:r>
                            <a:rPr lang="en-US" altLang="zh-CN" sz="2400" b="1" i="1" kern="0">
                              <a:solidFill>
                                <a:srgbClr val="3333FF"/>
                              </a:solidFill>
                              <a:latin typeface="Cambria Math" panose="02040503050406030204" pitchFamily="18" charset="0"/>
                              <a:ea typeface="黑体" panose="02010609060101010101" pitchFamily="49" charset="-122"/>
                            </a:rPr>
                            <m:t>𝒊𝒋</m:t>
                          </m:r>
                        </m:sub>
                        <m:sup>
                          <m:r>
                            <a:rPr lang="en-US" altLang="zh-CN" sz="2400" b="1" i="1" kern="0" smtClean="0">
                              <a:solidFill>
                                <a:srgbClr val="3333FF"/>
                              </a:solidFill>
                              <a:latin typeface="Cambria Math" panose="02040503050406030204"/>
                              <a:ea typeface="黑体" panose="02010609060101010101" pitchFamily="49" charset="-122"/>
                            </a:rPr>
                            <m:t>(</m:t>
                          </m:r>
                          <m:r>
                            <a:rPr lang="en-US" altLang="zh-CN" sz="2400" b="1" i="1" kern="0" smtClean="0">
                              <a:solidFill>
                                <a:srgbClr val="3333FF"/>
                              </a:solidFill>
                              <a:latin typeface="Cambria Math" panose="02040503050406030204"/>
                              <a:ea typeface="黑体" panose="02010609060101010101" pitchFamily="49" charset="-122"/>
                            </a:rPr>
                            <m:t>𝒌</m:t>
                          </m:r>
                          <m:r>
                            <a:rPr lang="en-US" altLang="zh-CN" sz="2400" b="1" i="1" kern="0" smtClean="0">
                              <a:solidFill>
                                <a:srgbClr val="3333FF"/>
                              </a:solidFill>
                              <a:latin typeface="Cambria Math" panose="02040503050406030204"/>
                              <a:ea typeface="黑体" panose="02010609060101010101" pitchFamily="49" charset="-122"/>
                            </a:rPr>
                            <m:t>−</m:t>
                          </m:r>
                          <m:r>
                            <a:rPr lang="en-US" altLang="zh-CN" sz="2400" b="1" i="1" kern="0" smtClean="0">
                              <a:solidFill>
                                <a:srgbClr val="3333FF"/>
                              </a:solidFill>
                              <a:latin typeface="Cambria Math" panose="02040503050406030204"/>
                              <a:ea typeface="黑体" panose="02010609060101010101" pitchFamily="49" charset="-122"/>
                            </a:rPr>
                            <m:t>𝟏</m:t>
                          </m:r>
                          <m:r>
                            <a:rPr lang="en-US" altLang="zh-CN" sz="2400" b="1" i="1" kern="0" smtClean="0">
                              <a:solidFill>
                                <a:srgbClr val="3333FF"/>
                              </a:solidFill>
                              <a:latin typeface="Cambria Math" panose="02040503050406030204"/>
                              <a:ea typeface="黑体" panose="02010609060101010101" pitchFamily="49" charset="-122"/>
                            </a:rPr>
                            <m:t>)</m:t>
                          </m:r>
                        </m:sup>
                      </m:sSubSup>
                      <m:r>
                        <a:rPr lang="en-US" altLang="zh-CN" sz="2400" b="1" i="1" kern="0" smtClean="0">
                          <a:solidFill>
                            <a:srgbClr val="3333FF"/>
                          </a:solidFill>
                          <a:latin typeface="Cambria Math" panose="02040503050406030204"/>
                          <a:ea typeface="Cambria Math" panose="02040503050406030204"/>
                        </a:rPr>
                        <m:t>∪</m:t>
                      </m:r>
                      <m:sSubSup>
                        <m:sSubSupPr>
                          <m:ctrlPr>
                            <a:rPr lang="en-US" altLang="zh-CN" sz="2400" b="1" i="1" kern="0" smtClean="0">
                              <a:solidFill>
                                <a:srgbClr val="3333FF"/>
                              </a:solidFill>
                              <a:latin typeface="Cambria Math" panose="02040503050406030204" pitchFamily="18" charset="0"/>
                              <a:ea typeface="黑体" panose="02010609060101010101" pitchFamily="49" charset="-122"/>
                            </a:rPr>
                          </m:ctrlPr>
                        </m:sSubSupPr>
                        <m:e>
                          <m:r>
                            <a:rPr lang="en-US" altLang="zh-CN" sz="2400" b="1" i="1" kern="0" smtClean="0">
                              <a:solidFill>
                                <a:srgbClr val="3333FF"/>
                              </a:solidFill>
                              <a:latin typeface="Cambria Math" panose="02040503050406030204"/>
                              <a:ea typeface="黑体" panose="02010609060101010101" pitchFamily="49" charset="-122"/>
                            </a:rPr>
                            <m:t>𝑹</m:t>
                          </m:r>
                        </m:e>
                        <m:sub>
                          <m:r>
                            <a:rPr lang="en-US" altLang="zh-CN" sz="2400" b="1" i="1" kern="0">
                              <a:solidFill>
                                <a:srgbClr val="3333FF"/>
                              </a:solidFill>
                              <a:latin typeface="Cambria Math" panose="02040503050406030204" pitchFamily="18" charset="0"/>
                              <a:ea typeface="黑体" panose="02010609060101010101" pitchFamily="49" charset="-122"/>
                            </a:rPr>
                            <m:t>𝒊𝒌</m:t>
                          </m:r>
                        </m:sub>
                        <m:sup>
                          <m:d>
                            <m:dPr>
                              <m:ctrlPr>
                                <a:rPr lang="en-US" altLang="zh-CN" sz="2400" b="1" i="1" kern="0" smtClean="0">
                                  <a:solidFill>
                                    <a:srgbClr val="3333FF"/>
                                  </a:solidFill>
                                  <a:latin typeface="Cambria Math" panose="02040503050406030204" pitchFamily="18" charset="0"/>
                                  <a:ea typeface="黑体" panose="02010609060101010101" pitchFamily="49" charset="-122"/>
                                </a:rPr>
                              </m:ctrlPr>
                            </m:dPr>
                            <m:e>
                              <m:r>
                                <a:rPr lang="en-US" altLang="zh-CN" sz="2400" b="1" i="1" kern="0" smtClean="0">
                                  <a:solidFill>
                                    <a:srgbClr val="3333FF"/>
                                  </a:solidFill>
                                  <a:latin typeface="Cambria Math" panose="02040503050406030204"/>
                                  <a:ea typeface="黑体" panose="02010609060101010101" pitchFamily="49" charset="-122"/>
                                </a:rPr>
                                <m:t>𝒌</m:t>
                              </m:r>
                              <m:r>
                                <a:rPr lang="en-US" altLang="zh-CN" sz="2400" b="1" i="1" kern="0" smtClean="0">
                                  <a:solidFill>
                                    <a:srgbClr val="3333FF"/>
                                  </a:solidFill>
                                  <a:latin typeface="Cambria Math" panose="02040503050406030204"/>
                                  <a:ea typeface="黑体" panose="02010609060101010101" pitchFamily="49" charset="-122"/>
                                </a:rPr>
                                <m:t>−</m:t>
                              </m:r>
                              <m:r>
                                <a:rPr lang="en-US" altLang="zh-CN" sz="2400" b="1" i="1" kern="0" smtClean="0">
                                  <a:solidFill>
                                    <a:srgbClr val="3333FF"/>
                                  </a:solidFill>
                                  <a:latin typeface="Cambria Math" panose="02040503050406030204"/>
                                  <a:ea typeface="黑体" panose="02010609060101010101" pitchFamily="49" charset="-122"/>
                                </a:rPr>
                                <m:t>𝟏</m:t>
                              </m:r>
                            </m:e>
                          </m:d>
                        </m:sup>
                      </m:sSubSup>
                      <m:sSubSup>
                        <m:sSubSupPr>
                          <m:ctrlPr>
                            <a:rPr lang="en-US" altLang="zh-CN" sz="2400" b="1" i="1" kern="0" smtClean="0">
                              <a:solidFill>
                                <a:srgbClr val="3333FF"/>
                              </a:solidFill>
                              <a:latin typeface="Cambria Math" panose="02040503050406030204" pitchFamily="18" charset="0"/>
                              <a:ea typeface="黑体" panose="02010609060101010101" pitchFamily="49" charset="-122"/>
                            </a:rPr>
                          </m:ctrlPr>
                        </m:sSubSupPr>
                        <m:e>
                          <m:r>
                            <a:rPr lang="en-US" altLang="zh-CN" sz="2400" b="1" i="1" kern="0" smtClean="0">
                              <a:solidFill>
                                <a:srgbClr val="3333FF"/>
                              </a:solidFill>
                              <a:latin typeface="Cambria Math" panose="02040503050406030204"/>
                              <a:ea typeface="黑体" panose="02010609060101010101" pitchFamily="49" charset="-122"/>
                            </a:rPr>
                            <m:t>𝑹</m:t>
                          </m:r>
                        </m:e>
                        <m:sub>
                          <m:r>
                            <a:rPr lang="en-US" altLang="zh-CN" sz="2400" b="1" i="1" kern="0">
                              <a:solidFill>
                                <a:srgbClr val="3333FF"/>
                              </a:solidFill>
                              <a:latin typeface="Cambria Math" panose="02040503050406030204" pitchFamily="18" charset="0"/>
                              <a:ea typeface="黑体" panose="02010609060101010101" pitchFamily="49" charset="-122"/>
                            </a:rPr>
                            <m:t>𝒌𝒌</m:t>
                          </m:r>
                        </m:sub>
                        <m:sup>
                          <m:d>
                            <m:dPr>
                              <m:ctrlPr>
                                <a:rPr lang="en-US" altLang="zh-CN" sz="2400" b="1" i="1" kern="0" smtClean="0">
                                  <a:solidFill>
                                    <a:srgbClr val="3333FF"/>
                                  </a:solidFill>
                                  <a:latin typeface="Cambria Math" panose="02040503050406030204" pitchFamily="18" charset="0"/>
                                  <a:ea typeface="黑体" panose="02010609060101010101" pitchFamily="49" charset="-122"/>
                                </a:rPr>
                              </m:ctrlPr>
                            </m:dPr>
                            <m:e>
                              <m:r>
                                <a:rPr lang="en-US" altLang="zh-CN" sz="2400" b="1" i="1" kern="0" smtClean="0">
                                  <a:solidFill>
                                    <a:srgbClr val="3333FF"/>
                                  </a:solidFill>
                                  <a:latin typeface="Cambria Math" panose="02040503050406030204"/>
                                  <a:ea typeface="黑体" panose="02010609060101010101" pitchFamily="49" charset="-122"/>
                                </a:rPr>
                                <m:t>𝒌</m:t>
                              </m:r>
                              <m:r>
                                <a:rPr lang="en-US" altLang="zh-CN" sz="2400" b="1" i="1" kern="0" smtClean="0">
                                  <a:solidFill>
                                    <a:srgbClr val="3333FF"/>
                                  </a:solidFill>
                                  <a:latin typeface="Cambria Math" panose="02040503050406030204"/>
                                  <a:ea typeface="黑体" panose="02010609060101010101" pitchFamily="49" charset="-122"/>
                                </a:rPr>
                                <m:t>−</m:t>
                              </m:r>
                              <m:r>
                                <a:rPr lang="en-US" altLang="zh-CN" sz="2400" b="1" i="1" kern="0" smtClean="0">
                                  <a:solidFill>
                                    <a:srgbClr val="3333FF"/>
                                  </a:solidFill>
                                  <a:latin typeface="Cambria Math" panose="02040503050406030204"/>
                                  <a:ea typeface="黑体" panose="02010609060101010101" pitchFamily="49" charset="-122"/>
                                </a:rPr>
                                <m:t>𝟏</m:t>
                              </m:r>
                            </m:e>
                          </m:d>
                        </m:sup>
                      </m:sSubSup>
                      <m:sSubSup>
                        <m:sSubSupPr>
                          <m:ctrlPr>
                            <a:rPr lang="en-US" altLang="zh-CN" sz="2400" b="1" i="1" kern="0" smtClean="0">
                              <a:solidFill>
                                <a:srgbClr val="3333FF"/>
                              </a:solidFill>
                              <a:latin typeface="Cambria Math" panose="02040503050406030204" pitchFamily="18" charset="0"/>
                              <a:ea typeface="黑体" panose="02010609060101010101" pitchFamily="49" charset="-122"/>
                            </a:rPr>
                          </m:ctrlPr>
                        </m:sSubSupPr>
                        <m:e>
                          <m:r>
                            <a:rPr lang="en-US" altLang="zh-CN" sz="2400" b="1" i="1" kern="0" smtClean="0">
                              <a:solidFill>
                                <a:srgbClr val="3333FF"/>
                              </a:solidFill>
                              <a:latin typeface="Cambria Math" panose="02040503050406030204"/>
                              <a:ea typeface="黑体" panose="02010609060101010101" pitchFamily="49" charset="-122"/>
                            </a:rPr>
                            <m:t>𝑹</m:t>
                          </m:r>
                        </m:e>
                        <m:sub>
                          <m:r>
                            <a:rPr lang="en-US" altLang="zh-CN" sz="2400" b="1" i="1" kern="0">
                              <a:solidFill>
                                <a:srgbClr val="3333FF"/>
                              </a:solidFill>
                              <a:latin typeface="Cambria Math" panose="02040503050406030204" pitchFamily="18" charset="0"/>
                              <a:ea typeface="黑体" panose="02010609060101010101" pitchFamily="49" charset="-122"/>
                            </a:rPr>
                            <m:t>𝒌𝒋</m:t>
                          </m:r>
                        </m:sub>
                        <m:sup>
                          <m:r>
                            <a:rPr lang="en-US" altLang="zh-CN" sz="2400" b="1" i="1" kern="0" smtClean="0">
                              <a:solidFill>
                                <a:srgbClr val="3333FF"/>
                              </a:solidFill>
                              <a:latin typeface="Cambria Math" panose="02040503050406030204"/>
                              <a:ea typeface="黑体" panose="02010609060101010101" pitchFamily="49" charset="-122"/>
                            </a:rPr>
                            <m:t>(</m:t>
                          </m:r>
                          <m:r>
                            <a:rPr lang="en-US" altLang="zh-CN" sz="2400" b="1" i="1" kern="0" smtClean="0">
                              <a:solidFill>
                                <a:srgbClr val="3333FF"/>
                              </a:solidFill>
                              <a:latin typeface="Cambria Math" panose="02040503050406030204"/>
                              <a:ea typeface="黑体" panose="02010609060101010101" pitchFamily="49" charset="-122"/>
                            </a:rPr>
                            <m:t>𝒌</m:t>
                          </m:r>
                          <m:r>
                            <a:rPr lang="en-US" altLang="zh-CN" sz="2400" b="1" i="1" kern="0" smtClean="0">
                              <a:solidFill>
                                <a:srgbClr val="3333FF"/>
                              </a:solidFill>
                              <a:latin typeface="Cambria Math" panose="02040503050406030204"/>
                              <a:ea typeface="黑体" panose="02010609060101010101" pitchFamily="49" charset="-122"/>
                            </a:rPr>
                            <m:t>−</m:t>
                          </m:r>
                          <m:r>
                            <a:rPr lang="en-US" altLang="zh-CN" sz="2400" b="1" i="1" kern="0" smtClean="0">
                              <a:solidFill>
                                <a:srgbClr val="3333FF"/>
                              </a:solidFill>
                              <a:latin typeface="Cambria Math" panose="02040503050406030204"/>
                              <a:ea typeface="黑体" panose="02010609060101010101" pitchFamily="49" charset="-122"/>
                            </a:rPr>
                            <m:t>𝟏</m:t>
                          </m:r>
                          <m:r>
                            <a:rPr lang="en-US" altLang="zh-CN" sz="2400" b="1" i="1" kern="0" smtClean="0">
                              <a:solidFill>
                                <a:srgbClr val="3333FF"/>
                              </a:solidFill>
                              <a:latin typeface="Cambria Math" panose="02040503050406030204"/>
                              <a:ea typeface="黑体" panose="02010609060101010101" pitchFamily="49" charset="-122"/>
                            </a:rPr>
                            <m:t>)</m:t>
                          </m:r>
                        </m:sup>
                      </m:sSubSup>
                    </m:oMath>
                  </m:oMathPara>
                </a14:m>
                <a:endParaRPr lang="en-US" altLang="zh-CN" sz="2400" b="1" kern="0" baseline="30000" dirty="0">
                  <a:solidFill>
                    <a:srgbClr val="3333FF"/>
                  </a:solidFill>
                  <a:latin typeface="Times New Roman" panose="02020603050405020304" pitchFamily="18" charset="0"/>
                  <a:ea typeface="黑体" panose="02010609060101010101" pitchFamily="49" charset="-122"/>
                </a:endParaRPr>
              </a:p>
              <a:p>
                <a:pPr marL="0" indent="0" eaLnBrk="1" hangingPunct="1">
                  <a:lnSpc>
                    <a:spcPct val="90000"/>
                  </a:lnSpc>
                  <a:buNone/>
                </a:pPr>
                <a14:m>
                  <m:oMath xmlns:m="http://schemas.openxmlformats.org/officeDocument/2006/math">
                    <m:sSubSup>
                      <m:sSubSupPr>
                        <m:ctrlPr>
                          <a:rPr lang="en-US" altLang="zh-CN" sz="2400" b="1" i="1" kern="0" smtClean="0">
                            <a:solidFill>
                              <a:srgbClr val="3333FF"/>
                            </a:solidFill>
                            <a:latin typeface="Cambria Math" panose="02040503050406030204" pitchFamily="18" charset="0"/>
                            <a:ea typeface="黑体" panose="02010609060101010101" pitchFamily="49" charset="-122"/>
                          </a:rPr>
                        </m:ctrlPr>
                      </m:sSubSupPr>
                      <m:e>
                        <m:r>
                          <a:rPr lang="en-US" altLang="zh-CN" sz="2400" b="1" i="1" kern="0" smtClean="0">
                            <a:solidFill>
                              <a:srgbClr val="3333FF"/>
                            </a:solidFill>
                            <a:latin typeface="Cambria Math" panose="02040503050406030204"/>
                            <a:ea typeface="黑体" panose="02010609060101010101" pitchFamily="49" charset="-122"/>
                          </a:rPr>
                          <m:t>𝑹</m:t>
                        </m:r>
                      </m:e>
                      <m:sub>
                        <m:r>
                          <a:rPr lang="en-US" altLang="zh-CN" sz="2400" b="1" i="1" kern="0">
                            <a:solidFill>
                              <a:srgbClr val="3333FF"/>
                            </a:solidFill>
                            <a:latin typeface="Cambria Math" panose="02040503050406030204" pitchFamily="18" charset="0"/>
                            <a:ea typeface="黑体" panose="02010609060101010101" pitchFamily="49" charset="-122"/>
                          </a:rPr>
                          <m:t>𝒊𝒋</m:t>
                        </m:r>
                      </m:sub>
                      <m:sup>
                        <m:r>
                          <a:rPr lang="en-US" altLang="zh-CN" sz="2400" b="1" i="1" kern="0" smtClean="0">
                            <a:solidFill>
                              <a:srgbClr val="3333FF"/>
                            </a:solidFill>
                            <a:latin typeface="Cambria Math" panose="02040503050406030204"/>
                            <a:ea typeface="黑体" panose="02010609060101010101" pitchFamily="49" charset="-122"/>
                          </a:rPr>
                          <m:t>(</m:t>
                        </m:r>
                        <m:r>
                          <a:rPr lang="en-US" altLang="zh-CN" sz="2400" b="1" i="1" kern="0" smtClean="0">
                            <a:solidFill>
                              <a:srgbClr val="3333FF"/>
                            </a:solidFill>
                            <a:latin typeface="Cambria Math" panose="02040503050406030204"/>
                            <a:ea typeface="黑体" panose="02010609060101010101" pitchFamily="49" charset="-122"/>
                          </a:rPr>
                          <m:t>𝟎</m:t>
                        </m:r>
                        <m:r>
                          <a:rPr lang="en-US" altLang="zh-CN" sz="2400" b="1" i="1" kern="0" smtClean="0">
                            <a:solidFill>
                              <a:srgbClr val="3333FF"/>
                            </a:solidFill>
                            <a:latin typeface="Cambria Math" panose="02040503050406030204"/>
                            <a:ea typeface="黑体" panose="02010609060101010101" pitchFamily="49" charset="-122"/>
                          </a:rPr>
                          <m:t>)</m:t>
                        </m:r>
                      </m:sup>
                    </m:sSubSup>
                    <m:r>
                      <a:rPr lang="en-US" altLang="zh-CN" sz="2400" b="1" i="1" kern="0" smtClean="0">
                        <a:solidFill>
                          <a:srgbClr val="3333FF"/>
                        </a:solidFill>
                        <a:latin typeface="Cambria Math" panose="02040503050406030204"/>
                        <a:ea typeface="黑体" panose="02010609060101010101" pitchFamily="49" charset="-122"/>
                      </a:rPr>
                      <m:t>=</m:t>
                    </m:r>
                    <m:d>
                      <m:dPr>
                        <m:begChr m:val="{"/>
                        <m:endChr m:val=""/>
                        <m:ctrlPr>
                          <a:rPr lang="en-US" altLang="zh-CN" sz="2400" b="1" i="1" kern="0" smtClean="0">
                            <a:solidFill>
                              <a:srgbClr val="3333FF"/>
                            </a:solidFill>
                            <a:latin typeface="Cambria Math" panose="02040503050406030204" pitchFamily="18" charset="0"/>
                            <a:ea typeface="黑体" panose="02010609060101010101" pitchFamily="49" charset="-122"/>
                          </a:rPr>
                        </m:ctrlPr>
                      </m:dPr>
                      <m:e>
                        <m:eqArr>
                          <m:eqArrPr>
                            <m:ctrlPr>
                              <a:rPr lang="en-US" altLang="zh-CN" sz="2400" b="1" i="1" kern="0" smtClean="0">
                                <a:solidFill>
                                  <a:srgbClr val="3333FF"/>
                                </a:solidFill>
                                <a:latin typeface="Cambria Math" panose="02040503050406030204" pitchFamily="18" charset="0"/>
                                <a:ea typeface="黑体" panose="02010609060101010101" pitchFamily="49" charset="-122"/>
                              </a:rPr>
                            </m:ctrlPr>
                          </m:eqArrPr>
                          <m:e>
                            <m:d>
                              <m:dPr>
                                <m:begChr m:val="{"/>
                                <m:endChr m:val="}"/>
                                <m:ctrlPr>
                                  <a:rPr lang="en-US" altLang="zh-CN" sz="2400" b="1" i="1" kern="0" smtClean="0">
                                    <a:solidFill>
                                      <a:srgbClr val="3333FF"/>
                                    </a:solidFill>
                                    <a:latin typeface="Cambria Math" panose="02040503050406030204" pitchFamily="18" charset="0"/>
                                    <a:ea typeface="黑体" panose="02010609060101010101" pitchFamily="49" charset="-122"/>
                                  </a:rPr>
                                </m:ctrlPr>
                              </m:dPr>
                              <m:e>
                                <m:r>
                                  <a:rPr lang="en-US" altLang="zh-CN" sz="2400" b="1" i="1" kern="0" smtClean="0">
                                    <a:solidFill>
                                      <a:srgbClr val="3333FF"/>
                                    </a:solidFill>
                                    <a:latin typeface="Cambria Math" panose="02040503050406030204"/>
                                    <a:ea typeface="黑体" panose="02010609060101010101" pitchFamily="49" charset="-122"/>
                                  </a:rPr>
                                  <m:t>𝒂</m:t>
                                </m:r>
                              </m:e>
                              <m:e>
                                <m:r>
                                  <a:rPr lang="zh-CN" altLang="en-US" sz="2400" b="1" i="1" kern="0" smtClean="0">
                                    <a:solidFill>
                                      <a:srgbClr val="3333FF"/>
                                    </a:solidFill>
                                    <a:latin typeface="Cambria Math" panose="02040503050406030204"/>
                                    <a:ea typeface="黑体" panose="02010609060101010101" pitchFamily="49" charset="-122"/>
                                  </a:rPr>
                                  <m:t>𝜹</m:t>
                                </m:r>
                                <m:d>
                                  <m:dPr>
                                    <m:ctrlPr>
                                      <a:rPr lang="en-US" altLang="zh-CN" sz="2400" b="1" i="1" kern="0" smtClean="0">
                                        <a:solidFill>
                                          <a:srgbClr val="3333FF"/>
                                        </a:solidFill>
                                        <a:latin typeface="Cambria Math" panose="02040503050406030204" pitchFamily="18" charset="0"/>
                                        <a:ea typeface="黑体" panose="02010609060101010101" pitchFamily="49" charset="-122"/>
                                      </a:rPr>
                                    </m:ctrlPr>
                                  </m:dPr>
                                  <m:e>
                                    <m:sSub>
                                      <m:sSubPr>
                                        <m:ctrlPr>
                                          <a:rPr lang="en-US" altLang="zh-CN" sz="2400" b="1" i="1" kern="0" smtClean="0">
                                            <a:solidFill>
                                              <a:srgbClr val="3333FF"/>
                                            </a:solidFill>
                                            <a:latin typeface="Cambria Math" panose="02040503050406030204" pitchFamily="18" charset="0"/>
                                            <a:ea typeface="黑体" panose="02010609060101010101" pitchFamily="49" charset="-122"/>
                                          </a:rPr>
                                        </m:ctrlPr>
                                      </m:sSubPr>
                                      <m:e>
                                        <m:r>
                                          <a:rPr lang="en-US" altLang="zh-CN" sz="2400" b="1" i="1" kern="0" smtClean="0">
                                            <a:solidFill>
                                              <a:srgbClr val="3333FF"/>
                                            </a:solidFill>
                                            <a:latin typeface="Cambria Math" panose="02040503050406030204"/>
                                            <a:ea typeface="黑体" panose="02010609060101010101" pitchFamily="49" charset="-122"/>
                                          </a:rPr>
                                          <m:t>𝒒</m:t>
                                        </m:r>
                                      </m:e>
                                      <m:sub>
                                        <m:r>
                                          <a:rPr lang="en-US" altLang="zh-CN" sz="2400" b="1" i="1" kern="0" smtClean="0">
                                            <a:solidFill>
                                              <a:srgbClr val="3333FF"/>
                                            </a:solidFill>
                                            <a:latin typeface="Cambria Math" panose="02040503050406030204"/>
                                            <a:ea typeface="黑体" panose="02010609060101010101" pitchFamily="49" charset="-122"/>
                                          </a:rPr>
                                          <m:t>𝒊</m:t>
                                        </m:r>
                                      </m:sub>
                                    </m:sSub>
                                    <m:r>
                                      <a:rPr lang="en-US" altLang="zh-CN" sz="2400" b="1" i="1" kern="0" smtClean="0">
                                        <a:solidFill>
                                          <a:srgbClr val="3333FF"/>
                                        </a:solidFill>
                                        <a:latin typeface="Cambria Math" panose="02040503050406030204"/>
                                        <a:ea typeface="黑体" panose="02010609060101010101" pitchFamily="49" charset="-122"/>
                                      </a:rPr>
                                      <m:t>,</m:t>
                                    </m:r>
                                    <m:r>
                                      <a:rPr lang="en-US" altLang="zh-CN" sz="2400" b="1" i="1" kern="0" smtClean="0">
                                        <a:solidFill>
                                          <a:srgbClr val="3333FF"/>
                                        </a:solidFill>
                                        <a:latin typeface="Cambria Math" panose="02040503050406030204"/>
                                        <a:ea typeface="黑体" panose="02010609060101010101" pitchFamily="49" charset="-122"/>
                                      </a:rPr>
                                      <m:t>𝒙</m:t>
                                    </m:r>
                                  </m:e>
                                </m:d>
                                <m:r>
                                  <a:rPr lang="en-US" altLang="zh-CN" sz="2400" b="1" i="1" kern="0" smtClean="0">
                                    <a:solidFill>
                                      <a:srgbClr val="3333FF"/>
                                    </a:solidFill>
                                    <a:latin typeface="Cambria Math" panose="02040503050406030204"/>
                                    <a:ea typeface="黑体" panose="02010609060101010101" pitchFamily="49" charset="-122"/>
                                  </a:rPr>
                                  <m:t>=</m:t>
                                </m:r>
                                <m:sSub>
                                  <m:sSubPr>
                                    <m:ctrlPr>
                                      <a:rPr lang="en-US" altLang="zh-CN" sz="2400" b="1" i="1" kern="0" smtClean="0">
                                        <a:solidFill>
                                          <a:srgbClr val="3333FF"/>
                                        </a:solidFill>
                                        <a:latin typeface="Cambria Math" panose="02040503050406030204" pitchFamily="18" charset="0"/>
                                        <a:ea typeface="黑体" panose="02010609060101010101" pitchFamily="49" charset="-122"/>
                                      </a:rPr>
                                    </m:ctrlPr>
                                  </m:sSubPr>
                                  <m:e>
                                    <m:r>
                                      <a:rPr lang="en-US" altLang="zh-CN" sz="2400" b="1" i="1" kern="0" smtClean="0">
                                        <a:solidFill>
                                          <a:srgbClr val="3333FF"/>
                                        </a:solidFill>
                                        <a:latin typeface="Cambria Math" panose="02040503050406030204"/>
                                        <a:ea typeface="黑体" panose="02010609060101010101" pitchFamily="49" charset="-122"/>
                                      </a:rPr>
                                      <m:t>𝒒</m:t>
                                    </m:r>
                                  </m:e>
                                  <m:sub>
                                    <m:r>
                                      <a:rPr lang="en-US" altLang="zh-CN" sz="2400" b="1" i="1" kern="0" smtClean="0">
                                        <a:solidFill>
                                          <a:srgbClr val="3333FF"/>
                                        </a:solidFill>
                                        <a:latin typeface="Cambria Math" panose="02040503050406030204"/>
                                        <a:ea typeface="黑体" panose="02010609060101010101" pitchFamily="49" charset="-122"/>
                                      </a:rPr>
                                      <m:t>𝒋</m:t>
                                    </m:r>
                                  </m:sub>
                                </m:sSub>
                              </m:e>
                            </m:d>
                            <m:r>
                              <a:rPr lang="en-US" altLang="zh-CN" sz="2400" b="1" i="1" kern="0" smtClean="0">
                                <a:solidFill>
                                  <a:srgbClr val="3333FF"/>
                                </a:solidFill>
                                <a:latin typeface="Cambria Math" panose="02040503050406030204"/>
                                <a:ea typeface="黑体" panose="02010609060101010101" pitchFamily="49" charset="-122"/>
                              </a:rPr>
                              <m:t>                 </m:t>
                            </m:r>
                            <m:r>
                              <a:rPr lang="en-US" altLang="zh-CN" sz="2400" b="0" i="1" kern="0" smtClean="0">
                                <a:solidFill>
                                  <a:srgbClr val="3333FF"/>
                                </a:solidFill>
                                <a:latin typeface="Cambria Math" panose="02040503050406030204"/>
                                <a:ea typeface="黑体" panose="02010609060101010101" pitchFamily="49" charset="-122"/>
                              </a:rPr>
                              <m:t>𝑖</m:t>
                            </m:r>
                            <m:r>
                              <a:rPr lang="en-US" altLang="zh-CN" sz="2400" b="0" i="1" kern="0" smtClean="0">
                                <a:solidFill>
                                  <a:srgbClr val="3333FF"/>
                                </a:solidFill>
                                <a:latin typeface="Cambria Math" panose="02040503050406030204"/>
                                <a:ea typeface="Cambria Math" panose="02040503050406030204"/>
                              </a:rPr>
                              <m:t>≠</m:t>
                            </m:r>
                            <m:r>
                              <a:rPr lang="en-US" altLang="zh-CN" sz="2400" b="0" i="1" kern="0" smtClean="0">
                                <a:solidFill>
                                  <a:srgbClr val="3333FF"/>
                                </a:solidFill>
                                <a:latin typeface="Cambria Math" panose="02040503050406030204"/>
                                <a:ea typeface="Cambria Math" panose="02040503050406030204"/>
                              </a:rPr>
                              <m:t>𝑗</m:t>
                            </m:r>
                          </m:e>
                          <m:e>
                            <m:d>
                              <m:dPr>
                                <m:begChr m:val="{"/>
                                <m:endChr m:val="}"/>
                                <m:ctrlPr>
                                  <a:rPr lang="en-US" altLang="zh-CN" sz="2400" b="1" i="1" kern="0" smtClean="0">
                                    <a:solidFill>
                                      <a:srgbClr val="3333FF"/>
                                    </a:solidFill>
                                    <a:latin typeface="Cambria Math" panose="02040503050406030204" pitchFamily="18" charset="0"/>
                                    <a:ea typeface="黑体" panose="02010609060101010101" pitchFamily="49" charset="-122"/>
                                  </a:rPr>
                                </m:ctrlPr>
                              </m:dPr>
                              <m:e>
                                <m:r>
                                  <a:rPr lang="en-US" altLang="zh-CN" sz="2400" b="1" i="1" kern="0" smtClean="0">
                                    <a:solidFill>
                                      <a:srgbClr val="3333FF"/>
                                    </a:solidFill>
                                    <a:latin typeface="Cambria Math" panose="02040503050406030204"/>
                                    <a:ea typeface="黑体" panose="02010609060101010101" pitchFamily="49" charset="-122"/>
                                  </a:rPr>
                                  <m:t>𝒂</m:t>
                                </m:r>
                              </m:e>
                              <m:e>
                                <m:r>
                                  <a:rPr lang="zh-CN" altLang="en-US" sz="2400" b="1" i="1" kern="0" smtClean="0">
                                    <a:solidFill>
                                      <a:srgbClr val="3333FF"/>
                                    </a:solidFill>
                                    <a:latin typeface="Cambria Math" panose="02040503050406030204"/>
                                    <a:ea typeface="黑体" panose="02010609060101010101" pitchFamily="49" charset="-122"/>
                                  </a:rPr>
                                  <m:t>𝜹</m:t>
                                </m:r>
                                <m:d>
                                  <m:dPr>
                                    <m:ctrlPr>
                                      <a:rPr lang="en-US" altLang="zh-CN" sz="2400" b="1" i="1" kern="0" smtClean="0">
                                        <a:solidFill>
                                          <a:srgbClr val="3333FF"/>
                                        </a:solidFill>
                                        <a:latin typeface="Cambria Math" panose="02040503050406030204" pitchFamily="18" charset="0"/>
                                        <a:ea typeface="黑体" panose="02010609060101010101" pitchFamily="49" charset="-122"/>
                                      </a:rPr>
                                    </m:ctrlPr>
                                  </m:dPr>
                                  <m:e>
                                    <m:sSub>
                                      <m:sSubPr>
                                        <m:ctrlPr>
                                          <a:rPr lang="en-US" altLang="zh-CN" sz="2400" b="1" i="1" kern="0" smtClean="0">
                                            <a:solidFill>
                                              <a:srgbClr val="3333FF"/>
                                            </a:solidFill>
                                            <a:latin typeface="Cambria Math" panose="02040503050406030204" pitchFamily="18" charset="0"/>
                                            <a:ea typeface="黑体" panose="02010609060101010101" pitchFamily="49" charset="-122"/>
                                          </a:rPr>
                                        </m:ctrlPr>
                                      </m:sSubPr>
                                      <m:e>
                                        <m:r>
                                          <a:rPr lang="en-US" altLang="zh-CN" sz="2400" b="1" i="1" kern="0" smtClean="0">
                                            <a:solidFill>
                                              <a:srgbClr val="3333FF"/>
                                            </a:solidFill>
                                            <a:latin typeface="Cambria Math" panose="02040503050406030204"/>
                                            <a:ea typeface="黑体" panose="02010609060101010101" pitchFamily="49" charset="-122"/>
                                          </a:rPr>
                                          <m:t>𝒒</m:t>
                                        </m:r>
                                      </m:e>
                                      <m:sub>
                                        <m:r>
                                          <a:rPr lang="en-US" altLang="zh-CN" sz="2400" b="1" i="1" kern="0" smtClean="0">
                                            <a:solidFill>
                                              <a:srgbClr val="3333FF"/>
                                            </a:solidFill>
                                            <a:latin typeface="Cambria Math" panose="02040503050406030204"/>
                                            <a:ea typeface="黑体" panose="02010609060101010101" pitchFamily="49" charset="-122"/>
                                          </a:rPr>
                                          <m:t>𝒊</m:t>
                                        </m:r>
                                      </m:sub>
                                    </m:sSub>
                                    <m:r>
                                      <a:rPr lang="en-US" altLang="zh-CN" sz="2400" b="1" i="1" kern="0" smtClean="0">
                                        <a:solidFill>
                                          <a:srgbClr val="3333FF"/>
                                        </a:solidFill>
                                        <a:latin typeface="Cambria Math" panose="02040503050406030204"/>
                                        <a:ea typeface="黑体" panose="02010609060101010101" pitchFamily="49" charset="-122"/>
                                      </a:rPr>
                                      <m:t>,</m:t>
                                    </m:r>
                                    <m:r>
                                      <a:rPr lang="en-US" altLang="zh-CN" sz="2400" b="1" i="1" kern="0" smtClean="0">
                                        <a:solidFill>
                                          <a:srgbClr val="3333FF"/>
                                        </a:solidFill>
                                        <a:latin typeface="Cambria Math" panose="02040503050406030204"/>
                                        <a:ea typeface="黑体" panose="02010609060101010101" pitchFamily="49" charset="-122"/>
                                      </a:rPr>
                                      <m:t>𝒙</m:t>
                                    </m:r>
                                  </m:e>
                                </m:d>
                                <m:r>
                                  <a:rPr lang="en-US" altLang="zh-CN" sz="2400" b="1" i="1" kern="0" smtClean="0">
                                    <a:solidFill>
                                      <a:srgbClr val="3333FF"/>
                                    </a:solidFill>
                                    <a:latin typeface="Cambria Math" panose="02040503050406030204"/>
                                    <a:ea typeface="黑体" panose="02010609060101010101" pitchFamily="49" charset="-122"/>
                                  </a:rPr>
                                  <m:t>=</m:t>
                                </m:r>
                                <m:sSub>
                                  <m:sSubPr>
                                    <m:ctrlPr>
                                      <a:rPr lang="en-US" altLang="zh-CN" sz="2400" b="1" i="1" kern="0" smtClean="0">
                                        <a:solidFill>
                                          <a:srgbClr val="3333FF"/>
                                        </a:solidFill>
                                        <a:latin typeface="Cambria Math" panose="02040503050406030204" pitchFamily="18" charset="0"/>
                                        <a:ea typeface="黑体" panose="02010609060101010101" pitchFamily="49" charset="-122"/>
                                      </a:rPr>
                                    </m:ctrlPr>
                                  </m:sSubPr>
                                  <m:e>
                                    <m:r>
                                      <a:rPr lang="en-US" altLang="zh-CN" sz="2400" b="1" i="1" kern="0" smtClean="0">
                                        <a:solidFill>
                                          <a:srgbClr val="3333FF"/>
                                        </a:solidFill>
                                        <a:latin typeface="Cambria Math" panose="02040503050406030204"/>
                                        <a:ea typeface="黑体" panose="02010609060101010101" pitchFamily="49" charset="-122"/>
                                      </a:rPr>
                                      <m:t>𝒒</m:t>
                                    </m:r>
                                  </m:e>
                                  <m:sub>
                                    <m:r>
                                      <a:rPr lang="en-US" altLang="zh-CN" sz="2400" b="1" i="1" kern="0" smtClean="0">
                                        <a:solidFill>
                                          <a:srgbClr val="3333FF"/>
                                        </a:solidFill>
                                        <a:latin typeface="Cambria Math" panose="02040503050406030204"/>
                                        <a:ea typeface="黑体" panose="02010609060101010101" pitchFamily="49" charset="-122"/>
                                      </a:rPr>
                                      <m:t>𝒋</m:t>
                                    </m:r>
                                  </m:sub>
                                </m:sSub>
                              </m:e>
                            </m:d>
                            <m:r>
                              <a:rPr lang="en-US" altLang="zh-CN" sz="2400" b="1" i="1" kern="0" smtClean="0">
                                <a:solidFill>
                                  <a:srgbClr val="3333FF"/>
                                </a:solidFill>
                                <a:latin typeface="Cambria Math" panose="02040503050406030204"/>
                                <a:ea typeface="Cambria Math" panose="02040503050406030204"/>
                              </a:rPr>
                              <m:t>∪</m:t>
                            </m:r>
                            <m:d>
                              <m:dPr>
                                <m:begChr m:val="{"/>
                                <m:endChr m:val="}"/>
                                <m:ctrlPr>
                                  <a:rPr lang="en-US" altLang="zh-CN" sz="2400" b="1" i="1" kern="0" smtClean="0">
                                    <a:solidFill>
                                      <a:srgbClr val="3333FF"/>
                                    </a:solidFill>
                                    <a:latin typeface="Cambria Math" panose="02040503050406030204" pitchFamily="18" charset="0"/>
                                    <a:ea typeface="Cambria Math" panose="02040503050406030204"/>
                                  </a:rPr>
                                </m:ctrlPr>
                              </m:dPr>
                              <m:e>
                                <m:r>
                                  <a:rPr lang="zh-CN" altLang="en-US" sz="2400" b="1" i="1" kern="0" smtClean="0">
                                    <a:solidFill>
                                      <a:srgbClr val="3333FF"/>
                                    </a:solidFill>
                                    <a:latin typeface="Cambria Math" panose="02040503050406030204"/>
                                    <a:ea typeface="Cambria Math" panose="02040503050406030204"/>
                                  </a:rPr>
                                  <m:t>𝜺</m:t>
                                </m:r>
                              </m:e>
                            </m:d>
                            <m:r>
                              <a:rPr lang="en-US" altLang="zh-CN" sz="2400" b="1" i="1" kern="0" smtClean="0">
                                <a:solidFill>
                                  <a:srgbClr val="3333FF"/>
                                </a:solidFill>
                                <a:latin typeface="Cambria Math" panose="02040503050406030204"/>
                                <a:ea typeface="Cambria Math" panose="02040503050406030204"/>
                              </a:rPr>
                              <m:t>  </m:t>
                            </m:r>
                            <m:r>
                              <a:rPr lang="en-US" altLang="zh-CN" sz="2400" b="0" i="1" kern="0" smtClean="0">
                                <a:solidFill>
                                  <a:srgbClr val="3333FF"/>
                                </a:solidFill>
                                <a:latin typeface="Cambria Math" panose="02040503050406030204"/>
                                <a:ea typeface="Cambria Math" panose="02040503050406030204"/>
                              </a:rPr>
                              <m:t>    </m:t>
                            </m:r>
                            <m:r>
                              <a:rPr lang="en-US" altLang="zh-CN" sz="2400" b="0" i="1" kern="0" smtClean="0">
                                <a:solidFill>
                                  <a:srgbClr val="3333FF"/>
                                </a:solidFill>
                                <a:latin typeface="Cambria Math" panose="02040503050406030204"/>
                                <a:ea typeface="Cambria Math" panose="02040503050406030204"/>
                              </a:rPr>
                              <m:t>𝑖</m:t>
                            </m:r>
                            <m:r>
                              <a:rPr lang="en-US" altLang="zh-CN" sz="2400" b="0" i="1" kern="0" smtClean="0">
                                <a:solidFill>
                                  <a:srgbClr val="3333FF"/>
                                </a:solidFill>
                                <a:latin typeface="Cambria Math" panose="02040503050406030204"/>
                                <a:ea typeface="Cambria Math" panose="02040503050406030204"/>
                              </a:rPr>
                              <m:t>=</m:t>
                            </m:r>
                            <m:r>
                              <a:rPr lang="en-US" altLang="zh-CN" sz="2400" b="0" i="1" kern="0" smtClean="0">
                                <a:solidFill>
                                  <a:srgbClr val="3333FF"/>
                                </a:solidFill>
                                <a:latin typeface="Cambria Math" panose="02040503050406030204"/>
                                <a:ea typeface="Cambria Math" panose="02040503050406030204"/>
                              </a:rPr>
                              <m:t>𝑗</m:t>
                            </m:r>
                          </m:e>
                        </m:eqArr>
                      </m:e>
                    </m:d>
                    <m:r>
                      <a:rPr lang="en-US" altLang="zh-CN" sz="2400" b="1" i="1" kern="0" smtClean="0">
                        <a:solidFill>
                          <a:srgbClr val="3333FF"/>
                        </a:solidFill>
                        <a:latin typeface="Cambria Math" panose="02040503050406030204"/>
                        <a:ea typeface="黑体" panose="02010609060101010101" pitchFamily="49" charset="-122"/>
                      </a:rPr>
                      <m:t>   </m:t>
                    </m:r>
                  </m:oMath>
                </a14:m>
                <a:r>
                  <a:rPr lang="en-US" altLang="zh-CN" b="1" kern="0" dirty="0">
                    <a:solidFill>
                      <a:srgbClr val="3333FF"/>
                    </a:solidFill>
                    <a:latin typeface="Times New Roman" panose="02020603050405020304" pitchFamily="18" charset="0"/>
                    <a:ea typeface="黑体" panose="02010609060101010101" pitchFamily="49" charset="-122"/>
                  </a:rPr>
                  <a:t> </a:t>
                </a:r>
                <a:endParaRPr lang="en-US" altLang="zh-CN" b="1" kern="0" baseline="30000" dirty="0">
                  <a:solidFill>
                    <a:srgbClr val="3333FF"/>
                  </a:solidFill>
                  <a:latin typeface="Times New Roman" panose="02020603050405020304" pitchFamily="18" charset="0"/>
                  <a:ea typeface="黑体" panose="02010609060101010101" pitchFamily="49" charset="-122"/>
                </a:endParaRPr>
              </a:p>
            </p:txBody>
          </p:sp>
        </mc:Choice>
        <mc:Fallback xmlns="">
          <p:sp>
            <p:nvSpPr>
              <p:cNvPr id="18" name="Rectangle 3"/>
              <p:cNvSpPr txBox="1">
                <a:spLocks noRot="1" noChangeAspect="1" noMove="1" noResize="1" noEditPoints="1" noAdjustHandles="1" noChangeArrowheads="1" noChangeShapeType="1" noTextEdit="1"/>
              </p:cNvSpPr>
              <p:nvPr/>
            </p:nvSpPr>
            <p:spPr bwMode="auto">
              <a:xfrm>
                <a:off x="484187" y="4267200"/>
                <a:ext cx="8305800" cy="2438400"/>
              </a:xfrm>
              <a:prstGeom prst="rect">
                <a:avLst/>
              </a:prstGeom>
              <a:blipFill rotWithShape="1">
                <a:blip r:embed="rId3"/>
                <a:stretch>
                  <a:fillRect l="-4" r="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126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187" y="1333500"/>
            <a:ext cx="8305800" cy="2956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日期占位符 3"/>
          <p:cNvSpPr>
            <a:spLocks noGrp="1"/>
          </p:cNvSpPr>
          <p:nvPr>
            <p:ph type="dt" sz="quarter" idx="10"/>
          </p:nvPr>
        </p:nvSpPr>
        <p:spPr/>
        <p:txBody>
          <a:bodyPr/>
          <a:lstStyle/>
          <a:p>
            <a:pPr>
              <a:defRPr/>
            </a:pPr>
            <a:fld id="{117A3537-6807-4DB9-9C27-CC2CC5635447}" type="datetime1">
              <a:rPr lang="zh-CN" altLang="en-US"/>
              <a:t>2022/4/15</a:t>
            </a:fld>
            <a:endParaRPr lang="en-US" altLang="zh-CN" dirty="0"/>
          </a:p>
        </p:txBody>
      </p:sp>
      <p:sp>
        <p:nvSpPr>
          <p:cNvPr id="6" name="灯片编号占位符 5"/>
          <p:cNvSpPr>
            <a:spLocks noGrp="1"/>
          </p:cNvSpPr>
          <p:nvPr>
            <p:ph type="sldNum" sz="quarter" idx="12"/>
          </p:nvPr>
        </p:nvSpPr>
        <p:spPr/>
        <p:txBody>
          <a:bodyPr/>
          <a:lstStyle/>
          <a:p>
            <a:pPr>
              <a:defRPr/>
            </a:pPr>
            <a:fld id="{B6AB60D2-7AEF-4D86-9E16-9600C6420579}" type="slidenum">
              <a:rPr lang="en-US" altLang="zh-CN"/>
              <a:t>23</a:t>
            </a:fld>
            <a:endParaRPr lang="en-US" altLang="zh-CN"/>
          </a:p>
        </p:txBody>
      </p:sp>
      <p:sp>
        <p:nvSpPr>
          <p:cNvPr id="1127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latin typeface="Times New Roman" panose="02020603050405020304" pitchFamily="18" charset="0"/>
            </a:endParaRPr>
          </a:p>
        </p:txBody>
      </p:sp>
      <p:grpSp>
        <p:nvGrpSpPr>
          <p:cNvPr id="26" name="组合 25"/>
          <p:cNvGrpSpPr/>
          <p:nvPr/>
        </p:nvGrpSpPr>
        <p:grpSpPr bwMode="auto">
          <a:xfrm>
            <a:off x="1459709" y="1524000"/>
            <a:ext cx="5398291" cy="3657600"/>
            <a:chOff x="1459709" y="1524000"/>
            <a:chExt cx="5398291" cy="3657600"/>
          </a:xfrm>
        </p:grpSpPr>
        <p:sp>
          <p:nvSpPr>
            <p:cNvPr id="3" name="矩形 2"/>
            <p:cNvSpPr/>
            <p:nvPr/>
          </p:nvSpPr>
          <p:spPr>
            <a:xfrm>
              <a:off x="1459709" y="4648200"/>
              <a:ext cx="902491" cy="533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矩形 11"/>
            <p:cNvSpPr/>
            <p:nvPr/>
          </p:nvSpPr>
          <p:spPr>
            <a:xfrm>
              <a:off x="2667000" y="4648200"/>
              <a:ext cx="846000" cy="533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矩形 12"/>
            <p:cNvSpPr/>
            <p:nvPr/>
          </p:nvSpPr>
          <p:spPr>
            <a:xfrm>
              <a:off x="3556794" y="4648200"/>
              <a:ext cx="828000" cy="533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矩形 13"/>
            <p:cNvSpPr/>
            <p:nvPr/>
          </p:nvSpPr>
          <p:spPr>
            <a:xfrm>
              <a:off x="4428589" y="4648200"/>
              <a:ext cx="836999" cy="533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直接箭头连接符 6"/>
            <p:cNvCxnSpPr>
              <a:stCxn id="3" idx="0"/>
            </p:cNvCxnSpPr>
            <p:nvPr/>
          </p:nvCxnSpPr>
          <p:spPr>
            <a:xfrm flipV="1">
              <a:off x="1910955" y="1828800"/>
              <a:ext cx="4794645" cy="2819400"/>
            </a:xfrm>
            <a:prstGeom prst="straightConnector1">
              <a:avLst/>
            </a:prstGeom>
            <a:ln w="190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2" idx="0"/>
            </p:cNvCxnSpPr>
            <p:nvPr/>
          </p:nvCxnSpPr>
          <p:spPr>
            <a:xfrm flipV="1">
              <a:off x="3090000" y="1905000"/>
              <a:ext cx="2663896" cy="2743200"/>
            </a:xfrm>
            <a:prstGeom prst="straightConnector1">
              <a:avLst/>
            </a:prstGeom>
            <a:ln w="190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3" idx="0"/>
            </p:cNvCxnSpPr>
            <p:nvPr/>
          </p:nvCxnSpPr>
          <p:spPr>
            <a:xfrm flipV="1">
              <a:off x="3970794" y="1828800"/>
              <a:ext cx="982206" cy="2819400"/>
            </a:xfrm>
            <a:prstGeom prst="straightConnector1">
              <a:avLst/>
            </a:prstGeom>
            <a:ln w="190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4" idx="0"/>
            </p:cNvCxnSpPr>
            <p:nvPr/>
          </p:nvCxnSpPr>
          <p:spPr>
            <a:xfrm flipV="1">
              <a:off x="4847089" y="1524000"/>
              <a:ext cx="2010911" cy="3124200"/>
            </a:xfrm>
            <a:prstGeom prst="straightConnector1">
              <a:avLst/>
            </a:prstGeom>
            <a:ln w="190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19" name="Title 1"/>
          <p:cNvSpPr>
            <a:spLocks noGrp="1"/>
          </p:cNvSpPr>
          <p:nvPr>
            <p:ph type="title"/>
          </p:nvPr>
        </p:nvSpPr>
        <p:spPr>
          <a:xfrm>
            <a:off x="685800" y="152400"/>
            <a:ext cx="8229600" cy="393065"/>
          </a:xfrm>
        </p:spPr>
        <p:txBody>
          <a:bodyPr/>
          <a:lstStyle/>
          <a:p>
            <a:pPr algn="r"/>
            <a:r>
              <a:rPr lang="en-US" altLang="zh-CN" sz="3600" dirty="0">
                <a:solidFill>
                  <a:schemeClr val="bg1"/>
                </a:solidFill>
                <a:latin typeface="Times New Roman" panose="02020603050405020304" pitchFamily="18" charset="0"/>
                <a:cs typeface="Times New Roman" panose="02020603050405020304" pitchFamily="18" charset="0"/>
              </a:rPr>
              <a:t>DFA</a:t>
            </a:r>
            <a:r>
              <a:rPr lang="en-US" altLang="zh-CN" sz="3600" dirty="0">
                <a:solidFill>
                  <a:schemeClr val="bg1"/>
                </a:solidFill>
              </a:rPr>
              <a:t>-&gt;</a:t>
            </a:r>
            <a:r>
              <a:rPr lang="zh-CN" altLang="en-US" sz="3600" dirty="0">
                <a:solidFill>
                  <a:schemeClr val="bg1"/>
                </a:solidFill>
              </a:rPr>
              <a:t>正则表达式</a:t>
            </a:r>
            <a:r>
              <a:rPr lang="en-AU" altLang="zh-CN" sz="3600" dirty="0">
                <a:solidFill>
                  <a:schemeClr val="bg1"/>
                </a:solidFill>
              </a:rPr>
              <a:t>:</a:t>
            </a:r>
            <a:r>
              <a:rPr lang="zh-CN" altLang="en-US" sz="3600" dirty="0">
                <a:solidFill>
                  <a:schemeClr val="bg1"/>
                </a:solidFill>
              </a:rPr>
              <a:t>递归法</a:t>
            </a:r>
            <a:endParaRPr lang="en-AU" sz="36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393065"/>
          </a:xfrm>
        </p:spPr>
        <p:txBody>
          <a:bodyPr/>
          <a:lstStyle/>
          <a:p>
            <a:pPr algn="r"/>
            <a:r>
              <a:rPr lang="en-US" altLang="zh-CN" sz="3600" dirty="0">
                <a:solidFill>
                  <a:schemeClr val="bg1"/>
                </a:solidFill>
                <a:latin typeface="Times New Roman" panose="02020603050405020304" pitchFamily="18" charset="0"/>
                <a:cs typeface="Times New Roman" panose="02020603050405020304" pitchFamily="18" charset="0"/>
              </a:rPr>
              <a:t>DFA</a:t>
            </a:r>
            <a:r>
              <a:rPr lang="zh-CN" altLang="en-US" sz="3600" dirty="0">
                <a:solidFill>
                  <a:schemeClr val="bg1"/>
                </a:solidFill>
                <a:latin typeface="Times New Roman" panose="02020603050405020304" pitchFamily="18" charset="0"/>
                <a:cs typeface="Times New Roman" panose="02020603050405020304" pitchFamily="18" charset="0"/>
              </a:rPr>
              <a:t>到正则表达式</a:t>
            </a:r>
          </a:p>
        </p:txBody>
      </p:sp>
      <p:sp>
        <p:nvSpPr>
          <p:cNvPr id="4" name="Slide Number Placeholder 3"/>
          <p:cNvSpPr>
            <a:spLocks noGrp="1"/>
          </p:cNvSpPr>
          <p:nvPr>
            <p:ph type="sldNum" sz="quarter" idx="12"/>
          </p:nvPr>
        </p:nvSpPr>
        <p:spPr/>
        <p:txBody>
          <a:bodyPr/>
          <a:lstStyle/>
          <a:p>
            <a:pPr>
              <a:defRPr/>
            </a:pPr>
            <a:fld id="{A60C455B-B212-44F5-BDE5-4E865130930B}" type="slidenum">
              <a:rPr lang="en-US" altLang="zh-CN" smtClean="0"/>
              <a:t>24</a:t>
            </a:fld>
            <a:endParaRPr lang="en-US" altLang="zh-CN"/>
          </a:p>
        </p:txBody>
      </p:sp>
      <p:sp>
        <p:nvSpPr>
          <p:cNvPr id="6" name="Content Placeholder 2"/>
          <p:cNvSpPr>
            <a:spLocks noGrp="1"/>
          </p:cNvSpPr>
          <p:nvPr>
            <p:ph idx="1"/>
          </p:nvPr>
        </p:nvSpPr>
        <p:spPr>
          <a:xfrm>
            <a:off x="228600" y="838200"/>
            <a:ext cx="8229600" cy="6515100"/>
          </a:xfrm>
        </p:spPr>
        <p:txBody>
          <a:bodyPr>
            <a:normAutofit/>
          </a:bodyPr>
          <a:lstStyle/>
          <a:p>
            <a:r>
              <a:rPr lang="zh-CN" altLang="en-US" sz="2400" dirty="0">
                <a:latin typeface="Times New Roman" panose="02020603050405020304" pitchFamily="18" charset="0"/>
                <a:cs typeface="Times New Roman" panose="02020603050405020304" pitchFamily="18" charset="0"/>
              </a:rPr>
              <a:t>递归法</a:t>
            </a:r>
            <a:endParaRPr lang="en-AU" altLang="zh-CN" sz="2400" dirty="0"/>
          </a:p>
          <a:p>
            <a:r>
              <a:rPr lang="zh-CN" altLang="en-US" sz="2400" dirty="0">
                <a:solidFill>
                  <a:srgbClr val="C00000"/>
                </a:solidFill>
                <a:latin typeface="Times New Roman" panose="02020603050405020304" pitchFamily="18" charset="0"/>
                <a:cs typeface="Times New Roman" panose="02020603050405020304" pitchFamily="18" charset="0"/>
              </a:rPr>
              <a:t>状态消除法</a:t>
            </a:r>
            <a:endParaRPr lang="en-AU" altLang="zh-CN" sz="2400" dirty="0">
              <a:solidFill>
                <a:srgbClr val="C00000"/>
              </a:solidFill>
              <a:latin typeface="Times New Roman" panose="02020603050405020304" pitchFamily="18" charset="0"/>
              <a:cs typeface="Times New Roman" panose="02020603050405020304" pitchFamily="18" charset="0"/>
            </a:endParaRPr>
          </a:p>
          <a:p>
            <a:pPr marL="457200" lvl="1" indent="0">
              <a:buNone/>
            </a:pPr>
            <a:endParaRPr lang="zh-CN" alt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zh-CN" altLang="en-US" dirty="0"/>
              <a:t>从</a:t>
            </a:r>
            <a:r>
              <a:rPr lang="en-US" altLang="zh-CN" dirty="0">
                <a:latin typeface="Times New Roman" panose="02020603050405020304" pitchFamily="18" charset="0"/>
                <a:cs typeface="Times New Roman" panose="02020603050405020304" pitchFamily="18" charset="0"/>
              </a:rPr>
              <a:t>DFA</a:t>
            </a:r>
            <a:r>
              <a:rPr lang="zh-CN" altLang="en-US" dirty="0"/>
              <a:t>中逐个删除状态</a:t>
            </a:r>
            <a:endParaRPr lang="en-AU" altLang="zh-CN" dirty="0"/>
          </a:p>
          <a:p>
            <a:pPr lvl="1"/>
            <a:r>
              <a:rPr lang="zh-CN" altLang="en-US" dirty="0"/>
              <a:t>会消除掉状态的原有路径，因此要补上等价的路径</a:t>
            </a:r>
          </a:p>
          <a:p>
            <a:r>
              <a:rPr lang="zh-CN" altLang="en-US" dirty="0"/>
              <a:t>用标记了正则表达式的新路径替换被删掉的路径</a:t>
            </a:r>
          </a:p>
          <a:p>
            <a:r>
              <a:rPr lang="zh-CN" altLang="en-US" dirty="0"/>
              <a:t>保持“自动机”等价</a:t>
            </a:r>
          </a:p>
          <a:p>
            <a:endParaRPr lang="en-AU" dirty="0"/>
          </a:p>
        </p:txBody>
      </p:sp>
      <p:sp>
        <p:nvSpPr>
          <p:cNvPr id="5" name="Slide Number Placeholder 4"/>
          <p:cNvSpPr>
            <a:spLocks noGrp="1"/>
          </p:cNvSpPr>
          <p:nvPr>
            <p:ph type="sldNum" sz="quarter" idx="12"/>
          </p:nvPr>
        </p:nvSpPr>
        <p:spPr/>
        <p:txBody>
          <a:bodyPr/>
          <a:lstStyle/>
          <a:p>
            <a:pPr>
              <a:defRPr/>
            </a:pPr>
            <a:fld id="{A619564F-3A13-4140-9CFC-3B75A7CC7F9C}" type="slidenum">
              <a:rPr lang="en-US" altLang="zh-CN" smtClean="0"/>
              <a:t>25</a:t>
            </a:fld>
            <a:endParaRPr lang="en-US" altLang="zh-CN"/>
          </a:p>
        </p:txBody>
      </p:sp>
      <p:sp>
        <p:nvSpPr>
          <p:cNvPr id="6" name="Title 1"/>
          <p:cNvSpPr>
            <a:spLocks noGrp="1"/>
          </p:cNvSpPr>
          <p:nvPr>
            <p:ph type="title"/>
          </p:nvPr>
        </p:nvSpPr>
        <p:spPr>
          <a:xfrm>
            <a:off x="685800" y="152400"/>
            <a:ext cx="8229600" cy="393065"/>
          </a:xfrm>
        </p:spPr>
        <p:txBody>
          <a:bodyPr/>
          <a:lstStyle/>
          <a:p>
            <a:pPr algn="r"/>
            <a:r>
              <a:rPr lang="en-US" altLang="zh-CN" sz="3600" dirty="0">
                <a:solidFill>
                  <a:schemeClr val="bg1"/>
                </a:solidFill>
                <a:latin typeface="Times New Roman" panose="02020603050405020304" pitchFamily="18" charset="0"/>
                <a:cs typeface="Times New Roman" panose="02020603050405020304" pitchFamily="18" charset="0"/>
              </a:rPr>
              <a:t>DFA</a:t>
            </a:r>
            <a:r>
              <a:rPr lang="en-US" altLang="zh-CN" sz="3600" dirty="0">
                <a:solidFill>
                  <a:schemeClr val="bg1"/>
                </a:solidFill>
              </a:rPr>
              <a:t>-&gt;</a:t>
            </a:r>
            <a:r>
              <a:rPr lang="zh-CN" altLang="en-US" sz="3600" dirty="0">
                <a:solidFill>
                  <a:schemeClr val="bg1"/>
                </a:solidFill>
              </a:rPr>
              <a:t>正则表达式</a:t>
            </a:r>
            <a:r>
              <a:rPr lang="en-AU" altLang="zh-CN" sz="3600" dirty="0">
                <a:solidFill>
                  <a:schemeClr val="bg1"/>
                </a:solidFill>
              </a:rPr>
              <a:t>:</a:t>
            </a:r>
            <a:r>
              <a:rPr lang="zh-CN" altLang="en-US" sz="3600" dirty="0">
                <a:solidFill>
                  <a:schemeClr val="bg1"/>
                </a:solidFill>
              </a:rPr>
              <a:t>状态消除法</a:t>
            </a:r>
            <a:endParaRPr lang="en-AU" sz="3600"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4" y="995833"/>
            <a:ext cx="8229600" cy="4525963"/>
          </a:xfrm>
        </p:spPr>
        <p:txBody>
          <a:bodyPr>
            <a:normAutofit/>
          </a:bodyPr>
          <a:lstStyle/>
          <a:p>
            <a:r>
              <a:rPr lang="zh-CN" altLang="en-US" sz="2800" dirty="0"/>
              <a:t>正则表达式运算（连接，加，闭包）和</a:t>
            </a:r>
            <a:r>
              <a:rPr lang="en-AU" altLang="zh-CN" sz="2800" dirty="0">
                <a:latin typeface="Times New Roman" panose="02020603050405020304" pitchFamily="18" charset="0"/>
                <a:cs typeface="Times New Roman" panose="02020603050405020304" pitchFamily="18" charset="0"/>
              </a:rPr>
              <a:t>DFA</a:t>
            </a:r>
            <a:r>
              <a:rPr lang="zh-CN" altLang="en-US" sz="2800" dirty="0"/>
              <a:t>中路径的关系</a:t>
            </a:r>
            <a:endParaRPr lang="en-AU" sz="2800" dirty="0"/>
          </a:p>
        </p:txBody>
      </p:sp>
      <p:sp>
        <p:nvSpPr>
          <p:cNvPr id="5" name="Slide Number Placeholder 4"/>
          <p:cNvSpPr>
            <a:spLocks noGrp="1"/>
          </p:cNvSpPr>
          <p:nvPr>
            <p:ph type="sldNum" sz="quarter" idx="12"/>
          </p:nvPr>
        </p:nvSpPr>
        <p:spPr/>
        <p:txBody>
          <a:bodyPr/>
          <a:lstStyle/>
          <a:p>
            <a:pPr>
              <a:defRPr/>
            </a:pPr>
            <a:fld id="{A619564F-3A13-4140-9CFC-3B75A7CC7F9C}" type="slidenum">
              <a:rPr lang="en-US" altLang="zh-CN" smtClean="0"/>
              <a:t>26</a:t>
            </a:fld>
            <a:endParaRPr lang="en-US" altLang="zh-CN"/>
          </a:p>
        </p:txBody>
      </p:sp>
      <p:pic>
        <p:nvPicPr>
          <p:cNvPr id="6" name="Picture 9"/>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3000" y="2362200"/>
            <a:ext cx="7340684" cy="2826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a:spLocks noGrp="1"/>
          </p:cNvSpPr>
          <p:nvPr>
            <p:ph type="title"/>
          </p:nvPr>
        </p:nvSpPr>
        <p:spPr>
          <a:xfrm>
            <a:off x="685800" y="152400"/>
            <a:ext cx="8229600" cy="393065"/>
          </a:xfrm>
        </p:spPr>
        <p:txBody>
          <a:bodyPr/>
          <a:lstStyle/>
          <a:p>
            <a:pPr algn="r"/>
            <a:r>
              <a:rPr lang="en-US" altLang="zh-CN" sz="3600" dirty="0">
                <a:solidFill>
                  <a:schemeClr val="bg1"/>
                </a:solidFill>
                <a:latin typeface="Times New Roman" panose="02020603050405020304" pitchFamily="18" charset="0"/>
                <a:cs typeface="Times New Roman" panose="02020603050405020304" pitchFamily="18" charset="0"/>
              </a:rPr>
              <a:t>DFA</a:t>
            </a:r>
            <a:r>
              <a:rPr lang="en-US" altLang="zh-CN" sz="3600" dirty="0">
                <a:solidFill>
                  <a:schemeClr val="bg1"/>
                </a:solidFill>
              </a:rPr>
              <a:t>-&gt;</a:t>
            </a:r>
            <a:r>
              <a:rPr lang="zh-CN" altLang="en-US" sz="3600" dirty="0">
                <a:solidFill>
                  <a:schemeClr val="bg1"/>
                </a:solidFill>
              </a:rPr>
              <a:t>正则表达式</a:t>
            </a:r>
            <a:r>
              <a:rPr lang="en-AU" altLang="zh-CN" sz="3600" dirty="0">
                <a:solidFill>
                  <a:schemeClr val="bg1"/>
                </a:solidFill>
              </a:rPr>
              <a:t>:</a:t>
            </a:r>
            <a:r>
              <a:rPr lang="zh-CN" altLang="en-US" sz="3600" dirty="0">
                <a:solidFill>
                  <a:schemeClr val="bg1"/>
                </a:solidFill>
              </a:rPr>
              <a:t>状态消除法</a:t>
            </a:r>
            <a:endParaRPr lang="en-AU" sz="3600"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229600" cy="4525963"/>
              </a:xfrm>
            </p:spPr>
            <p:txBody>
              <a:bodyPr>
                <a:normAutofit fontScale="92500" lnSpcReduction="10000"/>
              </a:bodyPr>
              <a:lstStyle/>
              <a:p>
                <a:r>
                  <a:rPr kumimoji="0" lang="zh-CN" altLang="en-US" dirty="0"/>
                  <a:t>更一般的情况，要为被删除的状态</a:t>
                </a:r>
                <a14:m>
                  <m:oMath xmlns:m="http://schemas.openxmlformats.org/officeDocument/2006/math">
                    <m:r>
                      <a:rPr kumimoji="0" lang="en-US" altLang="zh-CN" i="1" dirty="0" smtClean="0">
                        <a:latin typeface="Cambria Math" panose="02040503050406030204" pitchFamily="18" charset="0"/>
                      </a:rPr>
                      <m:t>𝑆</m:t>
                    </m:r>
                  </m:oMath>
                </a14:m>
                <a:r>
                  <a:rPr kumimoji="0" lang="zh-CN" altLang="en-US" dirty="0"/>
                  <a:t>的每个“入”和“出”路径的组合</a:t>
                </a:r>
                <a:r>
                  <a:rPr kumimoji="0" lang="en-US" altLang="zh-CN" dirty="0"/>
                  <a:t>, </a:t>
                </a:r>
                <a:r>
                  <a:rPr kumimoji="0" lang="zh-CN" altLang="en-US" dirty="0"/>
                  <a:t>补一条等价的新路径</a:t>
                </a:r>
                <a:r>
                  <a:rPr kumimoji="0" lang="en-US" altLang="zh-CN" dirty="0"/>
                  <a:t>, </a:t>
                </a:r>
                <a:r>
                  <a:rPr kumimoji="0" lang="zh-CN" altLang="en-US" dirty="0"/>
                  <a:t>并用新的正则表达式表示</a:t>
                </a:r>
                <a:endParaRPr kumimoji="0" lang="en-AU" altLang="zh-CN" dirty="0"/>
              </a:p>
              <a:p>
                <a:endParaRPr lang="en-AU" altLang="zh-CN" dirty="0"/>
              </a:p>
              <a:p>
                <a:endParaRPr kumimoji="0" lang="en-AU" altLang="zh-CN" dirty="0"/>
              </a:p>
              <a:p>
                <a:endParaRPr lang="en-AU" altLang="zh-CN" dirty="0"/>
              </a:p>
              <a:p>
                <a:endParaRPr kumimoji="0" lang="en-AU" altLang="zh-CN" dirty="0"/>
              </a:p>
              <a:p>
                <a:endParaRPr lang="en-AU" altLang="zh-CN" dirty="0"/>
              </a:p>
              <a:p>
                <a:endParaRPr lang="en-AU" altLang="zh-CN" dirty="0"/>
              </a:p>
              <a:p>
                <a:r>
                  <a:rPr lang="en-AU" altLang="zh-CN" dirty="0"/>
                  <a:t>2</a:t>
                </a:r>
                <a:r>
                  <a:rPr kumimoji="0" lang="zh-CN" altLang="en-US" dirty="0"/>
                  <a:t>条入，</a:t>
                </a:r>
                <a:r>
                  <a:rPr kumimoji="0" lang="en-AU" altLang="zh-CN" dirty="0"/>
                  <a:t>2</a:t>
                </a:r>
                <a:r>
                  <a:rPr kumimoji="0" lang="zh-CN" altLang="en-US" dirty="0"/>
                  <a:t>条出，要补</a:t>
                </a:r>
                <a:r>
                  <a:rPr kumimoji="0" lang="en-AU" altLang="zh-CN" dirty="0"/>
                  <a:t>4</a:t>
                </a:r>
                <a:r>
                  <a:rPr kumimoji="0" lang="zh-CN" altLang="en-US" dirty="0"/>
                  <a:t>条（</a:t>
                </a:r>
                <a14:m>
                  <m:oMath xmlns:m="http://schemas.openxmlformats.org/officeDocument/2006/math">
                    <m:r>
                      <a:rPr lang="en-AU" altLang="zh-CN" i="1" dirty="0" smtClean="0">
                        <a:latin typeface="Cambria Math" panose="02040503050406030204" pitchFamily="18" charset="0"/>
                      </a:rPr>
                      <m:t>𝑃</m:t>
                    </m:r>
                  </m:oMath>
                </a14:m>
                <a:r>
                  <a:rPr lang="zh-CN" altLang="en-US" dirty="0"/>
                  <a:t>到</a:t>
                </a:r>
                <a14:m>
                  <m:oMath xmlns:m="http://schemas.openxmlformats.org/officeDocument/2006/math">
                    <m:r>
                      <a:rPr lang="en-AU" altLang="zh-CN" i="1" dirty="0" smtClean="0">
                        <a:latin typeface="Cambria Math" panose="02040503050406030204" pitchFamily="18" charset="0"/>
                      </a:rPr>
                      <m:t>𝑄</m:t>
                    </m:r>
                  </m:oMath>
                </a14:m>
                <a:r>
                  <a:rPr lang="en-AU" altLang="zh-CN" dirty="0"/>
                  <a:t>,</a:t>
                </a:r>
                <a14:m>
                  <m:oMath xmlns:m="http://schemas.openxmlformats.org/officeDocument/2006/math">
                    <m:r>
                      <a:rPr lang="en-AU" altLang="zh-CN" i="1" dirty="0" smtClean="0">
                        <a:latin typeface="Cambria Math" panose="02040503050406030204" pitchFamily="18" charset="0"/>
                      </a:rPr>
                      <m:t>𝑃</m:t>
                    </m:r>
                  </m:oMath>
                </a14:m>
                <a:r>
                  <a:rPr lang="zh-CN" altLang="en-US" dirty="0"/>
                  <a:t>到</a:t>
                </a:r>
                <a14:m>
                  <m:oMath xmlns:m="http://schemas.openxmlformats.org/officeDocument/2006/math">
                    <m:r>
                      <a:rPr lang="en-AU" altLang="zh-CN" i="1" dirty="0" smtClean="0">
                        <a:latin typeface="Cambria Math" panose="02040503050406030204" pitchFamily="18" charset="0"/>
                      </a:rPr>
                      <m:t>𝑇</m:t>
                    </m:r>
                  </m:oMath>
                </a14:m>
                <a:r>
                  <a:rPr lang="en-AU" altLang="zh-CN" dirty="0"/>
                  <a:t>,</a:t>
                </a:r>
                <a14:m>
                  <m:oMath xmlns:m="http://schemas.openxmlformats.org/officeDocument/2006/math">
                    <m:r>
                      <a:rPr lang="en-AU" altLang="zh-CN" i="1" dirty="0" smtClean="0">
                        <a:latin typeface="Cambria Math" panose="02040503050406030204" pitchFamily="18" charset="0"/>
                      </a:rPr>
                      <m:t>𝑅</m:t>
                    </m:r>
                  </m:oMath>
                </a14:m>
                <a:r>
                  <a:rPr lang="zh-CN" altLang="en-US" dirty="0"/>
                  <a:t>到</a:t>
                </a:r>
                <a14:m>
                  <m:oMath xmlns:m="http://schemas.openxmlformats.org/officeDocument/2006/math">
                    <m:r>
                      <a:rPr lang="en-AU" altLang="zh-CN" i="1" dirty="0" smtClean="0">
                        <a:latin typeface="Cambria Math" panose="02040503050406030204" pitchFamily="18" charset="0"/>
                      </a:rPr>
                      <m:t>𝑄</m:t>
                    </m:r>
                  </m:oMath>
                </a14:m>
                <a:r>
                  <a:rPr lang="en-AU" altLang="zh-CN" dirty="0"/>
                  <a:t>,</a:t>
                </a:r>
                <a14:m>
                  <m:oMath xmlns:m="http://schemas.openxmlformats.org/officeDocument/2006/math">
                    <m:r>
                      <a:rPr lang="en-AU" altLang="zh-CN" i="1" dirty="0" smtClean="0">
                        <a:latin typeface="Cambria Math" panose="02040503050406030204" pitchFamily="18" charset="0"/>
                      </a:rPr>
                      <m:t>𝑅</m:t>
                    </m:r>
                  </m:oMath>
                </a14:m>
                <a:r>
                  <a:rPr lang="zh-CN" altLang="en-US" dirty="0"/>
                  <a:t>到</a:t>
                </a:r>
                <a14:m>
                  <m:oMath xmlns:m="http://schemas.openxmlformats.org/officeDocument/2006/math">
                    <m:r>
                      <a:rPr lang="en-AU" altLang="zh-CN" i="1" dirty="0" smtClean="0">
                        <a:latin typeface="Cambria Math" panose="02040503050406030204" pitchFamily="18" charset="0"/>
                      </a:rPr>
                      <m:t>𝑇</m:t>
                    </m:r>
                  </m:oMath>
                </a14:m>
                <a:r>
                  <a:rPr kumimoji="0" lang="zh-CN" altLang="en-US" dirty="0"/>
                  <a:t>）</a:t>
                </a:r>
                <a:endParaRPr kumimoji="0" lang="en-US" altLang="zh-CN"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457200" y="1143000"/>
                <a:ext cx="8229600" cy="4525963"/>
              </a:xfrm>
              <a:blipFill rotWithShape="1">
                <a:blip r:embed="rId2"/>
                <a:stretch>
                  <a:fillRect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pPr>
              <a:defRPr/>
            </a:pPr>
            <a:fld id="{A619564F-3A13-4140-9CFC-3B75A7CC7F9C}" type="slidenum">
              <a:rPr lang="en-US" altLang="zh-CN" smtClean="0"/>
              <a:t>27</a:t>
            </a:fld>
            <a:endParaRPr lang="en-US" altLang="zh-CN"/>
          </a:p>
        </p:txBody>
      </p:sp>
      <p:pic>
        <p:nvPicPr>
          <p:cNvPr id="5"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5259" y="2591594"/>
            <a:ext cx="6633482"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a:spLocks noGrp="1"/>
          </p:cNvSpPr>
          <p:nvPr>
            <p:ph type="title"/>
          </p:nvPr>
        </p:nvSpPr>
        <p:spPr>
          <a:xfrm>
            <a:off x="685800" y="152400"/>
            <a:ext cx="8229600" cy="393065"/>
          </a:xfrm>
        </p:spPr>
        <p:txBody>
          <a:bodyPr/>
          <a:lstStyle/>
          <a:p>
            <a:pPr algn="r"/>
            <a:r>
              <a:rPr lang="en-US" altLang="zh-CN" sz="3600" dirty="0">
                <a:solidFill>
                  <a:schemeClr val="bg1"/>
                </a:solidFill>
                <a:latin typeface="Times New Roman" panose="02020603050405020304" pitchFamily="18" charset="0"/>
                <a:cs typeface="Times New Roman" panose="02020603050405020304" pitchFamily="18" charset="0"/>
              </a:rPr>
              <a:t>DFA</a:t>
            </a:r>
            <a:r>
              <a:rPr lang="en-US" altLang="zh-CN" sz="3600" dirty="0">
                <a:solidFill>
                  <a:schemeClr val="bg1"/>
                </a:solidFill>
              </a:rPr>
              <a:t>-&gt;</a:t>
            </a:r>
            <a:r>
              <a:rPr lang="zh-CN" altLang="en-US" sz="3600" dirty="0">
                <a:solidFill>
                  <a:schemeClr val="bg1"/>
                </a:solidFill>
              </a:rPr>
              <a:t>正则表达式</a:t>
            </a:r>
            <a:r>
              <a:rPr lang="en-AU" altLang="zh-CN" sz="3600" dirty="0">
                <a:solidFill>
                  <a:schemeClr val="bg1"/>
                </a:solidFill>
              </a:rPr>
              <a:t>:</a:t>
            </a:r>
            <a:r>
              <a:rPr lang="zh-CN" altLang="en-US" sz="3600" dirty="0">
                <a:solidFill>
                  <a:schemeClr val="bg1"/>
                </a:solidFill>
              </a:rPr>
              <a:t>状态消除法</a:t>
            </a:r>
            <a:endParaRPr lang="en-AU" sz="3600"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A619564F-3A13-4140-9CFC-3B75A7CC7F9C}" type="slidenum">
              <a:rPr lang="en-US" altLang="zh-CN" smtClean="0"/>
              <a:t>28</a:t>
            </a:fld>
            <a:endParaRPr lang="en-US" altLang="zh-CN"/>
          </a:p>
        </p:txBody>
      </p:sp>
      <p:sp>
        <p:nvSpPr>
          <p:cNvPr id="7" name="Title 1"/>
          <p:cNvSpPr>
            <a:spLocks noGrp="1"/>
          </p:cNvSpPr>
          <p:nvPr>
            <p:ph type="title"/>
          </p:nvPr>
        </p:nvSpPr>
        <p:spPr>
          <a:xfrm>
            <a:off x="685800" y="152400"/>
            <a:ext cx="8229600" cy="393065"/>
          </a:xfrm>
        </p:spPr>
        <p:txBody>
          <a:bodyPr/>
          <a:lstStyle/>
          <a:p>
            <a:pPr algn="r"/>
            <a:r>
              <a:rPr lang="zh-CN" altLang="en-US" sz="3600" dirty="0">
                <a:solidFill>
                  <a:schemeClr val="bg1"/>
                </a:solidFill>
              </a:rPr>
              <a:t>正则表达式</a:t>
            </a:r>
            <a:r>
              <a:rPr lang="en-US" altLang="zh-CN" sz="3600" dirty="0">
                <a:solidFill>
                  <a:schemeClr val="bg1"/>
                </a:solidFill>
              </a:rPr>
              <a:t>-&gt;</a:t>
            </a:r>
            <a:r>
              <a:rPr lang="en-US" altLang="zh-CN" sz="3600" dirty="0">
                <a:solidFill>
                  <a:schemeClr val="bg1"/>
                </a:solidFill>
                <a:latin typeface="Times New Roman" panose="02020603050405020304" pitchFamily="18" charset="0"/>
                <a:cs typeface="Times New Roman" panose="02020603050405020304" pitchFamily="18" charset="0"/>
              </a:rPr>
              <a:t>DFA</a:t>
            </a:r>
            <a:r>
              <a:rPr lang="en-AU" altLang="zh-CN" sz="3600" dirty="0">
                <a:solidFill>
                  <a:schemeClr val="bg1"/>
                </a:solidFill>
              </a:rPr>
              <a:t>:</a:t>
            </a:r>
            <a:r>
              <a:rPr lang="zh-CN" altLang="en-US" sz="3600" dirty="0">
                <a:solidFill>
                  <a:schemeClr val="bg1"/>
                </a:solidFill>
              </a:rPr>
              <a:t>递推构造法</a:t>
            </a:r>
            <a:endParaRPr lang="en-AU" sz="3600" dirty="0">
              <a:solidFill>
                <a:schemeClr val="bg1"/>
              </a:solidFill>
            </a:endParaRP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457200" y="685800"/>
                <a:ext cx="8229600" cy="4525963"/>
              </a:xfrm>
            </p:spPr>
            <p:txBody>
              <a:bodyPr>
                <a:normAutofit/>
              </a:bodyPr>
              <a:lstStyle/>
              <a:p>
                <a:r>
                  <a:rPr lang="zh-CN" altLang="en-US" dirty="0"/>
                  <a:t>定理</a:t>
                </a:r>
                <a:r>
                  <a:rPr lang="en-AU" altLang="zh-CN" dirty="0"/>
                  <a:t>:</a:t>
                </a:r>
                <a:r>
                  <a:rPr lang="zh-CN" altLang="en-US" dirty="0"/>
                  <a:t>每个正则表达式定义的语言，都可被有穷自动机识别。</a:t>
                </a:r>
                <a:endParaRPr lang="en-US" altLang="zh-CN" dirty="0"/>
              </a:p>
              <a:p>
                <a:r>
                  <a:rPr lang="zh-CN" altLang="en-US" dirty="0">
                    <a:latin typeface="Times New Roman" panose="02020603050405020304" pitchFamily="18" charset="0"/>
                    <a:ea typeface="宋体" panose="02010600030101010101" pitchFamily="2" charset="-122"/>
                    <a:sym typeface="Wingdings" panose="05000000000000000000" pitchFamily="2" charset="2"/>
                  </a:rPr>
                  <a:t></a:t>
                </a:r>
                <a:r>
                  <a:rPr lang="zh-CN" altLang="en-US" dirty="0"/>
                  <a:t>任何正则表达式</a:t>
                </a:r>
                <a14:m>
                  <m:oMath xmlns:m="http://schemas.openxmlformats.org/officeDocument/2006/math">
                    <m:r>
                      <a:rPr lang="en-US" altLang="zh-CN" b="0" i="1" smtClean="0">
                        <a:latin typeface="Cambria Math" panose="02040503050406030204" pitchFamily="18" charset="0"/>
                      </a:rPr>
                      <m:t>𝑅</m:t>
                    </m:r>
                  </m:oMath>
                </a14:m>
                <a:r>
                  <a:rPr lang="zh-CN" altLang="en-US" dirty="0"/>
                  <a:t>，都存在与其等价的</a:t>
                </a:r>
                <a14:m>
                  <m:oMath xmlns:m="http://schemas.openxmlformats.org/officeDocument/2006/math">
                    <m:r>
                      <a:rPr lang="zh-CN" altLang="en-US" i="1" smtClean="0">
                        <a:latin typeface="Cambria Math" panose="02040503050406030204" pitchFamily="18" charset="0"/>
                      </a:rPr>
                      <m:t>𝜀</m:t>
                    </m:r>
                  </m:oMath>
                </a14:m>
                <a:r>
                  <a:rPr lang="en-AU" altLang="zh-CN" dirty="0"/>
                  <a:t>-</a:t>
                </a:r>
                <a:r>
                  <a:rPr lang="en-AU" altLang="zh-CN" dirty="0">
                    <a:latin typeface="Times New Roman" panose="02020603050405020304" pitchFamily="18" charset="0"/>
                    <a:cs typeface="Times New Roman" panose="02020603050405020304" pitchFamily="18" charset="0"/>
                  </a:rPr>
                  <a:t>NFA  </a:t>
                </a:r>
                <a14:m>
                  <m:oMath xmlns:m="http://schemas.openxmlformats.org/officeDocument/2006/math">
                    <m:r>
                      <a:rPr lang="en-AU" altLang="zh-CN" i="1" dirty="0" smtClean="0">
                        <a:latin typeface="Cambria Math" panose="02040503050406030204" pitchFamily="18" charset="0"/>
                      </a:rPr>
                      <m:t>𝐴</m:t>
                    </m:r>
                  </m:oMath>
                </a14:m>
                <a:r>
                  <a:rPr lang="en-AU" altLang="zh-CN" dirty="0"/>
                  <a:t>,</a:t>
                </a:r>
                <a:r>
                  <a:rPr lang="zh-CN" altLang="en-US" dirty="0"/>
                  <a:t>即</a:t>
                </a:r>
                <a14:m>
                  <m:oMath xmlns:m="http://schemas.openxmlformats.org/officeDocument/2006/math">
                    <m:r>
                      <a:rPr lang="en-AU" altLang="zh-CN" b="1" i="0" smtClean="0">
                        <a:latin typeface="Cambria Math" panose="02040503050406030204" pitchFamily="18" charset="0"/>
                      </a:rPr>
                      <m:t>𝐋</m:t>
                    </m:r>
                    <m:d>
                      <m:dPr>
                        <m:ctrlPr>
                          <a:rPr lang="en-AU" altLang="zh-CN" b="0" i="1" smtClean="0">
                            <a:latin typeface="Cambria Math" panose="02040503050406030204" pitchFamily="18" charset="0"/>
                          </a:rPr>
                        </m:ctrlPr>
                      </m:dPr>
                      <m:e>
                        <m:r>
                          <a:rPr lang="en-AU" altLang="zh-CN" b="0" i="1" smtClean="0">
                            <a:latin typeface="Cambria Math" panose="02040503050406030204" pitchFamily="18" charset="0"/>
                          </a:rPr>
                          <m:t>𝐴</m:t>
                        </m:r>
                      </m:e>
                    </m:d>
                    <m:r>
                      <a:rPr lang="en-AU" altLang="zh-CN" b="0" i="1" smtClean="0">
                        <a:latin typeface="Cambria Math" panose="02040503050406030204" pitchFamily="18" charset="0"/>
                      </a:rPr>
                      <m:t>=</m:t>
                    </m:r>
                    <m:r>
                      <a:rPr lang="en-AU" altLang="zh-CN" b="1" i="0" smtClean="0">
                        <a:latin typeface="Cambria Math" panose="02040503050406030204" pitchFamily="18" charset="0"/>
                      </a:rPr>
                      <m:t>𝐋</m:t>
                    </m:r>
                    <m:r>
                      <a:rPr lang="en-AU" altLang="zh-CN" b="0" i="1" smtClean="0">
                        <a:latin typeface="Cambria Math" panose="02040503050406030204" pitchFamily="18" charset="0"/>
                      </a:rPr>
                      <m:t>(</m:t>
                    </m:r>
                    <m:r>
                      <a:rPr lang="en-US" altLang="zh-CN" b="0" i="1" smtClean="0">
                        <a:latin typeface="Cambria Math" panose="02040503050406030204" pitchFamily="18" charset="0"/>
                      </a:rPr>
                      <m:t>𝑅</m:t>
                    </m:r>
                    <m:r>
                      <a:rPr lang="en-AU" altLang="zh-CN" b="0" i="1" smtClean="0">
                        <a:latin typeface="Cambria Math" panose="02040503050406030204" pitchFamily="18" charset="0"/>
                      </a:rPr>
                      <m:t>)</m:t>
                    </m:r>
                  </m:oMath>
                </a14:m>
                <a:r>
                  <a:rPr lang="zh-CN" altLang="en-US" dirty="0"/>
                  <a:t>，并且</a:t>
                </a:r>
                <a14:m>
                  <m:oMath xmlns:m="http://schemas.openxmlformats.org/officeDocument/2006/math">
                    <m:r>
                      <a:rPr lang="en-US" altLang="zh-CN" i="1" dirty="0" smtClean="0">
                        <a:latin typeface="Cambria Math" panose="02040503050406030204" pitchFamily="18" charset="0"/>
                      </a:rPr>
                      <m:t>𝐴</m:t>
                    </m:r>
                  </m:oMath>
                </a14:m>
                <a:r>
                  <a:rPr lang="zh-CN" altLang="en-US" dirty="0"/>
                  <a:t>满足</a:t>
                </a:r>
                <a:r>
                  <a:rPr lang="en-AU" altLang="zh-CN" dirty="0"/>
                  <a:t>:</a:t>
                </a:r>
              </a:p>
              <a:p>
                <a:pPr lvl="1"/>
                <a:r>
                  <a:rPr lang="zh-CN" altLang="en-US" sz="2400" dirty="0"/>
                  <a:t>仅有一个接受状态；</a:t>
                </a:r>
                <a:endParaRPr lang="en-AU" altLang="zh-CN" sz="2400" dirty="0"/>
              </a:p>
              <a:p>
                <a:pPr lvl="1"/>
                <a:r>
                  <a:rPr lang="zh-CN" altLang="en-US" sz="2400" dirty="0"/>
                  <a:t>没有进入开始状态的边；</a:t>
                </a:r>
                <a:endParaRPr lang="en-AU" altLang="zh-CN" sz="2400" dirty="0"/>
              </a:p>
              <a:p>
                <a:pPr lvl="1"/>
                <a:r>
                  <a:rPr lang="zh-CN" altLang="en-US" sz="2400" dirty="0"/>
                  <a:t>没有离开接受状态的边。</a:t>
                </a:r>
                <a:endParaRPr lang="en-AU" altLang="zh-CN" sz="2400" dirty="0"/>
              </a:p>
              <a:p>
                <a:pPr marL="0" indent="0">
                  <a:buNone/>
                </a:pPr>
                <a:endParaRPr lang="en-AU" altLang="zh-CN" dirty="0"/>
              </a:p>
            </p:txBody>
          </p:sp>
        </mc:Choice>
        <mc:Fallback xmlns="">
          <p:sp>
            <p:nvSpPr>
              <p:cNvPr id="8" name="Content Placeholder 2"/>
              <p:cNvSpPr>
                <a:spLocks noRot="1" noChangeAspect="1" noMove="1" noResize="1" noEditPoints="1" noAdjustHandles="1" noChangeArrowheads="1" noChangeShapeType="1" noTextEdit="1"/>
              </p:cNvSpPr>
              <p:nvPr>
                <p:ph idx="1"/>
              </p:nvPr>
            </p:nvSpPr>
            <p:spPr>
              <a:xfrm>
                <a:off x="457200" y="685800"/>
                <a:ext cx="8229600" cy="4525963"/>
              </a:xfrm>
              <a:blipFill rotWithShape="1">
                <a:blip r:embed="rId2"/>
                <a:stretch>
                  <a:fillRect b="7"/>
                </a:stretch>
              </a:blipFill>
            </p:spPr>
            <p:txBody>
              <a:bodyPr/>
              <a:lstStyle/>
              <a:p>
                <a:r>
                  <a:rPr lang="zh-CN" altLang="en-US">
                    <a:noFill/>
                  </a:rPr>
                  <a:t> </a:t>
                </a:r>
              </a:p>
            </p:txBody>
          </p:sp>
        </mc:Fallback>
      </mc:AlternateContent>
      <p:sp>
        <p:nvSpPr>
          <p:cNvPr id="9" name="Oval 4"/>
          <p:cNvSpPr/>
          <p:nvPr/>
        </p:nvSpPr>
        <p:spPr>
          <a:xfrm>
            <a:off x="1962150" y="4425164"/>
            <a:ext cx="628650" cy="6095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cxnSp>
        <p:nvCxnSpPr>
          <p:cNvPr id="10" name="Straight Arrow Connector 6"/>
          <p:cNvCxnSpPr/>
          <p:nvPr/>
        </p:nvCxnSpPr>
        <p:spPr>
          <a:xfrm>
            <a:off x="609600" y="4719328"/>
            <a:ext cx="13525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Oval 7"/>
          <p:cNvSpPr/>
          <p:nvPr/>
        </p:nvSpPr>
        <p:spPr>
          <a:xfrm>
            <a:off x="5743579" y="4175768"/>
            <a:ext cx="685800" cy="60959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sp>
        <p:nvSpPr>
          <p:cNvPr id="12" name="Oval 8"/>
          <p:cNvSpPr/>
          <p:nvPr/>
        </p:nvSpPr>
        <p:spPr>
          <a:xfrm>
            <a:off x="5819779" y="4251967"/>
            <a:ext cx="533400" cy="4572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cxnSp>
        <p:nvCxnSpPr>
          <p:cNvPr id="13" name="Straight Arrow Connector 9"/>
          <p:cNvCxnSpPr/>
          <p:nvPr/>
        </p:nvCxnSpPr>
        <p:spPr>
          <a:xfrm flipH="1">
            <a:off x="2543176" y="4229105"/>
            <a:ext cx="922018" cy="3429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Multiplication Sign 11"/>
          <p:cNvSpPr/>
          <p:nvPr/>
        </p:nvSpPr>
        <p:spPr>
          <a:xfrm>
            <a:off x="2762250" y="4182436"/>
            <a:ext cx="483869" cy="48545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5" name="Straight Arrow Connector 12"/>
          <p:cNvCxnSpPr/>
          <p:nvPr/>
        </p:nvCxnSpPr>
        <p:spPr>
          <a:xfrm>
            <a:off x="4391029" y="4480567"/>
            <a:ext cx="13525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3"/>
          <p:cNvCxnSpPr/>
          <p:nvPr/>
        </p:nvCxnSpPr>
        <p:spPr>
          <a:xfrm>
            <a:off x="6429379" y="4480567"/>
            <a:ext cx="13525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Multiplication Sign 14"/>
          <p:cNvSpPr/>
          <p:nvPr/>
        </p:nvSpPr>
        <p:spPr>
          <a:xfrm>
            <a:off x="6968494" y="4202170"/>
            <a:ext cx="483869" cy="48545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Rectangle: Rounded Corners 15"/>
          <p:cNvSpPr/>
          <p:nvPr/>
        </p:nvSpPr>
        <p:spPr>
          <a:xfrm>
            <a:off x="3280412" y="5257805"/>
            <a:ext cx="3585212" cy="12191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19" name="Oval 16"/>
          <p:cNvSpPr/>
          <p:nvPr/>
        </p:nvSpPr>
        <p:spPr>
          <a:xfrm>
            <a:off x="3489965" y="5562603"/>
            <a:ext cx="628650" cy="6095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sp>
        <p:nvSpPr>
          <p:cNvPr id="20" name="Oval 18"/>
          <p:cNvSpPr/>
          <p:nvPr/>
        </p:nvSpPr>
        <p:spPr>
          <a:xfrm>
            <a:off x="5695954" y="5460689"/>
            <a:ext cx="937257" cy="84227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sp>
        <p:nvSpPr>
          <p:cNvPr id="21" name="Oval 17"/>
          <p:cNvSpPr/>
          <p:nvPr/>
        </p:nvSpPr>
        <p:spPr>
          <a:xfrm>
            <a:off x="5812800" y="5562603"/>
            <a:ext cx="685800" cy="60959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cxnSp>
        <p:nvCxnSpPr>
          <p:cNvPr id="22" name="Straight Arrow Connector 19"/>
          <p:cNvCxnSpPr/>
          <p:nvPr/>
        </p:nvCxnSpPr>
        <p:spPr>
          <a:xfrm>
            <a:off x="2137415" y="5867405"/>
            <a:ext cx="13525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0"/>
          <p:cNvSpPr txBox="1"/>
          <p:nvPr/>
        </p:nvSpPr>
        <p:spPr>
          <a:xfrm flipH="1">
            <a:off x="1396366" y="5636568"/>
            <a:ext cx="1577339" cy="461665"/>
          </a:xfrm>
          <a:prstGeom prst="rect">
            <a:avLst/>
          </a:prstGeom>
          <a:noFill/>
        </p:spPr>
        <p:txBody>
          <a:bodyPr wrap="square" rtlCol="0">
            <a:spAutoFit/>
          </a:bodyPr>
          <a:lstStyle/>
          <a:p>
            <a:r>
              <a:rPr lang="en-AU" sz="2400" dirty="0">
                <a:latin typeface="Times New Roman" panose="02020603050405020304" pitchFamily="18" charset="0"/>
                <a:cs typeface="Times New Roman" panose="02020603050405020304" pitchFamily="18" charset="0"/>
              </a:rPr>
              <a:t>Start</a:t>
            </a:r>
          </a:p>
        </p:txBody>
      </p:sp>
      <mc:AlternateContent xmlns:mc="http://schemas.openxmlformats.org/markup-compatibility/2006" xmlns:a14="http://schemas.microsoft.com/office/drawing/2010/main">
        <mc:Choice Requires="a14">
          <p:sp>
            <p:nvSpPr>
              <p:cNvPr id="24" name="TextBox 22"/>
              <p:cNvSpPr txBox="1"/>
              <p:nvPr/>
            </p:nvSpPr>
            <p:spPr>
              <a:xfrm>
                <a:off x="2667000" y="5729052"/>
                <a:ext cx="45720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𝜀</m:t>
                      </m:r>
                      <m:r>
                        <a:rPr lang="en-AU" altLang="zh-CN" sz="2000" b="0" i="1" smtClean="0">
                          <a:latin typeface="Cambria Math" panose="02040503050406030204" pitchFamily="18" charset="0"/>
                        </a:rPr>
                        <m:t>−</m:t>
                      </m:r>
                      <m:r>
                        <a:rPr lang="en-AU" altLang="zh-CN" sz="2000" b="0" i="1" smtClean="0">
                          <a:latin typeface="Cambria Math" panose="02040503050406030204" pitchFamily="18" charset="0"/>
                        </a:rPr>
                        <m:t>𝑁𝐹𝐴</m:t>
                      </m:r>
                    </m:oMath>
                  </m:oMathPara>
                </a14:m>
                <a:endParaRPr lang="en-AU" sz="2000" dirty="0"/>
              </a:p>
            </p:txBody>
          </p:sp>
        </mc:Choice>
        <mc:Fallback xmlns="">
          <p:sp>
            <p:nvSpPr>
              <p:cNvPr id="24" name="TextBox 22"/>
              <p:cNvSpPr txBox="1">
                <a:spLocks noRot="1" noChangeAspect="1" noMove="1" noResize="1" noEditPoints="1" noAdjustHandles="1" noChangeArrowheads="1" noChangeShapeType="1" noTextEdit="1"/>
              </p:cNvSpPr>
              <p:nvPr/>
            </p:nvSpPr>
            <p:spPr>
              <a:xfrm>
                <a:off x="2667000" y="5729052"/>
                <a:ext cx="4572000" cy="400110"/>
              </a:xfrm>
              <a:prstGeom prst="rect">
                <a:avLst/>
              </a:prstGeom>
              <a:blipFill rotWithShape="1">
                <a:blip r:embed="rId3"/>
                <a:stretch>
                  <a:fillRect t="-20" b="35"/>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A619564F-3A13-4140-9CFC-3B75A7CC7F9C}" type="slidenum">
              <a:rPr lang="en-US" altLang="zh-CN" smtClean="0"/>
              <a:t>29</a:t>
            </a:fld>
            <a:endParaRPr lang="en-US" altLang="zh-CN"/>
          </a:p>
        </p:txBody>
      </p:sp>
      <p:sp>
        <p:nvSpPr>
          <p:cNvPr id="7" name="Title 1"/>
          <p:cNvSpPr>
            <a:spLocks noGrp="1"/>
          </p:cNvSpPr>
          <p:nvPr>
            <p:ph type="title"/>
          </p:nvPr>
        </p:nvSpPr>
        <p:spPr>
          <a:xfrm>
            <a:off x="685800" y="152400"/>
            <a:ext cx="8229600" cy="393065"/>
          </a:xfrm>
        </p:spPr>
        <p:txBody>
          <a:bodyPr/>
          <a:lstStyle/>
          <a:p>
            <a:pPr algn="r"/>
            <a:r>
              <a:rPr lang="zh-CN" altLang="en-US" sz="3600" dirty="0">
                <a:solidFill>
                  <a:schemeClr val="bg1"/>
                </a:solidFill>
              </a:rPr>
              <a:t>正则表达式</a:t>
            </a:r>
            <a:r>
              <a:rPr lang="en-US" altLang="zh-CN" sz="3600" dirty="0">
                <a:solidFill>
                  <a:schemeClr val="bg1"/>
                </a:solidFill>
              </a:rPr>
              <a:t>-&gt;</a:t>
            </a:r>
            <a:r>
              <a:rPr lang="en-US" altLang="zh-CN" sz="3600" dirty="0">
                <a:solidFill>
                  <a:schemeClr val="bg1"/>
                </a:solidFill>
                <a:latin typeface="Times New Roman" panose="02020603050405020304" pitchFamily="18" charset="0"/>
                <a:cs typeface="Times New Roman" panose="02020603050405020304" pitchFamily="18" charset="0"/>
              </a:rPr>
              <a:t>DFA</a:t>
            </a:r>
            <a:r>
              <a:rPr lang="en-AU" altLang="zh-CN" sz="3600" dirty="0">
                <a:solidFill>
                  <a:schemeClr val="bg1"/>
                </a:solidFill>
              </a:rPr>
              <a:t>:</a:t>
            </a:r>
            <a:r>
              <a:rPr lang="zh-CN" altLang="en-US" sz="3600" dirty="0">
                <a:solidFill>
                  <a:schemeClr val="bg1"/>
                </a:solidFill>
              </a:rPr>
              <a:t>递推构造法</a:t>
            </a:r>
            <a:endParaRPr lang="en-AU" sz="3600" dirty="0">
              <a:solidFill>
                <a:schemeClr val="bg1"/>
              </a:solidFill>
            </a:endParaRPr>
          </a:p>
        </p:txBody>
      </p:sp>
      <mc:AlternateContent xmlns:mc="http://schemas.openxmlformats.org/markup-compatibility/2006" xmlns:a14="http://schemas.microsoft.com/office/drawing/2010/main">
        <mc:Choice Requires="a14">
          <p:sp>
            <p:nvSpPr>
              <p:cNvPr id="25" name="Content Placeholder 2"/>
              <p:cNvSpPr>
                <a:spLocks noGrp="1"/>
              </p:cNvSpPr>
              <p:nvPr>
                <p:ph idx="1"/>
              </p:nvPr>
            </p:nvSpPr>
            <p:spPr>
              <a:xfrm>
                <a:off x="533400" y="988646"/>
                <a:ext cx="8229600" cy="4525963"/>
              </a:xfrm>
            </p:spPr>
            <p:txBody>
              <a:bodyPr/>
              <a:lstStyle/>
              <a:p>
                <a:r>
                  <a:rPr lang="zh-CN" altLang="en-US" dirty="0"/>
                  <a:t>归纳基础：</a:t>
                </a:r>
                <a:endParaRPr lang="en-AU" altLang="zh-CN" dirty="0"/>
              </a:p>
              <a:p>
                <a:pPr marL="0" indent="0">
                  <a:buNone/>
                </a:pPr>
                <a:r>
                  <a:rPr lang="en-AU" altLang="zh-CN" dirty="0"/>
                  <a:t>1. </a:t>
                </a:r>
                <a:r>
                  <a:rPr lang="zh-CN" altLang="en-US" dirty="0"/>
                  <a:t>对正则表达式</a:t>
                </a:r>
                <a14:m>
                  <m:oMath xmlns:m="http://schemas.openxmlformats.org/officeDocument/2006/math">
                    <m:r>
                      <a:rPr lang="zh-CN" altLang="en-US" i="1" smtClean="0">
                        <a:latin typeface="Cambria Math" panose="02040503050406030204" pitchFamily="18" charset="0"/>
                      </a:rPr>
                      <m:t>∅</m:t>
                    </m:r>
                  </m:oMath>
                </a14:m>
                <a:r>
                  <a:rPr lang="zh-CN" altLang="en-US" dirty="0"/>
                  <a:t>，有</a:t>
                </a:r>
                <a14:m>
                  <m:oMath xmlns:m="http://schemas.openxmlformats.org/officeDocument/2006/math">
                    <m:r>
                      <a:rPr lang="en-US" altLang="zh-CN" i="1" dirty="0">
                        <a:latin typeface="Cambria Math" panose="02040503050406030204" pitchFamily="18" charset="0"/>
                      </a:rPr>
                      <m:t>𝜀</m:t>
                    </m:r>
                    <m:r>
                      <m:rPr>
                        <m:nor/>
                      </m:rPr>
                      <a:rPr lang="en-US" altLang="zh-CN" dirty="0">
                        <a:latin typeface="Cambria Math" panose="02040503050406030204" pitchFamily="18" charset="0"/>
                      </a:rPr>
                      <m:t>−</m:t>
                    </m:r>
                    <m:r>
                      <m:rPr>
                        <m:nor/>
                      </m:rPr>
                      <a:rPr lang="en-US" altLang="zh-CN" dirty="0">
                        <a:latin typeface="Times New Roman" panose="02020603050405020304" pitchFamily="18" charset="0"/>
                        <a:cs typeface="Times New Roman" panose="02020603050405020304" pitchFamily="18" charset="0"/>
                      </a:rPr>
                      <m:t>NFA</m:t>
                    </m:r>
                  </m:oMath>
                </a14:m>
                <a:endParaRPr lang="en-AU" altLang="zh-CN" dirty="0"/>
              </a:p>
              <a:p>
                <a:endParaRPr lang="en-AU" dirty="0"/>
              </a:p>
              <a:p>
                <a:endParaRPr lang="en-AU" dirty="0"/>
              </a:p>
              <a:p>
                <a:pPr marL="0" indent="0">
                  <a:buNone/>
                </a:pPr>
                <a:r>
                  <a:rPr lang="en-AU" dirty="0"/>
                  <a:t>2. </a:t>
                </a:r>
                <a:r>
                  <a:rPr lang="zh-CN" altLang="en-US" dirty="0"/>
                  <a:t>对正则表达式</a:t>
                </a:r>
                <a14:m>
                  <m:oMath xmlns:m="http://schemas.openxmlformats.org/officeDocument/2006/math">
                    <m:r>
                      <a:rPr lang="en-US" altLang="zh-CN" i="1" dirty="0" smtClean="0">
                        <a:latin typeface="Cambria Math" panose="02040503050406030204" pitchFamily="18" charset="0"/>
                      </a:rPr>
                      <m:t>𝜀</m:t>
                    </m:r>
                  </m:oMath>
                </a14:m>
                <a:r>
                  <a:rPr lang="zh-CN" altLang="en-US" dirty="0"/>
                  <a:t>，有</a:t>
                </a:r>
                <a14:m>
                  <m:oMath xmlns:m="http://schemas.openxmlformats.org/officeDocument/2006/math">
                    <m:r>
                      <a:rPr lang="en-US" altLang="zh-CN" i="1" dirty="0">
                        <a:latin typeface="Cambria Math" panose="02040503050406030204" pitchFamily="18" charset="0"/>
                      </a:rPr>
                      <m:t>𝜀</m:t>
                    </m:r>
                    <m:r>
                      <m:rPr>
                        <m:nor/>
                      </m:rPr>
                      <a:rPr lang="en-US" altLang="zh-CN" dirty="0">
                        <a:latin typeface="Cambria Math" panose="02040503050406030204" pitchFamily="18" charset="0"/>
                      </a:rPr>
                      <m:t>−</m:t>
                    </m:r>
                    <m:r>
                      <m:rPr>
                        <m:nor/>
                      </m:rPr>
                      <a:rPr lang="en-US" altLang="zh-CN" dirty="0">
                        <a:latin typeface="Times New Roman" panose="02020603050405020304" pitchFamily="18" charset="0"/>
                        <a:cs typeface="Times New Roman" panose="02020603050405020304" pitchFamily="18" charset="0"/>
                      </a:rPr>
                      <m:t>NFA</m:t>
                    </m:r>
                  </m:oMath>
                </a14:m>
                <a:endParaRPr lang="en-AU" dirty="0"/>
              </a:p>
              <a:p>
                <a:pPr marL="0" indent="0">
                  <a:buNone/>
                </a:pPr>
                <a:endParaRPr lang="en-AU" dirty="0"/>
              </a:p>
              <a:p>
                <a:pPr marL="0" indent="0">
                  <a:buNone/>
                </a:pPr>
                <a:endParaRPr lang="en-AU" dirty="0"/>
              </a:p>
              <a:p>
                <a:pPr marL="0" indent="0">
                  <a:buNone/>
                </a:pPr>
                <a:r>
                  <a:rPr lang="en-AU" dirty="0"/>
                  <a:t>3. </a:t>
                </a:r>
                <a14:m>
                  <m:oMath xmlns:m="http://schemas.openxmlformats.org/officeDocument/2006/math">
                    <m:r>
                      <a:rPr kumimoji="0" lang="zh-CN" altLang="en-US" sz="2800" i="1" smtClean="0">
                        <a:latin typeface="Cambria Math" panose="02040503050406030204" pitchFamily="18" charset="0"/>
                        <a:ea typeface="宋体" panose="02010600030101010101" pitchFamily="2" charset="-122"/>
                        <a:cs typeface="Times New Roman" panose="02020603050405020304" pitchFamily="18" charset="0"/>
                      </a:rPr>
                      <m:t>∀</m:t>
                    </m:r>
                    <m:r>
                      <a:rPr kumimoji="0" lang="en-AU" altLang="zh-CN" sz="2800" b="0" i="1" smtClean="0">
                        <a:latin typeface="Cambria Math" panose="02040503050406030204" pitchFamily="18" charset="0"/>
                        <a:ea typeface="宋体" panose="02010600030101010101" pitchFamily="2" charset="-122"/>
                        <a:cs typeface="Times New Roman" panose="02020603050405020304" pitchFamily="18" charset="0"/>
                      </a:rPr>
                      <m:t>𝑎</m:t>
                    </m:r>
                    <m:r>
                      <a:rPr kumimoji="0" lang="en-AU" altLang="zh-CN" sz="2800" b="0"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kumimoji="0" lang="el-GR" altLang="zh-CN" sz="2800" b="0" i="1" smtClean="0">
                        <a:latin typeface="Cambria Math" panose="02040503050406030204" pitchFamily="18" charset="0"/>
                        <a:ea typeface="Cambria Math" panose="02040503050406030204" pitchFamily="18" charset="0"/>
                        <a:cs typeface="Times New Roman" panose="02020603050405020304" pitchFamily="18" charset="0"/>
                      </a:rPr>
                      <m:t>Σ</m:t>
                    </m:r>
                  </m:oMath>
                </a14:m>
                <a:r>
                  <a:rPr kumimoji="0" lang="zh-CN" altLang="zh-TW" sz="2800" dirty="0">
                    <a:latin typeface="Times New Roman" panose="02020603050405020304" pitchFamily="18" charset="0"/>
                    <a:ea typeface="宋体" panose="02010600030101010101" pitchFamily="2" charset="-122"/>
                    <a:cs typeface="Times New Roman" panose="02020603050405020304" pitchFamily="18" charset="0"/>
                  </a:rPr>
                  <a:t>，</a:t>
                </a:r>
                <a:r>
                  <a:rPr kumimoji="0" lang="zh-TW" altLang="en-US" sz="2800" dirty="0">
                    <a:latin typeface="Times New Roman" panose="02020603050405020304" pitchFamily="18" charset="0"/>
                    <a:ea typeface="宋体" panose="02010600030101010101" pitchFamily="2" charset="-122"/>
                    <a:cs typeface="Times New Roman" panose="02020603050405020304" pitchFamily="18" charset="0"/>
                  </a:rPr>
                  <a:t>对正则表达式</a:t>
                </a:r>
                <a:r>
                  <a:rPr kumimoji="0" lang="en-US" altLang="zh-TW" sz="2800" b="1" i="1" dirty="0">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kumimoji="0" lang="zh-TW" altLang="en-US" sz="2800" dirty="0">
                    <a:latin typeface="Times New Roman" panose="02020603050405020304" pitchFamily="18" charset="0"/>
                    <a:ea typeface="宋体" panose="02010600030101010101" pitchFamily="2" charset="-122"/>
                    <a:cs typeface="Times New Roman" panose="02020603050405020304" pitchFamily="18" charset="0"/>
                  </a:rPr>
                  <a:t>有</a:t>
                </a:r>
                <a14:m>
                  <m:oMath xmlns:m="http://schemas.openxmlformats.org/officeDocument/2006/math">
                    <m:r>
                      <a:rPr lang="en-US" altLang="zh-CN" i="1" dirty="0">
                        <a:latin typeface="Cambria Math" panose="02040503050406030204" pitchFamily="18" charset="0"/>
                      </a:rPr>
                      <m:t>𝜀</m:t>
                    </m:r>
                    <m:r>
                      <m:rPr>
                        <m:nor/>
                      </m:rPr>
                      <a:rPr lang="en-US" altLang="zh-CN" dirty="0">
                        <a:latin typeface="Cambria Math" panose="02040503050406030204" pitchFamily="18" charset="0"/>
                      </a:rPr>
                      <m:t>−</m:t>
                    </m:r>
                    <m:r>
                      <m:rPr>
                        <m:nor/>
                      </m:rPr>
                      <a:rPr lang="en-US" altLang="zh-CN" dirty="0">
                        <a:latin typeface="Times New Roman" panose="02020603050405020304" pitchFamily="18" charset="0"/>
                        <a:cs typeface="Times New Roman" panose="02020603050405020304" pitchFamily="18" charset="0"/>
                      </a:rPr>
                      <m:t>NFA</m:t>
                    </m:r>
                  </m:oMath>
                </a14:m>
                <a:endParaRPr lang="en-AU" dirty="0"/>
              </a:p>
            </p:txBody>
          </p:sp>
        </mc:Choice>
        <mc:Fallback xmlns="">
          <p:sp>
            <p:nvSpPr>
              <p:cNvPr id="25" name="Content Placeholder 2"/>
              <p:cNvSpPr>
                <a:spLocks noRot="1" noChangeAspect="1" noMove="1" noResize="1" noEditPoints="1" noAdjustHandles="1" noChangeArrowheads="1" noChangeShapeType="1" noTextEdit="1"/>
              </p:cNvSpPr>
              <p:nvPr>
                <p:ph idx="1"/>
              </p:nvPr>
            </p:nvSpPr>
            <p:spPr>
              <a:xfrm>
                <a:off x="533400" y="988646"/>
                <a:ext cx="8229600" cy="4525963"/>
              </a:xfrm>
              <a:blipFill rotWithShape="1">
                <a:blip r:embed="rId2"/>
                <a:stretch>
                  <a:fillRect t="-13" b="6"/>
                </a:stretch>
              </a:blipFill>
            </p:spPr>
            <p:txBody>
              <a:bodyPr/>
              <a:lstStyle/>
              <a:p>
                <a:r>
                  <a:rPr lang="zh-CN" altLang="en-US">
                    <a:noFill/>
                  </a:rPr>
                  <a:t> </a:t>
                </a:r>
              </a:p>
            </p:txBody>
          </p:sp>
        </mc:Fallback>
      </mc:AlternateContent>
      <p:pic>
        <p:nvPicPr>
          <p:cNvPr id="26"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284046"/>
            <a:ext cx="30480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06076" y="3718215"/>
            <a:ext cx="2903047" cy="7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06445" y="5233156"/>
            <a:ext cx="2743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1675"/>
            <a:ext cx="8229600" cy="1143000"/>
          </a:xfrm>
        </p:spPr>
        <p:txBody>
          <a:bodyPr/>
          <a:lstStyle/>
          <a:p>
            <a:r>
              <a:rPr lang="zh-CN" altLang="en-US" dirty="0"/>
              <a:t>内容大纲</a:t>
            </a:r>
            <a:endParaRPr lang="en-AU" dirty="0"/>
          </a:p>
        </p:txBody>
      </p:sp>
      <p:sp>
        <p:nvSpPr>
          <p:cNvPr id="3" name="Content Placeholder 2"/>
          <p:cNvSpPr>
            <a:spLocks noGrp="1"/>
          </p:cNvSpPr>
          <p:nvPr>
            <p:ph idx="1"/>
          </p:nvPr>
        </p:nvSpPr>
        <p:spPr>
          <a:xfrm>
            <a:off x="457200" y="2027237"/>
            <a:ext cx="8229600" cy="4525963"/>
          </a:xfrm>
        </p:spPr>
        <p:txBody>
          <a:bodyPr/>
          <a:lstStyle/>
          <a:p>
            <a:pPr algn="just">
              <a:buNone/>
            </a:pPr>
            <a:r>
              <a:rPr lang="en-US" altLang="zh-CN" sz="3600" dirty="0">
                <a:latin typeface="Times New Roman" panose="02020603050405020304" pitchFamily="18" charset="0"/>
                <a:ea typeface="宋体" panose="02010600030101010101" pitchFamily="2" charset="-122"/>
              </a:rPr>
              <a:t>(1)</a:t>
            </a:r>
            <a:r>
              <a:rPr lang="zh-CN" altLang="en-US" sz="3600" dirty="0">
                <a:latin typeface="Times New Roman" panose="02020603050405020304" pitchFamily="18" charset="0"/>
                <a:ea typeface="宋体" panose="02010600030101010101" pitchFamily="2" charset="-122"/>
              </a:rPr>
              <a:t> 乔姆斯基文法体系</a:t>
            </a:r>
            <a:endParaRPr lang="en-US" altLang="zh-CN" sz="3600" dirty="0">
              <a:latin typeface="Times New Roman" panose="02020603050405020304" pitchFamily="18" charset="0"/>
              <a:ea typeface="宋体" panose="02010600030101010101" pitchFamily="2" charset="-122"/>
            </a:endParaRPr>
          </a:p>
          <a:p>
            <a:pPr algn="just">
              <a:buNone/>
            </a:pPr>
            <a:r>
              <a:rPr lang="en-US" altLang="zh-CN" sz="3600" dirty="0">
                <a:latin typeface="Times New Roman" panose="02020603050405020304" pitchFamily="18" charset="0"/>
                <a:ea typeface="宋体" panose="02010600030101010101" pitchFamily="2" charset="-122"/>
              </a:rPr>
              <a:t>(2)</a:t>
            </a:r>
            <a:r>
              <a:rPr lang="zh-CN" altLang="en-US" sz="3600" dirty="0">
                <a:latin typeface="Times New Roman" panose="02020603050405020304" pitchFamily="18" charset="0"/>
                <a:ea typeface="宋体" panose="02010600030101010101" pitchFamily="2" charset="-122"/>
              </a:rPr>
              <a:t> 形式语言与自动机</a:t>
            </a:r>
            <a:endParaRPr lang="en-US" altLang="zh-CN" sz="3600" dirty="0">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12"/>
          </p:nvPr>
        </p:nvSpPr>
        <p:spPr/>
        <p:txBody>
          <a:bodyPr/>
          <a:lstStyle/>
          <a:p>
            <a:pPr>
              <a:defRPr/>
            </a:pPr>
            <a:fld id="{A60C455B-B212-44F5-BDE5-4E865130930B}" type="slidenum">
              <a:rPr lang="en-US" altLang="zh-CN" smtClean="0"/>
              <a:t>3</a:t>
            </a:fld>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A619564F-3A13-4140-9CFC-3B75A7CC7F9C}" type="slidenum">
              <a:rPr lang="en-US" altLang="zh-CN" smtClean="0"/>
              <a:t>30</a:t>
            </a:fld>
            <a:endParaRPr lang="en-US" altLang="zh-CN"/>
          </a:p>
        </p:txBody>
      </p:sp>
      <p:sp>
        <p:nvSpPr>
          <p:cNvPr id="7" name="Title 1"/>
          <p:cNvSpPr>
            <a:spLocks noGrp="1"/>
          </p:cNvSpPr>
          <p:nvPr>
            <p:ph type="title"/>
          </p:nvPr>
        </p:nvSpPr>
        <p:spPr>
          <a:xfrm>
            <a:off x="685800" y="152400"/>
            <a:ext cx="8229600" cy="393065"/>
          </a:xfrm>
        </p:spPr>
        <p:txBody>
          <a:bodyPr/>
          <a:lstStyle/>
          <a:p>
            <a:pPr algn="r"/>
            <a:r>
              <a:rPr lang="zh-CN" altLang="en-US" sz="3600" dirty="0">
                <a:solidFill>
                  <a:schemeClr val="bg1"/>
                </a:solidFill>
              </a:rPr>
              <a:t>正则表达式</a:t>
            </a:r>
            <a:r>
              <a:rPr lang="en-US" altLang="zh-CN" sz="3600" dirty="0">
                <a:solidFill>
                  <a:schemeClr val="bg1"/>
                </a:solidFill>
              </a:rPr>
              <a:t>-&gt;</a:t>
            </a:r>
            <a:r>
              <a:rPr lang="en-US" altLang="zh-CN" sz="3600" dirty="0">
                <a:solidFill>
                  <a:schemeClr val="bg1"/>
                </a:solidFill>
                <a:latin typeface="Times New Roman" panose="02020603050405020304" pitchFamily="18" charset="0"/>
                <a:cs typeface="Times New Roman" panose="02020603050405020304" pitchFamily="18" charset="0"/>
              </a:rPr>
              <a:t>DFA</a:t>
            </a:r>
            <a:r>
              <a:rPr lang="en-AU" altLang="zh-CN" sz="3600" dirty="0">
                <a:solidFill>
                  <a:schemeClr val="bg1"/>
                </a:solidFill>
              </a:rPr>
              <a:t>:</a:t>
            </a:r>
            <a:r>
              <a:rPr lang="zh-CN" altLang="en-US" sz="3600" dirty="0">
                <a:solidFill>
                  <a:schemeClr val="bg1"/>
                </a:solidFill>
              </a:rPr>
              <a:t>递推构造法</a:t>
            </a:r>
            <a:endParaRPr lang="en-AU" sz="3600" dirty="0">
              <a:solidFill>
                <a:schemeClr val="bg1"/>
              </a:solidFill>
            </a:endParaRPr>
          </a:p>
        </p:txBody>
      </p:sp>
      <mc:AlternateContent xmlns:mc="http://schemas.openxmlformats.org/markup-compatibility/2006" xmlns:a14="http://schemas.microsoft.com/office/drawing/2010/main">
        <mc:Choice Requires="a14">
          <p:sp>
            <p:nvSpPr>
              <p:cNvPr id="9" name="Content Placeholder 2"/>
              <p:cNvSpPr>
                <a:spLocks noGrp="1"/>
              </p:cNvSpPr>
              <p:nvPr>
                <p:ph idx="1"/>
              </p:nvPr>
            </p:nvSpPr>
            <p:spPr>
              <a:xfrm>
                <a:off x="457200" y="1066800"/>
                <a:ext cx="8229600" cy="4525963"/>
              </a:xfrm>
            </p:spPr>
            <p:txBody>
              <a:bodyPr/>
              <a:lstStyle/>
              <a:p>
                <a:r>
                  <a:rPr lang="zh-CN" altLang="en-US" dirty="0"/>
                  <a:t>归纳递推</a:t>
                </a:r>
                <a:r>
                  <a:rPr lang="en-AU" altLang="zh-CN" dirty="0"/>
                  <a:t>:</a:t>
                </a:r>
              </a:p>
              <a:p>
                <a:pPr marL="0" indent="0">
                  <a:buNone/>
                </a:pPr>
                <a:r>
                  <a:rPr lang="zh-CN" altLang="en-US" dirty="0"/>
                  <a:t>若</a:t>
                </a:r>
                <a14:m>
                  <m:oMath xmlns:m="http://schemas.openxmlformats.org/officeDocument/2006/math">
                    <m:r>
                      <a:rPr lang="en-US" altLang="zh-CN" i="1" dirty="0" smtClean="0">
                        <a:latin typeface="Cambria Math" panose="02040503050406030204" pitchFamily="18" charset="0"/>
                      </a:rPr>
                      <m:t>𝑟</m:t>
                    </m:r>
                  </m:oMath>
                </a14:m>
                <a:r>
                  <a:rPr lang="zh-CN" altLang="en-US" dirty="0"/>
                  <a:t>和</a:t>
                </a:r>
                <a14:m>
                  <m:oMath xmlns:m="http://schemas.openxmlformats.org/officeDocument/2006/math">
                    <m:r>
                      <a:rPr lang="en-US" altLang="zh-CN" i="1" dirty="0" smtClean="0">
                        <a:latin typeface="Cambria Math" panose="02040503050406030204" pitchFamily="18" charset="0"/>
                      </a:rPr>
                      <m:t>𝑠</m:t>
                    </m:r>
                  </m:oMath>
                </a14:m>
                <a:r>
                  <a:rPr lang="zh-CN" altLang="en-US" dirty="0"/>
                  <a:t>为正则表达式，则它们对应的</a:t>
                </a:r>
                <a14:m>
                  <m:oMath xmlns:m="http://schemas.openxmlformats.org/officeDocument/2006/math">
                    <m:r>
                      <a:rPr lang="en-US" altLang="zh-CN" i="1" dirty="0" smtClean="0">
                        <a:latin typeface="Cambria Math" panose="02040503050406030204" pitchFamily="18" charset="0"/>
                      </a:rPr>
                      <m:t>𝜀</m:t>
                    </m:r>
                  </m:oMath>
                </a14:m>
                <a:r>
                  <a:rPr lang="en-US" altLang="zh-CN" dirty="0"/>
                  <a:t>-</a:t>
                </a:r>
                <a:r>
                  <a:rPr lang="en-US" altLang="zh-CN" dirty="0">
                    <a:latin typeface="Times New Roman" panose="02020603050405020304" pitchFamily="18" charset="0"/>
                    <a:cs typeface="Times New Roman" panose="02020603050405020304" pitchFamily="18" charset="0"/>
                  </a:rPr>
                  <a:t>NFA</a:t>
                </a:r>
                <a:r>
                  <a:rPr lang="zh-CN" altLang="en-US" dirty="0"/>
                  <a:t>别为𝑅和𝑆。</a:t>
                </a:r>
                <a:endParaRPr lang="en-AU" dirty="0"/>
              </a:p>
            </p:txBody>
          </p:sp>
        </mc:Choice>
        <mc:Fallback xmlns="">
          <p:sp>
            <p:nvSpPr>
              <p:cNvPr id="9" name="Content Placeholder 2"/>
              <p:cNvSpPr>
                <a:spLocks noRot="1" noChangeAspect="1" noMove="1" noResize="1" noEditPoints="1" noAdjustHandles="1" noChangeArrowheads="1" noChangeShapeType="1" noTextEdit="1"/>
              </p:cNvSpPr>
              <p:nvPr>
                <p:ph idx="1"/>
              </p:nvPr>
            </p:nvSpPr>
            <p:spPr>
              <a:xfrm>
                <a:off x="457200" y="1066800"/>
                <a:ext cx="8229600" cy="4525963"/>
              </a:xfrm>
              <a:blipFill rotWithShape="1">
                <a:blip r:embed="rId2"/>
                <a:stretch>
                  <a:fillRect b="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6"/>
              <p:cNvSpPr/>
              <p:nvPr/>
            </p:nvSpPr>
            <p:spPr>
              <a:xfrm>
                <a:off x="1219200" y="2514600"/>
                <a:ext cx="6934200" cy="264277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14:m>
                  <m:oMath xmlns:m="http://schemas.openxmlformats.org/officeDocument/2006/math">
                    <m:r>
                      <a:rPr lang="en-AU" sz="2400" i="1" dirty="0" smtClean="0">
                        <a:latin typeface="Cambria Math" panose="02040503050406030204" pitchFamily="18" charset="0"/>
                      </a:rPr>
                      <m:t>𝑟</m:t>
                    </m:r>
                    <m:r>
                      <a:rPr lang="en-AU" sz="2400" i="1" dirty="0" smtClean="0">
                        <a:latin typeface="Cambria Math" panose="02040503050406030204" pitchFamily="18" charset="0"/>
                      </a:rPr>
                      <m:t>+</m:t>
                    </m:r>
                    <m:r>
                      <a:rPr lang="en-AU" sz="2400" i="1" dirty="0" smtClean="0">
                        <a:latin typeface="Cambria Math" panose="02040503050406030204" pitchFamily="18" charset="0"/>
                      </a:rPr>
                      <m:t>𝑠</m:t>
                    </m:r>
                  </m:oMath>
                </a14:m>
                <a:r>
                  <a:rPr lang="zh-CN" altLang="en-US" sz="2400" dirty="0"/>
                  <a:t>的</a:t>
                </a:r>
                <a14:m>
                  <m:oMath xmlns:m="http://schemas.openxmlformats.org/officeDocument/2006/math">
                    <m:r>
                      <a:rPr lang="en-US" altLang="zh-CN" sz="2400" i="1" dirty="0">
                        <a:latin typeface="Cambria Math" panose="02040503050406030204" pitchFamily="18" charset="0"/>
                      </a:rPr>
                      <m:t>𝜀</m:t>
                    </m:r>
                    <m:r>
                      <m:rPr>
                        <m:nor/>
                      </m:rPr>
                      <a:rPr lang="en-US" altLang="zh-CN" sz="2400" dirty="0">
                        <a:latin typeface="Cambria Math" panose="02040503050406030204" pitchFamily="18" charset="0"/>
                      </a:rPr>
                      <m:t>−</m:t>
                    </m:r>
                    <m:r>
                      <m:rPr>
                        <m:nor/>
                      </m:rPr>
                      <a:rPr lang="en-US" altLang="zh-CN" sz="2400" dirty="0">
                        <a:latin typeface="Times New Roman" panose="02020603050405020304" pitchFamily="18" charset="0"/>
                        <a:cs typeface="Times New Roman" panose="02020603050405020304" pitchFamily="18" charset="0"/>
                      </a:rPr>
                      <m:t>NFA</m:t>
                    </m:r>
                    <m:r>
                      <a:rPr lang="en-AU" altLang="zh-CN" sz="2400" b="0" i="1" dirty="0" smtClean="0">
                        <a:latin typeface="Cambria Math" panose="02040503050406030204" pitchFamily="18" charset="0"/>
                      </a:rPr>
                      <m:t>:</m:t>
                    </m:r>
                  </m:oMath>
                </a14:m>
                <a:endParaRPr lang="en-AU" altLang="zh-CN" sz="2400" dirty="0"/>
              </a:p>
              <a:p>
                <a:endParaRPr lang="en-AU" altLang="zh-CN" sz="2400" dirty="0"/>
              </a:p>
              <a:p>
                <a14:m>
                  <m:oMath xmlns:m="http://schemas.openxmlformats.org/officeDocument/2006/math">
                    <m:r>
                      <a:rPr lang="en-AU" altLang="zh-CN" sz="2400" b="0" i="1" smtClean="0">
                        <a:latin typeface="Cambria Math" panose="02040503050406030204" pitchFamily="18" charset="0"/>
                      </a:rPr>
                      <m:t>𝑟𝑠</m:t>
                    </m:r>
                    <m:r>
                      <m:rPr>
                        <m:nor/>
                      </m:rPr>
                      <a:rPr lang="zh-CN" altLang="en-US" sz="2400" dirty="0">
                        <a:latin typeface="Cambria Math" panose="02040503050406030204" pitchFamily="18" charset="0"/>
                      </a:rPr>
                      <m:t>的</m:t>
                    </m:r>
                    <m:r>
                      <a:rPr lang="en-US" altLang="zh-CN" sz="2400" i="1" dirty="0">
                        <a:latin typeface="Cambria Math" panose="02040503050406030204" pitchFamily="18" charset="0"/>
                      </a:rPr>
                      <m:t>𝜀</m:t>
                    </m:r>
                    <m:r>
                      <m:rPr>
                        <m:nor/>
                      </m:rPr>
                      <a:rPr lang="en-US" altLang="zh-CN" sz="2400" dirty="0">
                        <a:latin typeface="Cambria Math" panose="02040503050406030204" pitchFamily="18" charset="0"/>
                      </a:rPr>
                      <m:t>−</m:t>
                    </m:r>
                    <m:r>
                      <m:rPr>
                        <m:nor/>
                      </m:rPr>
                      <a:rPr lang="en-US" altLang="zh-CN" sz="2400" dirty="0">
                        <a:latin typeface="Times New Roman" panose="02020603050405020304" pitchFamily="18" charset="0"/>
                        <a:cs typeface="Times New Roman" panose="02020603050405020304" pitchFamily="18" charset="0"/>
                      </a:rPr>
                      <m:t>NFA</m:t>
                    </m:r>
                  </m:oMath>
                </a14:m>
                <a:r>
                  <a:rPr lang="en-AU" altLang="zh-CN" sz="2400" dirty="0"/>
                  <a:t>: </a:t>
                </a:r>
                <a:r>
                  <a:rPr lang="zh-CN" altLang="en-US" sz="2400" dirty="0"/>
                  <a:t> </a:t>
                </a:r>
                <a:endParaRPr lang="en-AU" sz="2400" dirty="0"/>
              </a:p>
              <a:p>
                <a:endParaRPr lang="en-AU" sz="1600" dirty="0"/>
              </a:p>
              <a:p>
                <a:endParaRPr lang="en-AU" sz="1600" dirty="0"/>
              </a:p>
              <a:p>
                <a14:m>
                  <m:oMath xmlns:m="http://schemas.openxmlformats.org/officeDocument/2006/math">
                    <m:sSup>
                      <m:sSupPr>
                        <m:ctrlPr>
                          <a:rPr lang="en-AU" sz="2400" i="1" smtClean="0">
                            <a:latin typeface="Cambria Math" panose="02040503050406030204" pitchFamily="18" charset="0"/>
                          </a:rPr>
                        </m:ctrlPr>
                      </m:sSupPr>
                      <m:e>
                        <m:r>
                          <a:rPr lang="en-AU" sz="2400" b="0" i="1" smtClean="0">
                            <a:latin typeface="Cambria Math" panose="02040503050406030204" pitchFamily="18" charset="0"/>
                          </a:rPr>
                          <m:t>𝑟</m:t>
                        </m:r>
                      </m:e>
                      <m:sup>
                        <m:r>
                          <a:rPr lang="en-AU" sz="2400" b="0" i="1" smtClean="0">
                            <a:latin typeface="Cambria Math" panose="02040503050406030204" pitchFamily="18" charset="0"/>
                          </a:rPr>
                          <m:t>∗</m:t>
                        </m:r>
                      </m:sup>
                    </m:sSup>
                    <m:r>
                      <a:rPr lang="zh-CN" altLang="en-US" sz="2400" i="1">
                        <a:latin typeface="Cambria Math" panose="02040503050406030204" pitchFamily="18" charset="0"/>
                      </a:rPr>
                      <m:t>的</m:t>
                    </m:r>
                    <m:r>
                      <a:rPr lang="en-US" altLang="zh-CN" sz="2400" i="1" dirty="0">
                        <a:latin typeface="Cambria Math" panose="02040503050406030204" pitchFamily="18" charset="0"/>
                      </a:rPr>
                      <m:t>𝜀</m:t>
                    </m:r>
                    <m:r>
                      <m:rPr>
                        <m:nor/>
                      </m:rPr>
                      <a:rPr lang="en-US" altLang="zh-CN" sz="2400" dirty="0">
                        <a:latin typeface="Cambria Math" panose="02040503050406030204" pitchFamily="18" charset="0"/>
                      </a:rPr>
                      <m:t>−</m:t>
                    </m:r>
                    <m:r>
                      <m:rPr>
                        <m:nor/>
                      </m:rPr>
                      <a:rPr lang="en-US" altLang="zh-CN" sz="2400" dirty="0">
                        <a:latin typeface="Times New Roman" panose="02020603050405020304" pitchFamily="18" charset="0"/>
                        <a:cs typeface="Times New Roman" panose="02020603050405020304" pitchFamily="18" charset="0"/>
                      </a:rPr>
                      <m:t>NFA</m:t>
                    </m:r>
                  </m:oMath>
                </a14:m>
                <a:r>
                  <a:rPr lang="en-AU" sz="2400" dirty="0"/>
                  <a:t>:</a:t>
                </a:r>
              </a:p>
            </p:txBody>
          </p:sp>
        </mc:Choice>
        <mc:Fallback xmlns="">
          <p:sp>
            <p:nvSpPr>
              <p:cNvPr id="10" name="Rectangle 6"/>
              <p:cNvSpPr>
                <a:spLocks noRot="1" noChangeAspect="1" noMove="1" noResize="1" noEditPoints="1" noAdjustHandles="1" noChangeArrowheads="1" noChangeShapeType="1" noTextEdit="1"/>
              </p:cNvSpPr>
              <p:nvPr/>
            </p:nvSpPr>
            <p:spPr>
              <a:xfrm>
                <a:off x="1219200" y="2514600"/>
                <a:ext cx="6934200" cy="2642772"/>
              </a:xfrm>
              <a:prstGeom prst="rect">
                <a:avLst/>
              </a:prstGeom>
              <a:blipFill rotWithShape="1">
                <a:blip r:embed="rId3"/>
                <a:stretch>
                  <a:fillRect b="20"/>
                </a:stretch>
              </a:blipFill>
              <a:ln>
                <a:noFill/>
              </a:ln>
            </p:spPr>
            <p:style>
              <a:lnRef idx="2">
                <a:schemeClr val="dk1"/>
              </a:lnRef>
              <a:fillRef idx="1">
                <a:schemeClr val="lt1"/>
              </a:fillRef>
              <a:effectRef idx="0">
                <a:schemeClr val="dk1"/>
              </a:effectRef>
              <a:fontRef idx="minor">
                <a:schemeClr val="dk1"/>
              </a:fontRef>
            </p:style>
            <p:txBody>
              <a:bodyPr/>
              <a:lstStyle/>
              <a:p>
                <a:r>
                  <a:rPr lang="zh-CN" altLang="en-US">
                    <a:noFill/>
                  </a:rPr>
                  <a:t> </a:t>
                </a:r>
              </a:p>
            </p:txBody>
          </p:sp>
        </mc:Fallback>
      </mc:AlternateContent>
      <p:pic>
        <p:nvPicPr>
          <p:cNvPr id="11" name="Picture 7" descr="Diagram&#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t="5932" b="7983"/>
          <a:stretch>
            <a:fillRect/>
          </a:stretch>
        </p:blipFill>
        <p:spPr>
          <a:xfrm>
            <a:off x="3880137" y="2514600"/>
            <a:ext cx="3871295" cy="990600"/>
          </a:xfrm>
          <a:prstGeom prst="rect">
            <a:avLst/>
          </a:prstGeom>
        </p:spPr>
      </p:pic>
      <p:pic>
        <p:nvPicPr>
          <p:cNvPr id="12" name="Picture 8" descr="Diagram&#10;&#10;Description automatically generated"/>
          <p:cNvPicPr>
            <a:picLocks noChangeAspect="1"/>
          </p:cNvPicPr>
          <p:nvPr/>
        </p:nvPicPr>
        <p:blipFill rotWithShape="1">
          <a:blip r:embed="rId5">
            <a:extLst>
              <a:ext uri="{28A0092B-C50C-407E-A947-70E740481C1C}">
                <a14:useLocalDpi xmlns:a14="http://schemas.microsoft.com/office/drawing/2010/main" val="0"/>
              </a:ext>
            </a:extLst>
          </a:blip>
          <a:srcRect t="5201" b="29384"/>
          <a:stretch>
            <a:fillRect/>
          </a:stretch>
        </p:blipFill>
        <p:spPr>
          <a:xfrm>
            <a:off x="3948722" y="3505199"/>
            <a:ext cx="3909399" cy="533401"/>
          </a:xfrm>
          <a:prstGeom prst="rect">
            <a:avLst/>
          </a:prstGeom>
        </p:spPr>
      </p:pic>
      <p:pic>
        <p:nvPicPr>
          <p:cNvPr id="13" name="Picture 9" descr="Diagram&#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8722" y="4000398"/>
            <a:ext cx="3802710" cy="1181202"/>
          </a:xfrm>
          <a:prstGeom prst="rect">
            <a:avLst/>
          </a:prstGeom>
        </p:spPr>
      </p:pic>
      <mc:AlternateContent xmlns:mc="http://schemas.openxmlformats.org/markup-compatibility/2006" xmlns:a14="http://schemas.microsoft.com/office/drawing/2010/main">
        <mc:Choice Requires="a14">
          <p:sp>
            <p:nvSpPr>
              <p:cNvPr id="14" name="TextBox 10"/>
              <p:cNvSpPr txBox="1"/>
              <p:nvPr/>
            </p:nvSpPr>
            <p:spPr>
              <a:xfrm>
                <a:off x="898803" y="5550793"/>
                <a:ext cx="7616547" cy="523220"/>
              </a:xfrm>
              <a:prstGeom prst="rect">
                <a:avLst/>
              </a:prstGeom>
              <a:noFill/>
            </p:spPr>
            <p:txBody>
              <a:bodyPr wrap="square">
                <a:spAutoFit/>
              </a:bodyPr>
              <a:lstStyle/>
              <a:p>
                <a:r>
                  <a:rPr lang="zh-CN" altLang="en-US" sz="2400" dirty="0">
                    <a:latin typeface="楷体" panose="02010609060101010101" pitchFamily="49" charset="-122"/>
                    <a:ea typeface="楷体" panose="02010609060101010101" pitchFamily="49" charset="-122"/>
                  </a:rPr>
                  <a:t>因此对于任何正则表达式，可以构造等价的</a:t>
                </a:r>
                <a14:m>
                  <m:oMath xmlns:m="http://schemas.openxmlformats.org/officeDocument/2006/math">
                    <m:r>
                      <a:rPr lang="en-US" altLang="zh-CN" sz="2800" i="1" dirty="0" smtClean="0">
                        <a:latin typeface="Cambria Math" panose="02040503050406030204" pitchFamily="18" charset="0"/>
                      </a:rPr>
                      <m:t>𝜀</m:t>
                    </m:r>
                  </m:oMath>
                </a14:m>
                <a:r>
                  <a:rPr lang="en-US" altLang="zh-CN" sz="2800" dirty="0"/>
                  <a:t>-</a:t>
                </a:r>
                <a:r>
                  <a:rPr lang="en-US" altLang="zh-CN" sz="2800" dirty="0">
                    <a:latin typeface="Times New Roman" panose="02020603050405020304" pitchFamily="18" charset="0"/>
                    <a:cs typeface="Times New Roman" panose="02020603050405020304" pitchFamily="18" charset="0"/>
                  </a:rPr>
                  <a:t>NFA</a:t>
                </a:r>
                <a:r>
                  <a:rPr kumimoji="0" lang="en-US" altLang="zh-TW" dirty="0">
                    <a:latin typeface="楷体" panose="02010609060101010101" pitchFamily="49" charset="-122"/>
                    <a:ea typeface="楷体" panose="02010609060101010101" pitchFamily="49" charset="-122"/>
                    <a:cs typeface="Times New Roman" panose="02020603050405020304" pitchFamily="18" charset="0"/>
                  </a:rPr>
                  <a:t> </a:t>
                </a:r>
                <a:r>
                  <a:rPr lang="zh-CN" altLang="en-US" sz="2400" dirty="0">
                    <a:latin typeface="楷体" panose="02010609060101010101" pitchFamily="49" charset="-122"/>
                    <a:ea typeface="楷体" panose="02010609060101010101" pitchFamily="49" charset="-122"/>
                  </a:rPr>
                  <a:t>。</a:t>
                </a:r>
                <a:endParaRPr lang="en-AU" sz="2400" dirty="0">
                  <a:latin typeface="楷体" panose="02010609060101010101" pitchFamily="49" charset="-122"/>
                  <a:ea typeface="楷体" panose="02010609060101010101" pitchFamily="49" charset="-122"/>
                </a:endParaRPr>
              </a:p>
            </p:txBody>
          </p:sp>
        </mc:Choice>
        <mc:Fallback xmlns="">
          <p:sp>
            <p:nvSpPr>
              <p:cNvPr id="14" name="TextBox 10"/>
              <p:cNvSpPr txBox="1">
                <a:spLocks noRot="1" noChangeAspect="1" noMove="1" noResize="1" noEditPoints="1" noAdjustHandles="1" noChangeArrowheads="1" noChangeShapeType="1" noTextEdit="1"/>
              </p:cNvSpPr>
              <p:nvPr/>
            </p:nvSpPr>
            <p:spPr>
              <a:xfrm>
                <a:off x="898803" y="5550793"/>
                <a:ext cx="7616547" cy="523220"/>
              </a:xfrm>
              <a:prstGeom prst="rect">
                <a:avLst/>
              </a:prstGeom>
              <a:blipFill rotWithShape="1">
                <a:blip r:embed="rId7"/>
                <a:stretch>
                  <a:fillRect l="-4" t="-49" b="45"/>
                </a:stretch>
              </a:blipFill>
            </p:spPr>
            <p:txBody>
              <a:bodyPr/>
              <a:lstStyle/>
              <a:p>
                <a:r>
                  <a:rPr lang="zh-CN" alt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A619564F-3A13-4140-9CFC-3B75A7CC7F9C}" type="slidenum">
              <a:rPr lang="en-US" altLang="zh-CN" smtClean="0"/>
              <a:t>31</a:t>
            </a:fld>
            <a:endParaRPr lang="en-US" altLang="zh-CN"/>
          </a:p>
        </p:txBody>
      </p:sp>
      <p:sp>
        <p:nvSpPr>
          <p:cNvPr id="7" name="Title 1"/>
          <p:cNvSpPr>
            <a:spLocks noGrp="1"/>
          </p:cNvSpPr>
          <p:nvPr>
            <p:ph type="title"/>
          </p:nvPr>
        </p:nvSpPr>
        <p:spPr>
          <a:xfrm>
            <a:off x="685800" y="152400"/>
            <a:ext cx="8229600" cy="393065"/>
          </a:xfrm>
        </p:spPr>
        <p:txBody>
          <a:bodyPr/>
          <a:lstStyle/>
          <a:p>
            <a:pPr algn="r"/>
            <a:r>
              <a:rPr lang="en-US" altLang="zh-CN" sz="3600" dirty="0">
                <a:solidFill>
                  <a:schemeClr val="bg1"/>
                </a:solidFill>
                <a:latin typeface="Times New Roman" panose="02020603050405020304" pitchFamily="18" charset="0"/>
                <a:cs typeface="Times New Roman" panose="02020603050405020304" pitchFamily="18" charset="0"/>
              </a:rPr>
              <a:t>DFA</a:t>
            </a:r>
            <a:r>
              <a:rPr lang="zh-CN" altLang="en-US" sz="3600" dirty="0">
                <a:solidFill>
                  <a:schemeClr val="bg1"/>
                </a:solidFill>
                <a:latin typeface="Times New Roman" panose="02020603050405020304" pitchFamily="18" charset="0"/>
                <a:cs typeface="Times New Roman" panose="02020603050405020304" pitchFamily="18" charset="0"/>
              </a:rPr>
              <a:t>的化简</a:t>
            </a:r>
            <a:endParaRPr lang="en-AU" sz="3600"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Content Placeholder 2"/>
              <p:cNvSpPr>
                <a:spLocks noGrp="1"/>
              </p:cNvSpPr>
              <p:nvPr>
                <p:ph idx="1"/>
              </p:nvPr>
            </p:nvSpPr>
            <p:spPr>
              <a:xfrm>
                <a:off x="457200" y="1313121"/>
                <a:ext cx="8229600" cy="4525963"/>
              </a:xfrm>
            </p:spPr>
            <p:txBody>
              <a:bodyPr>
                <a:normAutofit/>
              </a:bodyPr>
              <a:lstStyle/>
              <a:p>
                <a:r>
                  <a:rPr lang="zh-CN" altLang="en-US" dirty="0"/>
                  <a:t>定义</a:t>
                </a:r>
                <a:r>
                  <a:rPr lang="en-AU" altLang="zh-CN" dirty="0"/>
                  <a:t>: </a:t>
                </a:r>
                <a:r>
                  <a:rPr lang="en-AU" altLang="zh-CN" dirty="0">
                    <a:latin typeface="Times New Roman" panose="02020603050405020304" pitchFamily="18" charset="0"/>
                    <a:cs typeface="Times New Roman" panose="02020603050405020304" pitchFamily="18" charset="0"/>
                  </a:rPr>
                  <a:t>DFA</a:t>
                </a:r>
                <a:r>
                  <a:rPr lang="en-AU" altLang="zh-CN" dirty="0"/>
                  <a:t> </a:t>
                </a:r>
                <a14:m>
                  <m:oMath xmlns:m="http://schemas.openxmlformats.org/officeDocument/2006/math">
                    <m:r>
                      <a:rPr lang="en-AU" altLang="zh-CN" i="1" dirty="0" smtClean="0">
                        <a:latin typeface="Cambria Math" panose="02040503050406030204" pitchFamily="18" charset="0"/>
                      </a:rPr>
                      <m:t>𝐴</m:t>
                    </m:r>
                    <m:r>
                      <a:rPr lang="en-AU" altLang="zh-CN" i="1" dirty="0" smtClean="0">
                        <a:latin typeface="Cambria Math" panose="02040503050406030204" pitchFamily="18" charset="0"/>
                      </a:rPr>
                      <m:t> = (</m:t>
                    </m:r>
                    <m:r>
                      <a:rPr lang="en-AU" altLang="zh-CN" i="1" dirty="0" smtClean="0">
                        <a:latin typeface="Cambria Math" panose="02040503050406030204" pitchFamily="18" charset="0"/>
                      </a:rPr>
                      <m:t>𝑄</m:t>
                    </m:r>
                    <m:r>
                      <a:rPr lang="en-AU" altLang="zh-CN" i="1" dirty="0" smtClean="0">
                        <a:latin typeface="Cambria Math" panose="02040503050406030204" pitchFamily="18" charset="0"/>
                      </a:rPr>
                      <m:t>, </m:t>
                    </m:r>
                    <m:r>
                      <m:rPr>
                        <m:sty m:val="p"/>
                      </m:rPr>
                      <a:rPr lang="el-GR" altLang="zh-CN" i="0" dirty="0" smtClean="0">
                        <a:latin typeface="Cambria Math" panose="02040503050406030204" pitchFamily="18" charset="0"/>
                      </a:rPr>
                      <m:t>Σ</m:t>
                    </m:r>
                    <m:r>
                      <a:rPr lang="el-GR" altLang="zh-CN" i="1" dirty="0" smtClean="0">
                        <a:latin typeface="Cambria Math" panose="02040503050406030204" pitchFamily="18" charset="0"/>
                      </a:rPr>
                      <m:t>, </m:t>
                    </m:r>
                    <m:r>
                      <a:rPr lang="el-GR" altLang="zh-CN" i="1" dirty="0" smtClean="0">
                        <a:latin typeface="Cambria Math" panose="02040503050406030204" pitchFamily="18" charset="0"/>
                      </a:rPr>
                      <m:t>𝛿</m:t>
                    </m:r>
                    <m:r>
                      <a:rPr lang="el-GR" altLang="zh-CN" i="1" dirty="0" smtClean="0">
                        <a:latin typeface="Cambria Math" panose="02040503050406030204" pitchFamily="18" charset="0"/>
                      </a:rPr>
                      <m:t>, </m:t>
                    </m:r>
                    <m:sSub>
                      <m:sSubPr>
                        <m:ctrlPr>
                          <a:rPr lang="el-GR" altLang="zh-CN" i="1" dirty="0" smtClean="0">
                            <a:latin typeface="Cambria Math" panose="02040503050406030204" pitchFamily="18" charset="0"/>
                          </a:rPr>
                        </m:ctrlPr>
                      </m:sSubPr>
                      <m:e>
                        <m:r>
                          <a:rPr lang="en-AU" altLang="zh-CN" b="0" i="1" dirty="0" smtClean="0">
                            <a:latin typeface="Cambria Math" panose="02040503050406030204" pitchFamily="18" charset="0"/>
                          </a:rPr>
                          <m:t>𝑞</m:t>
                        </m:r>
                      </m:e>
                      <m:sub>
                        <m:r>
                          <a:rPr lang="en-AU" altLang="zh-CN" b="0" i="1" dirty="0" smtClean="0">
                            <a:latin typeface="Cambria Math" panose="02040503050406030204" pitchFamily="18" charset="0"/>
                          </a:rPr>
                          <m:t>0</m:t>
                        </m:r>
                      </m:sub>
                    </m:sSub>
                    <m:r>
                      <a:rPr lang="en-AU" altLang="zh-CN" i="1" dirty="0" smtClean="0">
                        <a:latin typeface="Cambria Math" panose="02040503050406030204" pitchFamily="18" charset="0"/>
                      </a:rPr>
                      <m:t>, </m:t>
                    </m:r>
                    <m:r>
                      <a:rPr lang="en-AU" altLang="zh-CN" i="1" dirty="0" smtClean="0">
                        <a:latin typeface="Cambria Math" panose="02040503050406030204" pitchFamily="18" charset="0"/>
                      </a:rPr>
                      <m:t>𝐹</m:t>
                    </m:r>
                    <m:r>
                      <a:rPr lang="en-AU" altLang="zh-CN" i="1" dirty="0" smtClean="0">
                        <a:latin typeface="Cambria Math" panose="02040503050406030204" pitchFamily="18" charset="0"/>
                      </a:rPr>
                      <m:t> )</m:t>
                    </m:r>
                  </m:oMath>
                </a14:m>
                <a:r>
                  <a:rPr lang="zh-CN" altLang="en-US" dirty="0"/>
                  <a:t>中两个状态 </a:t>
                </a:r>
                <a14:m>
                  <m:oMath xmlns:m="http://schemas.openxmlformats.org/officeDocument/2006/math">
                    <m:r>
                      <a:rPr lang="en-AU" altLang="zh-CN" i="1" dirty="0" smtClean="0">
                        <a:latin typeface="Cambria Math" panose="02040503050406030204" pitchFamily="18" charset="0"/>
                      </a:rPr>
                      <m:t>𝑝</m:t>
                    </m:r>
                  </m:oMath>
                </a14:m>
                <a:r>
                  <a:rPr lang="en-AU" altLang="zh-CN" dirty="0"/>
                  <a:t> </a:t>
                </a:r>
                <a:r>
                  <a:rPr lang="zh-CN" altLang="en-US" dirty="0"/>
                  <a:t>和</a:t>
                </a:r>
                <a14:m>
                  <m:oMath xmlns:m="http://schemas.openxmlformats.org/officeDocument/2006/math">
                    <m:r>
                      <a:rPr lang="en-AU" altLang="zh-CN" i="1" dirty="0" smtClean="0">
                        <a:latin typeface="Cambria Math" panose="02040503050406030204" pitchFamily="18" charset="0"/>
                      </a:rPr>
                      <m:t>𝑞</m:t>
                    </m:r>
                  </m:oMath>
                </a14:m>
                <a:r>
                  <a:rPr lang="en-AU" altLang="zh-CN" dirty="0"/>
                  <a:t>,</a:t>
                </a:r>
                <a:r>
                  <a:rPr lang="zh-CN" altLang="en-US" dirty="0"/>
                  <a:t>对 </a:t>
                </a:r>
                <a14:m>
                  <m:oMath xmlns:m="http://schemas.openxmlformats.org/officeDocument/2006/math">
                    <m:r>
                      <a:rPr lang="zh-CN" altLang="en-US" i="1" dirty="0" smtClean="0">
                        <a:latin typeface="Cambria Math" panose="02040503050406030204" pitchFamily="18" charset="0"/>
                      </a:rPr>
                      <m:t>∀</m:t>
                    </m:r>
                    <m:r>
                      <a:rPr lang="en-AU" altLang="zh-CN" i="1" dirty="0" smtClean="0">
                        <a:latin typeface="Cambria Math" panose="02040503050406030204" pitchFamily="18" charset="0"/>
                      </a:rPr>
                      <m:t>𝑤</m:t>
                    </m:r>
                    <m:r>
                      <a:rPr lang="en-AU" altLang="zh-CN" i="1" dirty="0" smtClean="0">
                        <a:latin typeface="Cambria Math" panose="02040503050406030204" pitchFamily="18" charset="0"/>
                      </a:rPr>
                      <m:t> ∈ </m:t>
                    </m:r>
                    <m:sSup>
                      <m:sSupPr>
                        <m:ctrlPr>
                          <a:rPr lang="en-AU" altLang="zh-CN" i="1" dirty="0" smtClean="0">
                            <a:latin typeface="Cambria Math" panose="02040503050406030204" pitchFamily="18" charset="0"/>
                          </a:rPr>
                        </m:ctrlPr>
                      </m:sSupPr>
                      <m:e>
                        <m:r>
                          <m:rPr>
                            <m:sty m:val="p"/>
                          </m:rPr>
                          <a:rPr lang="el-GR" altLang="zh-CN" i="1" dirty="0" smtClean="0">
                            <a:latin typeface="Cambria Math" panose="02040503050406030204" pitchFamily="18" charset="0"/>
                            <a:ea typeface="Cambria Math" panose="02040503050406030204" pitchFamily="18" charset="0"/>
                          </a:rPr>
                          <m:t>Σ</m:t>
                        </m:r>
                      </m:e>
                      <m:sup>
                        <m:r>
                          <a:rPr lang="en-AU" altLang="zh-CN" b="0" i="1" dirty="0" smtClean="0">
                            <a:latin typeface="Cambria Math" panose="02040503050406030204" pitchFamily="18" charset="0"/>
                          </a:rPr>
                          <m:t>∗</m:t>
                        </m:r>
                      </m:sup>
                    </m:sSup>
                  </m:oMath>
                </a14:m>
                <a:r>
                  <a:rPr lang="el-GR" altLang="zh-CN" dirty="0"/>
                  <a:t>:</a:t>
                </a:r>
                <a:endParaRPr lang="en-AU"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en-AU" i="1" smtClean="0">
                              <a:latin typeface="Cambria Math" panose="02040503050406030204" pitchFamily="18" charset="0"/>
                            </a:rPr>
                          </m:ctrlPr>
                        </m:accPr>
                        <m:e>
                          <m:r>
                            <a:rPr lang="en-AU" i="1" smtClean="0">
                              <a:latin typeface="Cambria Math" panose="02040503050406030204" pitchFamily="18" charset="0"/>
                              <a:ea typeface="Cambria Math" panose="02040503050406030204" pitchFamily="18" charset="0"/>
                            </a:rPr>
                            <m:t>𝛿</m:t>
                          </m:r>
                        </m:e>
                      </m:acc>
                      <m:r>
                        <a:rPr lang="en-AU" b="0" i="1" smtClean="0">
                          <a:latin typeface="Cambria Math" panose="02040503050406030204" pitchFamily="18" charset="0"/>
                        </a:rPr>
                        <m:t>(</m:t>
                      </m:r>
                      <m:r>
                        <a:rPr lang="en-AU" b="0" i="1" smtClean="0">
                          <a:latin typeface="Cambria Math" panose="02040503050406030204" pitchFamily="18" charset="0"/>
                        </a:rPr>
                        <m:t>𝑝</m:t>
                      </m:r>
                      <m:r>
                        <a:rPr lang="en-AU" b="0" i="1" smtClean="0">
                          <a:latin typeface="Cambria Math" panose="02040503050406030204" pitchFamily="18" charset="0"/>
                        </a:rPr>
                        <m:t>,</m:t>
                      </m:r>
                      <m:r>
                        <a:rPr lang="en-AU" b="0" i="1" smtClean="0">
                          <a:latin typeface="Cambria Math" panose="02040503050406030204" pitchFamily="18" charset="0"/>
                        </a:rPr>
                        <m:t>𝑤</m:t>
                      </m:r>
                      <m:r>
                        <a:rPr lang="en-AU" b="0" i="1" smtClean="0">
                          <a:latin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𝐹</m:t>
                      </m:r>
                      <m:r>
                        <a:rPr lang="en-AU" b="0" i="1" smtClean="0">
                          <a:latin typeface="Cambria Math" panose="02040503050406030204" pitchFamily="18" charset="0"/>
                          <a:ea typeface="Cambria Math" panose="02040503050406030204" pitchFamily="18" charset="0"/>
                        </a:rPr>
                        <m:t>⟺</m:t>
                      </m:r>
                      <m:acc>
                        <m:accPr>
                          <m:chr m:val="̂"/>
                          <m:ctrlPr>
                            <a:rPr lang="en-AU" i="1">
                              <a:latin typeface="Cambria Math" panose="02040503050406030204" pitchFamily="18" charset="0"/>
                            </a:rPr>
                          </m:ctrlPr>
                        </m:accPr>
                        <m:e>
                          <m:r>
                            <a:rPr lang="en-AU" i="1">
                              <a:latin typeface="Cambria Math" panose="02040503050406030204" pitchFamily="18" charset="0"/>
                              <a:ea typeface="Cambria Math" panose="02040503050406030204" pitchFamily="18" charset="0"/>
                            </a:rPr>
                            <m:t>𝛿</m:t>
                          </m:r>
                        </m:e>
                      </m:acc>
                      <m:r>
                        <a:rPr lang="en-AU" i="1">
                          <a:latin typeface="Cambria Math" panose="02040503050406030204" pitchFamily="18" charset="0"/>
                        </a:rPr>
                        <m:t>(</m:t>
                      </m:r>
                      <m:r>
                        <a:rPr lang="en-AU" b="0" i="1" smtClean="0">
                          <a:latin typeface="Cambria Math" panose="02040503050406030204" pitchFamily="18" charset="0"/>
                        </a:rPr>
                        <m:t>𝑞</m:t>
                      </m:r>
                      <m:r>
                        <a:rPr lang="en-AU" i="1">
                          <a:latin typeface="Cambria Math" panose="02040503050406030204" pitchFamily="18" charset="0"/>
                        </a:rPr>
                        <m:t>,</m:t>
                      </m:r>
                      <m:r>
                        <a:rPr lang="en-AU" i="1">
                          <a:latin typeface="Cambria Math" panose="02040503050406030204" pitchFamily="18" charset="0"/>
                        </a:rPr>
                        <m:t>𝑤</m:t>
                      </m:r>
                      <m:r>
                        <a:rPr lang="en-AU" i="1">
                          <a:latin typeface="Cambria Math" panose="02040503050406030204" pitchFamily="18" charset="0"/>
                        </a:rPr>
                        <m:t>)∈</m:t>
                      </m:r>
                      <m:r>
                        <a:rPr lang="en-AU" i="1">
                          <a:latin typeface="Cambria Math" panose="02040503050406030204" pitchFamily="18" charset="0"/>
                          <a:ea typeface="Cambria Math" panose="02040503050406030204" pitchFamily="18" charset="0"/>
                        </a:rPr>
                        <m:t>𝐹</m:t>
                      </m:r>
                    </m:oMath>
                  </m:oMathPara>
                </a14:m>
                <a:endParaRPr lang="en-AU" dirty="0"/>
              </a:p>
              <a:p>
                <a:pPr marL="0" indent="0">
                  <a:buNone/>
                </a:pPr>
                <a:r>
                  <a:rPr lang="zh-CN" altLang="en-US" dirty="0"/>
                  <a:t>则称这两个状态是等价的</a:t>
                </a:r>
                <a:r>
                  <a:rPr lang="en-US" altLang="zh-CN" dirty="0"/>
                  <a:t>, </a:t>
                </a:r>
                <a:r>
                  <a:rPr lang="zh-CN" altLang="en-US" dirty="0"/>
                  <a:t>否则称为可区分的。</a:t>
                </a:r>
                <a:endParaRPr lang="en-AU" altLang="zh-CN" dirty="0"/>
              </a:p>
              <a:p>
                <a:pPr marL="0" indent="0">
                  <a:buNone/>
                </a:pPr>
                <a:r>
                  <a:rPr lang="zh-CN" altLang="en-US" dirty="0"/>
                  <a:t>即，从</a:t>
                </a:r>
                <a14:m>
                  <m:oMath xmlns:m="http://schemas.openxmlformats.org/officeDocument/2006/math">
                    <m:r>
                      <a:rPr lang="en-AU" altLang="zh-CN" i="1" dirty="0" smtClean="0">
                        <a:latin typeface="Cambria Math" panose="02040503050406030204" pitchFamily="18" charset="0"/>
                      </a:rPr>
                      <m:t>𝑝</m:t>
                    </m:r>
                  </m:oMath>
                </a14:m>
                <a:r>
                  <a:rPr lang="zh-CN" altLang="en-US" dirty="0"/>
                  <a:t>开始而被接受的串</a:t>
                </a:r>
                <a:r>
                  <a:rPr lang="en-AU" altLang="zh-CN" dirty="0"/>
                  <a:t>w,</a:t>
                </a:r>
                <a:r>
                  <a:rPr lang="zh-CN" altLang="en-US" dirty="0"/>
                  <a:t>从</a:t>
                </a:r>
                <a14:m>
                  <m:oMath xmlns:m="http://schemas.openxmlformats.org/officeDocument/2006/math">
                    <m:r>
                      <a:rPr lang="en-AU" altLang="zh-CN" i="1" dirty="0" smtClean="0">
                        <a:latin typeface="Cambria Math" panose="02040503050406030204" pitchFamily="18" charset="0"/>
                      </a:rPr>
                      <m:t>𝑞</m:t>
                    </m:r>
                  </m:oMath>
                </a14:m>
                <a:r>
                  <a:rPr lang="zh-CN" altLang="en-US" dirty="0"/>
                  <a:t>开始也会被接受。</a:t>
                </a:r>
                <a:endParaRPr lang="en-AU" altLang="zh-CN" dirty="0"/>
              </a:p>
              <a:p>
                <a:pPr marL="0" indent="0">
                  <a:buNone/>
                </a:pPr>
                <a:endParaRPr lang="en-AU" dirty="0"/>
              </a:p>
              <a:p>
                <a:r>
                  <a:rPr lang="zh-CN" altLang="en-US" dirty="0"/>
                  <a:t>等价性只要求</a:t>
                </a:r>
                <a14:m>
                  <m:oMath xmlns:m="http://schemas.openxmlformats.org/officeDocument/2006/math">
                    <m:acc>
                      <m:accPr>
                        <m:chr m:val="̂"/>
                        <m:ctrlPr>
                          <a:rPr lang="en-AU" i="1" smtClean="0">
                            <a:latin typeface="Cambria Math" panose="02040503050406030204" pitchFamily="18" charset="0"/>
                          </a:rPr>
                        </m:ctrlPr>
                      </m:accPr>
                      <m:e>
                        <m:r>
                          <a:rPr lang="en-AU" i="1" smtClean="0">
                            <a:latin typeface="Cambria Math" panose="02040503050406030204" pitchFamily="18" charset="0"/>
                            <a:ea typeface="Cambria Math" panose="02040503050406030204" pitchFamily="18" charset="0"/>
                          </a:rPr>
                          <m:t>𝛿</m:t>
                        </m:r>
                      </m:e>
                    </m:acc>
                    <m:r>
                      <a:rPr lang="en-AU" b="0" i="1" smtClean="0">
                        <a:latin typeface="Cambria Math" panose="02040503050406030204" pitchFamily="18" charset="0"/>
                      </a:rPr>
                      <m:t>(</m:t>
                    </m:r>
                    <m:r>
                      <a:rPr lang="en-AU" b="0" i="1" smtClean="0">
                        <a:latin typeface="Cambria Math" panose="02040503050406030204" pitchFamily="18" charset="0"/>
                      </a:rPr>
                      <m:t>𝑝</m:t>
                    </m:r>
                    <m:r>
                      <a:rPr lang="en-AU" b="0" i="1" smtClean="0">
                        <a:latin typeface="Cambria Math" panose="02040503050406030204" pitchFamily="18" charset="0"/>
                      </a:rPr>
                      <m:t>,</m:t>
                    </m:r>
                    <m:r>
                      <a:rPr lang="en-AU" b="0" i="1" smtClean="0">
                        <a:latin typeface="Cambria Math" panose="02040503050406030204" pitchFamily="18" charset="0"/>
                      </a:rPr>
                      <m:t>𝑤</m:t>
                    </m:r>
                    <m:r>
                      <a:rPr lang="en-AU" b="0" i="1" smtClean="0">
                        <a:latin typeface="Cambria Math" panose="02040503050406030204" pitchFamily="18" charset="0"/>
                      </a:rPr>
                      <m:t>)</m:t>
                    </m:r>
                  </m:oMath>
                </a14:m>
                <a:r>
                  <a:rPr lang="zh-CN" altLang="en-US" dirty="0"/>
                  <a:t> 和 </a:t>
                </a:r>
                <a14:m>
                  <m:oMath xmlns:m="http://schemas.openxmlformats.org/officeDocument/2006/math">
                    <m:acc>
                      <m:accPr>
                        <m:chr m:val="̂"/>
                        <m:ctrlPr>
                          <a:rPr lang="en-AU" i="1">
                            <a:latin typeface="Cambria Math" panose="02040503050406030204" pitchFamily="18" charset="0"/>
                          </a:rPr>
                        </m:ctrlPr>
                      </m:accPr>
                      <m:e>
                        <m:r>
                          <a:rPr lang="en-AU" i="1">
                            <a:latin typeface="Cambria Math" panose="02040503050406030204" pitchFamily="18" charset="0"/>
                            <a:ea typeface="Cambria Math" panose="02040503050406030204" pitchFamily="18" charset="0"/>
                          </a:rPr>
                          <m:t>𝛿</m:t>
                        </m:r>
                      </m:e>
                    </m:acc>
                    <m:r>
                      <a:rPr lang="en-AU" i="1">
                        <a:latin typeface="Cambria Math" panose="02040503050406030204" pitchFamily="18" charset="0"/>
                      </a:rPr>
                      <m:t>(</m:t>
                    </m:r>
                    <m:r>
                      <a:rPr lang="en-AU" i="1">
                        <a:latin typeface="Cambria Math" panose="02040503050406030204" pitchFamily="18" charset="0"/>
                      </a:rPr>
                      <m:t>𝑞</m:t>
                    </m:r>
                    <m:r>
                      <a:rPr lang="en-AU" i="1">
                        <a:latin typeface="Cambria Math" panose="02040503050406030204" pitchFamily="18" charset="0"/>
                      </a:rPr>
                      <m:t>,</m:t>
                    </m:r>
                    <m:r>
                      <a:rPr lang="en-AU" i="1">
                        <a:latin typeface="Cambria Math" panose="02040503050406030204" pitchFamily="18" charset="0"/>
                      </a:rPr>
                      <m:t>𝑤</m:t>
                    </m:r>
                    <m:r>
                      <a:rPr lang="en-AU" i="1">
                        <a:latin typeface="Cambria Math" panose="02040503050406030204" pitchFamily="18" charset="0"/>
                      </a:rPr>
                      <m:t>)</m:t>
                    </m:r>
                  </m:oMath>
                </a14:m>
                <a:r>
                  <a:rPr lang="zh-CN" altLang="en-US" dirty="0"/>
                  <a:t>同时在或不在</a:t>
                </a:r>
                <a14:m>
                  <m:oMath xmlns:m="http://schemas.openxmlformats.org/officeDocument/2006/math">
                    <m:r>
                      <a:rPr lang="en-AU" i="1" dirty="0" smtClean="0">
                        <a:latin typeface="Cambria Math" panose="02040503050406030204" pitchFamily="18" charset="0"/>
                      </a:rPr>
                      <m:t>𝐹</m:t>
                    </m:r>
                  </m:oMath>
                </a14:m>
                <a:r>
                  <a:rPr lang="en-AU" dirty="0"/>
                  <a:t> </a:t>
                </a:r>
                <a:r>
                  <a:rPr lang="zh-CN" altLang="en-US" dirty="0"/>
                  <a:t>中</a:t>
                </a:r>
                <a:r>
                  <a:rPr lang="en-US" altLang="zh-CN" dirty="0"/>
                  <a:t>, </a:t>
                </a:r>
                <a:r>
                  <a:rPr lang="zh-CN" altLang="en-US" dirty="0"/>
                  <a:t>而不必是相同状态。</a:t>
                </a:r>
                <a:endParaRPr lang="en-AU" dirty="0"/>
              </a:p>
            </p:txBody>
          </p:sp>
        </mc:Choice>
        <mc:Fallback xmlns="">
          <p:sp>
            <p:nvSpPr>
              <p:cNvPr id="15" name="Content Placeholder 2"/>
              <p:cNvSpPr>
                <a:spLocks noRot="1" noChangeAspect="1" noMove="1" noResize="1" noEditPoints="1" noAdjustHandles="1" noChangeArrowheads="1" noChangeShapeType="1" noTextEdit="1"/>
              </p:cNvSpPr>
              <p:nvPr>
                <p:ph idx="1"/>
              </p:nvPr>
            </p:nvSpPr>
            <p:spPr>
              <a:xfrm>
                <a:off x="457200" y="1313121"/>
                <a:ext cx="8229600" cy="4525963"/>
              </a:xfrm>
              <a:blipFill rotWithShape="1">
                <a:blip r:embed="rId2"/>
                <a:stretch>
                  <a:fillRect t="-13" b="6"/>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A619564F-3A13-4140-9CFC-3B75A7CC7F9C}" type="slidenum">
              <a:rPr lang="en-US" altLang="zh-CN" smtClean="0"/>
              <a:t>32</a:t>
            </a:fld>
            <a:endParaRPr lang="en-US" altLang="zh-CN"/>
          </a:p>
        </p:txBody>
      </p:sp>
      <p:sp>
        <p:nvSpPr>
          <p:cNvPr id="7" name="Title 1"/>
          <p:cNvSpPr>
            <a:spLocks noGrp="1"/>
          </p:cNvSpPr>
          <p:nvPr>
            <p:ph type="title"/>
          </p:nvPr>
        </p:nvSpPr>
        <p:spPr>
          <a:xfrm>
            <a:off x="685800" y="152400"/>
            <a:ext cx="8229600" cy="393065"/>
          </a:xfrm>
        </p:spPr>
        <p:txBody>
          <a:bodyPr/>
          <a:lstStyle/>
          <a:p>
            <a:pPr algn="r"/>
            <a:r>
              <a:rPr lang="en-US" altLang="zh-CN" sz="3600" dirty="0">
                <a:solidFill>
                  <a:schemeClr val="bg1"/>
                </a:solidFill>
                <a:latin typeface="Times New Roman" panose="02020603050405020304" pitchFamily="18" charset="0"/>
                <a:cs typeface="Times New Roman" panose="02020603050405020304" pitchFamily="18" charset="0"/>
              </a:rPr>
              <a:t>DFA</a:t>
            </a:r>
            <a:r>
              <a:rPr lang="zh-CN" altLang="en-US" sz="3600" dirty="0">
                <a:solidFill>
                  <a:schemeClr val="bg1"/>
                </a:solidFill>
                <a:latin typeface="Times New Roman" panose="02020603050405020304" pitchFamily="18" charset="0"/>
                <a:cs typeface="Times New Roman" panose="02020603050405020304" pitchFamily="18" charset="0"/>
              </a:rPr>
              <a:t>的化简</a:t>
            </a:r>
            <a:endParaRPr lang="en-AU" sz="3600"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457200" y="1600200"/>
                <a:ext cx="8229600" cy="4525963"/>
              </a:xfrm>
            </p:spPr>
            <p:txBody>
              <a:bodyPr/>
              <a:lstStyle/>
              <a:p>
                <a:r>
                  <a:rPr lang="zh-CN" altLang="en-US" dirty="0">
                    <a:solidFill>
                      <a:srgbClr val="FF0000"/>
                    </a:solidFill>
                  </a:rPr>
                  <a:t>填表算法</a:t>
                </a:r>
                <a:r>
                  <a:rPr lang="zh-CN" altLang="en-US" dirty="0"/>
                  <a:t>递归寻找</a:t>
                </a:r>
                <a:r>
                  <a:rPr lang="en-AU" altLang="zh-CN" dirty="0">
                    <a:latin typeface="Times New Roman" panose="02020603050405020304" pitchFamily="18" charset="0"/>
                    <a:cs typeface="Times New Roman" panose="02020603050405020304" pitchFamily="18" charset="0"/>
                  </a:rPr>
                  <a:t>DFA</a:t>
                </a:r>
                <a:r>
                  <a:rPr lang="zh-CN" altLang="en-US" dirty="0"/>
                  <a:t>中全部的可区分状态对</a:t>
                </a:r>
                <a:r>
                  <a:rPr lang="en-AU" altLang="zh-CN" dirty="0"/>
                  <a:t>:</a:t>
                </a:r>
              </a:p>
              <a:p>
                <a:pPr lvl="1"/>
                <a:r>
                  <a:rPr lang="zh-CN" altLang="en-US" dirty="0"/>
                  <a:t>如果</a:t>
                </a:r>
                <a14:m>
                  <m:oMath xmlns:m="http://schemas.openxmlformats.org/officeDocument/2006/math">
                    <m:r>
                      <a:rPr lang="en-AU" b="0" i="1" smtClean="0">
                        <a:latin typeface="Cambria Math" panose="02040503050406030204" pitchFamily="18" charset="0"/>
                      </a:rPr>
                      <m:t>𝑝</m:t>
                    </m:r>
                    <m:r>
                      <a:rPr lang="en-AU" b="0" i="1" smtClean="0">
                        <a:latin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𝐹</m:t>
                    </m:r>
                  </m:oMath>
                </a14:m>
                <a:r>
                  <a:rPr lang="zh-CN" altLang="en-US" dirty="0"/>
                  <a:t>而</a:t>
                </a:r>
                <a14:m>
                  <m:oMath xmlns:m="http://schemas.openxmlformats.org/officeDocument/2006/math">
                    <m:r>
                      <a:rPr lang="en-AU" i="1">
                        <a:latin typeface="Cambria Math" panose="02040503050406030204" pitchFamily="18" charset="0"/>
                      </a:rPr>
                      <m:t>𝑞</m:t>
                    </m:r>
                    <m:r>
                      <a:rPr lang="en-AU" i="1" smtClean="0">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𝐹</m:t>
                    </m:r>
                  </m:oMath>
                </a14:m>
                <a:r>
                  <a:rPr lang="zh-CN" altLang="en-US" dirty="0"/>
                  <a:t>，则</a:t>
                </a:r>
                <a14:m>
                  <m:oMath xmlns:m="http://schemas.openxmlformats.org/officeDocument/2006/math">
                    <m:r>
                      <a:rPr lang="en-AU" altLang="zh-CN" b="0" i="1" smtClean="0">
                        <a:latin typeface="Cambria Math" panose="02040503050406030204" pitchFamily="18" charset="0"/>
                      </a:rPr>
                      <m:t>[</m:t>
                    </m:r>
                    <m:r>
                      <a:rPr lang="en-AU" altLang="zh-CN" b="0" i="1" smtClean="0">
                        <a:latin typeface="Cambria Math" panose="02040503050406030204" pitchFamily="18" charset="0"/>
                      </a:rPr>
                      <m:t>𝑝</m:t>
                    </m:r>
                    <m:r>
                      <a:rPr lang="en-AU" altLang="zh-CN" b="0" i="1" smtClean="0">
                        <a:latin typeface="Cambria Math" panose="02040503050406030204" pitchFamily="18" charset="0"/>
                      </a:rPr>
                      <m:t>,</m:t>
                    </m:r>
                    <m:r>
                      <a:rPr lang="en-AU" altLang="zh-CN" b="0" i="1" smtClean="0">
                        <a:latin typeface="Cambria Math" panose="02040503050406030204" pitchFamily="18" charset="0"/>
                      </a:rPr>
                      <m:t>𝑞</m:t>
                    </m:r>
                    <m:r>
                      <a:rPr lang="en-AU" altLang="zh-CN" b="0" i="1" smtClean="0">
                        <a:latin typeface="Cambria Math" panose="02040503050406030204" pitchFamily="18" charset="0"/>
                      </a:rPr>
                      <m:t>]</m:t>
                    </m:r>
                  </m:oMath>
                </a14:m>
                <a:r>
                  <a:rPr lang="zh-CN" altLang="en-US" dirty="0"/>
                  <a:t>是可区分的；</a:t>
                </a:r>
                <a:endParaRPr lang="en-AU" altLang="zh-CN" dirty="0"/>
              </a:p>
              <a:p>
                <a:pPr lvl="1"/>
                <a14:m>
                  <m:oMath xmlns:m="http://schemas.openxmlformats.org/officeDocument/2006/math">
                    <m:r>
                      <a:rPr lang="en-AU"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𝑎</m:t>
                    </m:r>
                    <m:r>
                      <a:rPr lang="en-AU" i="1">
                        <a:latin typeface="Cambria Math" panose="02040503050406030204" pitchFamily="18" charset="0"/>
                      </a:rPr>
                      <m:t>∈</m:t>
                    </m:r>
                    <m:r>
                      <m:rPr>
                        <m:sty m:val="p"/>
                      </m:rPr>
                      <a:rPr lang="el-GR" i="1" smtClean="0">
                        <a:latin typeface="Cambria Math" panose="02040503050406030204" pitchFamily="18" charset="0"/>
                        <a:ea typeface="Cambria Math" panose="02040503050406030204" pitchFamily="18" charset="0"/>
                      </a:rPr>
                      <m:t>Σ</m:t>
                    </m:r>
                  </m:oMath>
                </a14:m>
                <a:r>
                  <a:rPr lang="zh-CN" altLang="en-US" dirty="0"/>
                  <a:t>，如果</a:t>
                </a:r>
                <a14:m>
                  <m:oMath xmlns:m="http://schemas.openxmlformats.org/officeDocument/2006/math">
                    <m:r>
                      <a:rPr lang="en-AU" altLang="zh-CN" b="0" i="1" smtClean="0">
                        <a:latin typeface="Cambria Math" panose="02040503050406030204" pitchFamily="18" charset="0"/>
                      </a:rPr>
                      <m:t>[</m:t>
                    </m:r>
                    <m:r>
                      <a:rPr lang="en-AU" altLang="zh-CN" b="0" i="1" smtClean="0">
                        <a:latin typeface="Cambria Math" panose="02040503050406030204" pitchFamily="18" charset="0"/>
                      </a:rPr>
                      <m:t>𝑟</m:t>
                    </m:r>
                    <m:r>
                      <a:rPr lang="en-AU" altLang="zh-CN" b="0" i="1" smtClean="0">
                        <a:latin typeface="Cambria Math" panose="02040503050406030204" pitchFamily="18" charset="0"/>
                      </a:rPr>
                      <m:t>=</m:t>
                    </m:r>
                    <m:r>
                      <a:rPr lang="el-GR" altLang="zh-CN" i="1" dirty="0">
                        <a:latin typeface="Cambria Math" panose="02040503050406030204" pitchFamily="18" charset="0"/>
                      </a:rPr>
                      <m:t>𝛿</m:t>
                    </m:r>
                    <m:d>
                      <m:dPr>
                        <m:ctrlPr>
                          <a:rPr lang="en-AU" altLang="zh-CN" b="0" i="1" dirty="0" smtClean="0">
                            <a:latin typeface="Cambria Math" panose="02040503050406030204" pitchFamily="18" charset="0"/>
                          </a:rPr>
                        </m:ctrlPr>
                      </m:dPr>
                      <m:e>
                        <m:r>
                          <a:rPr lang="en-AU" altLang="zh-CN" b="0" i="1" dirty="0" smtClean="0">
                            <a:latin typeface="Cambria Math" panose="02040503050406030204" pitchFamily="18" charset="0"/>
                          </a:rPr>
                          <m:t>𝑝</m:t>
                        </m:r>
                        <m:r>
                          <a:rPr lang="en-AU" altLang="zh-CN" b="0" i="1" dirty="0" smtClean="0">
                            <a:latin typeface="Cambria Math" panose="02040503050406030204" pitchFamily="18" charset="0"/>
                          </a:rPr>
                          <m:t>,</m:t>
                        </m:r>
                        <m:r>
                          <a:rPr lang="en-AU" altLang="zh-CN" b="0" i="1" dirty="0" smtClean="0">
                            <a:latin typeface="Cambria Math" panose="02040503050406030204" pitchFamily="18" charset="0"/>
                          </a:rPr>
                          <m:t>𝑎</m:t>
                        </m:r>
                      </m:e>
                    </m:d>
                    <m:r>
                      <a:rPr lang="en-AU" altLang="zh-CN" b="0" i="1" dirty="0" smtClean="0">
                        <a:latin typeface="Cambria Math" panose="02040503050406030204" pitchFamily="18" charset="0"/>
                      </a:rPr>
                      <m:t>,</m:t>
                    </m:r>
                    <m:r>
                      <a:rPr lang="en-AU" altLang="zh-CN" b="0" i="1" dirty="0" smtClean="0">
                        <a:latin typeface="Cambria Math" panose="02040503050406030204" pitchFamily="18" charset="0"/>
                      </a:rPr>
                      <m:t>𝑠</m:t>
                    </m:r>
                    <m:r>
                      <a:rPr lang="en-AU" altLang="zh-CN" b="0" i="1" dirty="0" smtClean="0">
                        <a:latin typeface="Cambria Math" panose="02040503050406030204" pitchFamily="18" charset="0"/>
                      </a:rPr>
                      <m:t>=</m:t>
                    </m:r>
                    <m:r>
                      <a:rPr lang="el-GR" altLang="zh-CN" i="1" dirty="0">
                        <a:latin typeface="Cambria Math" panose="02040503050406030204" pitchFamily="18" charset="0"/>
                      </a:rPr>
                      <m:t>𝛿</m:t>
                    </m:r>
                    <m:d>
                      <m:dPr>
                        <m:ctrlPr>
                          <a:rPr lang="en-AU" altLang="zh-CN" i="1" dirty="0">
                            <a:latin typeface="Cambria Math" panose="02040503050406030204" pitchFamily="18" charset="0"/>
                          </a:rPr>
                        </m:ctrlPr>
                      </m:dPr>
                      <m:e>
                        <m:r>
                          <a:rPr lang="en-AU" altLang="zh-CN" b="0" i="1" dirty="0" smtClean="0">
                            <a:latin typeface="Cambria Math" panose="02040503050406030204" pitchFamily="18" charset="0"/>
                          </a:rPr>
                          <m:t>𝑞</m:t>
                        </m:r>
                        <m:r>
                          <a:rPr lang="en-AU" altLang="zh-CN" i="1" dirty="0">
                            <a:latin typeface="Cambria Math" panose="02040503050406030204" pitchFamily="18" charset="0"/>
                          </a:rPr>
                          <m:t>,</m:t>
                        </m:r>
                        <m:r>
                          <a:rPr lang="en-AU" altLang="zh-CN" b="0" i="1" dirty="0" smtClean="0">
                            <a:latin typeface="Cambria Math" panose="02040503050406030204" pitchFamily="18" charset="0"/>
                          </a:rPr>
                          <m:t>𝑎</m:t>
                        </m:r>
                      </m:e>
                    </m:d>
                    <m:r>
                      <a:rPr lang="en-AU" altLang="zh-CN" b="0" i="1" smtClean="0">
                        <a:latin typeface="Cambria Math" panose="02040503050406030204" pitchFamily="18" charset="0"/>
                      </a:rPr>
                      <m:t>]</m:t>
                    </m:r>
                  </m:oMath>
                </a14:m>
                <a:r>
                  <a:rPr lang="zh-CN" altLang="en-US" dirty="0"/>
                  <a:t>是可区分的，则</a:t>
                </a:r>
                <a14:m>
                  <m:oMath xmlns:m="http://schemas.openxmlformats.org/officeDocument/2006/math">
                    <m:r>
                      <a:rPr lang="en-AU" altLang="zh-CN" i="1">
                        <a:latin typeface="Cambria Math" panose="02040503050406030204" pitchFamily="18" charset="0"/>
                      </a:rPr>
                      <m:t>[</m:t>
                    </m:r>
                    <m:r>
                      <a:rPr lang="en-AU" altLang="zh-CN" i="1">
                        <a:latin typeface="Cambria Math" panose="02040503050406030204" pitchFamily="18" charset="0"/>
                      </a:rPr>
                      <m:t>𝑝</m:t>
                    </m:r>
                    <m:r>
                      <a:rPr lang="en-AU" altLang="zh-CN" i="1">
                        <a:latin typeface="Cambria Math" panose="02040503050406030204" pitchFamily="18" charset="0"/>
                      </a:rPr>
                      <m:t>,</m:t>
                    </m:r>
                    <m:r>
                      <a:rPr lang="en-AU" altLang="zh-CN" i="1">
                        <a:latin typeface="Cambria Math" panose="02040503050406030204" pitchFamily="18" charset="0"/>
                      </a:rPr>
                      <m:t>𝑞</m:t>
                    </m:r>
                    <m:r>
                      <a:rPr lang="en-AU" altLang="zh-CN" i="1">
                        <a:latin typeface="Cambria Math" panose="02040503050406030204" pitchFamily="18" charset="0"/>
                      </a:rPr>
                      <m:t>]</m:t>
                    </m:r>
                  </m:oMath>
                </a14:m>
                <a:r>
                  <a:rPr lang="zh-CN" altLang="en-US" dirty="0"/>
                  <a:t>是可区分的。</a:t>
                </a:r>
                <a:endParaRPr lang="en-AU" altLang="zh-CN" dirty="0"/>
              </a:p>
              <a:p>
                <a:pPr lvl="1"/>
                <a:endParaRPr lang="en-AU" dirty="0"/>
              </a:p>
            </p:txBody>
          </p:sp>
        </mc:Choice>
        <mc:Fallback xmlns="">
          <p:sp>
            <p:nvSpPr>
              <p:cNvPr id="8" name="Content Placeholder 2"/>
              <p:cNvSpPr>
                <a:spLocks noRot="1" noChangeAspect="1" noMove="1" noResize="1" noEditPoints="1" noAdjustHandles="1" noChangeArrowheads="1" noChangeShapeType="1" noTextEdit="1"/>
              </p:cNvSpPr>
              <p:nvPr>
                <p:ph idx="1"/>
              </p:nvPr>
            </p:nvSpPr>
            <p:spPr>
              <a:xfrm>
                <a:off x="457200" y="1600200"/>
                <a:ext cx="8229600" cy="4525963"/>
              </a:xfrm>
              <a:blipFill rotWithShape="1">
                <a:blip r:embed="rId2"/>
                <a:stretch>
                  <a:fillRect b="7"/>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662E1F6-9BD6-474C-A82E-E07C3DB67AAE}" type="slidenum">
              <a:rPr lang="en-AU" smtClean="0"/>
              <a:t>33</a:t>
            </a:fld>
            <a:endParaRPr lang="en-AU"/>
          </a:p>
        </p:txBody>
      </p:sp>
      <p:sp>
        <p:nvSpPr>
          <p:cNvPr id="7" name="Title 1"/>
          <p:cNvSpPr>
            <a:spLocks noGrp="1"/>
          </p:cNvSpPr>
          <p:nvPr>
            <p:ph type="title"/>
          </p:nvPr>
        </p:nvSpPr>
        <p:spPr>
          <a:xfrm>
            <a:off x="457200" y="-107315"/>
            <a:ext cx="8229600" cy="915670"/>
          </a:xfrm>
        </p:spPr>
        <p:txBody>
          <a:bodyPr/>
          <a:lstStyle/>
          <a:p>
            <a:pPr algn="r">
              <a:buClrTx/>
              <a:buSzTx/>
              <a:buFontTx/>
            </a:pPr>
            <a:r>
              <a:rPr lang="zh-CN" altLang="en-US" sz="3600" dirty="0">
                <a:solidFill>
                  <a:schemeClr val="bg1"/>
                </a:solidFill>
                <a:effectLst>
                  <a:outerShdw blurRad="38100" dist="38100" dir="2700000" algn="tl">
                    <a:srgbClr val="000000">
                      <a:alpha val="43137"/>
                    </a:srgbClr>
                  </a:outerShdw>
                </a:effectLst>
              </a:rPr>
              <a:t>形式语言与自动机</a:t>
            </a:r>
            <a:endParaRPr lang="en-US" altLang="zh-CN" sz="3600" dirty="0">
              <a:solidFill>
                <a:schemeClr val="bg1"/>
              </a:solidFill>
              <a:effectLst>
                <a:outerShdw blurRad="38100" dist="38100" dir="2700000" algn="tl">
                  <a:srgbClr val="000000">
                    <a:alpha val="43137"/>
                  </a:srgbClr>
                </a:outerShdw>
              </a:effectLst>
            </a:endParaRPr>
          </a:p>
        </p:txBody>
      </p:sp>
      <p:sp>
        <p:nvSpPr>
          <p:cNvPr id="9" name="文本框 8"/>
          <p:cNvSpPr txBox="1"/>
          <p:nvPr/>
        </p:nvSpPr>
        <p:spPr>
          <a:xfrm>
            <a:off x="533400" y="762000"/>
            <a:ext cx="8382000" cy="1568450"/>
          </a:xfrm>
          <a:prstGeom prst="rect">
            <a:avLst/>
          </a:prstGeom>
          <a:noFill/>
        </p:spPr>
        <p:txBody>
          <a:bodyPr wrap="square">
            <a:spAutoFit/>
          </a:bodyPr>
          <a:lstStyle/>
          <a:p>
            <a:r>
              <a:rPr lang="zh-CN" altLang="en-US" sz="2400" b="1" dirty="0"/>
              <a:t>比较以下三个语言对应的自动机</a:t>
            </a:r>
            <a:endParaRPr lang="en-US" altLang="zh-CN" sz="2400" b="1" dirty="0"/>
          </a:p>
          <a:p>
            <a:r>
              <a:rPr lang="en-US" altLang="zh-CN" sz="2400" b="1" i="1" dirty="0">
                <a:solidFill>
                  <a:schemeClr val="tx1"/>
                </a:solidFill>
                <a:latin typeface="Times New Roman" panose="02020603050405020304" pitchFamily="18" charset="0"/>
                <a:cs typeface="Times New Roman" panose="02020603050405020304" pitchFamily="18" charset="0"/>
              </a:rPr>
              <a:t>L</a:t>
            </a:r>
            <a:r>
              <a:rPr lang="en-US" altLang="zh-CN" sz="2400" b="1" baseline="-25000" dirty="0">
                <a:solidFill>
                  <a:schemeClr val="tx1"/>
                </a:solidFill>
                <a:latin typeface="Times New Roman" panose="02020603050405020304" pitchFamily="18" charset="0"/>
                <a:cs typeface="Times New Roman" panose="02020603050405020304" pitchFamily="18" charset="0"/>
              </a:rPr>
              <a:t>1</a:t>
            </a:r>
            <a:r>
              <a:rPr lang="en-US" altLang="zh-CN" sz="2400" b="1" i="1" dirty="0">
                <a:solidFill>
                  <a:schemeClr val="tx1"/>
                </a:solidFill>
                <a:latin typeface="Times New Roman" panose="02020603050405020304" pitchFamily="18" charset="0"/>
                <a:cs typeface="Times New Roman" panose="02020603050405020304" pitchFamily="18" charset="0"/>
              </a:rPr>
              <a:t>=</a:t>
            </a:r>
            <a:r>
              <a:rPr lang="en-US" altLang="zh-CN" sz="2400" b="1" dirty="0">
                <a:solidFill>
                  <a:schemeClr val="tx1"/>
                </a:solidFill>
                <a:latin typeface="Times New Roman" panose="02020603050405020304" pitchFamily="18" charset="0"/>
                <a:cs typeface="Times New Roman" panose="02020603050405020304" pitchFamily="18" charset="0"/>
              </a:rPr>
              <a:t>{</a:t>
            </a:r>
            <a:r>
              <a:rPr lang="en-US" altLang="zh-CN" sz="2400" b="1" i="1" dirty="0" err="1">
                <a:solidFill>
                  <a:schemeClr val="tx1"/>
                </a:solidFill>
                <a:latin typeface="Times New Roman" panose="02020603050405020304" pitchFamily="18" charset="0"/>
                <a:cs typeface="Times New Roman" panose="02020603050405020304" pitchFamily="18" charset="0"/>
              </a:rPr>
              <a:t>a</a:t>
            </a:r>
            <a:r>
              <a:rPr lang="en-US" altLang="zh-CN" sz="2400" b="1" i="1" baseline="30000" dirty="0" err="1">
                <a:solidFill>
                  <a:schemeClr val="tx1"/>
                </a:solidFill>
                <a:latin typeface="Times New Roman" panose="02020603050405020304" pitchFamily="18" charset="0"/>
                <a:cs typeface="Times New Roman" panose="02020603050405020304" pitchFamily="18" charset="0"/>
              </a:rPr>
              <a:t>m</a:t>
            </a:r>
            <a:r>
              <a:rPr lang="en-US" altLang="zh-CN" sz="2400" b="1" i="1" dirty="0" err="1">
                <a:solidFill>
                  <a:schemeClr val="tx1"/>
                </a:solidFill>
                <a:latin typeface="Times New Roman" panose="02020603050405020304" pitchFamily="18" charset="0"/>
                <a:cs typeface="Times New Roman" panose="02020603050405020304" pitchFamily="18" charset="0"/>
              </a:rPr>
              <a:t>b</a:t>
            </a:r>
            <a:r>
              <a:rPr lang="en-US" altLang="zh-CN" sz="2400" b="1" i="1" baseline="30000" dirty="0" err="1">
                <a:solidFill>
                  <a:schemeClr val="tx1"/>
                </a:solidFill>
                <a:latin typeface="Times New Roman" panose="02020603050405020304" pitchFamily="18" charset="0"/>
                <a:cs typeface="Times New Roman" panose="02020603050405020304" pitchFamily="18" charset="0"/>
              </a:rPr>
              <a:t>n</a:t>
            </a:r>
            <a:r>
              <a:rPr lang="en-US" altLang="zh-CN" sz="2400" b="1" i="1" dirty="0" err="1">
                <a:solidFill>
                  <a:schemeClr val="tx1"/>
                </a:solidFill>
                <a:latin typeface="Times New Roman" panose="02020603050405020304" pitchFamily="18" charset="0"/>
                <a:cs typeface="Times New Roman" panose="02020603050405020304" pitchFamily="18" charset="0"/>
              </a:rPr>
              <a:t>c</a:t>
            </a:r>
            <a:r>
              <a:rPr lang="en-US" altLang="zh-CN" sz="2400" b="1" i="1" baseline="30000" dirty="0" err="1">
                <a:solidFill>
                  <a:schemeClr val="tx1"/>
                </a:solidFill>
                <a:latin typeface="Times New Roman" panose="02020603050405020304" pitchFamily="18" charset="0"/>
                <a:cs typeface="Times New Roman" panose="02020603050405020304" pitchFamily="18" charset="0"/>
              </a:rPr>
              <a:t>k</a:t>
            </a:r>
            <a:r>
              <a:rPr lang="en-US" altLang="zh-CN" sz="2400" b="1" i="1" dirty="0" err="1">
                <a:solidFill>
                  <a:schemeClr val="tx1"/>
                </a:solidFill>
                <a:latin typeface="Times New Roman" panose="02020603050405020304" pitchFamily="18" charset="0"/>
                <a:cs typeface="Times New Roman" panose="02020603050405020304" pitchFamily="18" charset="0"/>
              </a:rPr>
              <a:t>|m</a:t>
            </a:r>
            <a:r>
              <a:rPr lang="en-US" altLang="zh-CN" sz="2400" b="1" i="1" dirty="0">
                <a:solidFill>
                  <a:schemeClr val="tx1"/>
                </a:solidFill>
                <a:latin typeface="Times New Roman" panose="02020603050405020304" pitchFamily="18" charset="0"/>
                <a:cs typeface="Times New Roman" panose="02020603050405020304" pitchFamily="18" charset="0"/>
              </a:rPr>
              <a:t>, n, k≥</a:t>
            </a:r>
            <a:r>
              <a:rPr lang="en-US" altLang="zh-CN" sz="2400" b="1" dirty="0">
                <a:solidFill>
                  <a:schemeClr val="tx1"/>
                </a:solidFill>
                <a:latin typeface="Times New Roman" panose="02020603050405020304" pitchFamily="18" charset="0"/>
                <a:cs typeface="Times New Roman" panose="02020603050405020304" pitchFamily="18" charset="0"/>
              </a:rPr>
              <a:t>1}</a:t>
            </a:r>
          </a:p>
          <a:p>
            <a:r>
              <a:rPr lang="en-US" altLang="zh-CN" sz="2400" b="1" i="1" dirty="0">
                <a:solidFill>
                  <a:srgbClr val="FF0000"/>
                </a:solidFill>
                <a:latin typeface="Times New Roman" panose="02020603050405020304" pitchFamily="18" charset="0"/>
                <a:cs typeface="Times New Roman" panose="02020603050405020304" pitchFamily="18" charset="0"/>
              </a:rPr>
              <a:t>L</a:t>
            </a:r>
            <a:r>
              <a:rPr lang="en-US" altLang="zh-CN" sz="2400" b="1" baseline="-25000" dirty="0">
                <a:solidFill>
                  <a:srgbClr val="FF0000"/>
                </a:solidFill>
                <a:latin typeface="Times New Roman" panose="02020603050405020304" pitchFamily="18" charset="0"/>
                <a:cs typeface="Times New Roman" panose="02020603050405020304" pitchFamily="18" charset="0"/>
              </a:rPr>
              <a:t>2</a:t>
            </a:r>
            <a:r>
              <a:rPr lang="en-US" altLang="zh-CN" sz="2400" b="1" i="1" dirty="0">
                <a:solidFill>
                  <a:srgbClr val="FF0000"/>
                </a:solidFill>
                <a:latin typeface="Times New Roman" panose="02020603050405020304" pitchFamily="18" charset="0"/>
                <a:cs typeface="Times New Roman" panose="02020603050405020304" pitchFamily="18" charset="0"/>
              </a:rPr>
              <a:t>=</a:t>
            </a:r>
            <a:r>
              <a:rPr lang="en-US" altLang="zh-CN" sz="2400" b="1" dirty="0">
                <a:solidFill>
                  <a:srgbClr val="FF0000"/>
                </a:solidFill>
                <a:latin typeface="Times New Roman" panose="02020603050405020304" pitchFamily="18" charset="0"/>
                <a:cs typeface="Times New Roman" panose="02020603050405020304" pitchFamily="18" charset="0"/>
              </a:rPr>
              <a:t>{</a:t>
            </a:r>
            <a:r>
              <a:rPr lang="en-US" altLang="zh-CN" sz="2400" b="1" i="1" dirty="0" err="1">
                <a:solidFill>
                  <a:srgbClr val="FF0000"/>
                </a:solidFill>
                <a:latin typeface="Times New Roman" panose="02020603050405020304" pitchFamily="18" charset="0"/>
                <a:cs typeface="Times New Roman" panose="02020603050405020304" pitchFamily="18" charset="0"/>
              </a:rPr>
              <a:t>a</a:t>
            </a:r>
            <a:r>
              <a:rPr lang="en-US" altLang="zh-CN" sz="2400" b="1" i="1" baseline="30000" dirty="0" err="1">
                <a:solidFill>
                  <a:srgbClr val="FF0000"/>
                </a:solidFill>
                <a:latin typeface="Times New Roman" panose="02020603050405020304" pitchFamily="18" charset="0"/>
                <a:cs typeface="Times New Roman" panose="02020603050405020304" pitchFamily="18" charset="0"/>
              </a:rPr>
              <a:t>m</a:t>
            </a:r>
            <a:r>
              <a:rPr lang="en-US" altLang="zh-CN" sz="2400" b="1" i="1" dirty="0" err="1">
                <a:solidFill>
                  <a:srgbClr val="FF0000"/>
                </a:solidFill>
                <a:latin typeface="Times New Roman" panose="02020603050405020304" pitchFamily="18" charset="0"/>
                <a:cs typeface="Times New Roman" panose="02020603050405020304" pitchFamily="18" charset="0"/>
              </a:rPr>
              <a:t>b</a:t>
            </a:r>
            <a:r>
              <a:rPr lang="en-US" altLang="zh-CN" sz="2400" b="1" i="1" baseline="30000" dirty="0" err="1">
                <a:solidFill>
                  <a:srgbClr val="FF0000"/>
                </a:solidFill>
                <a:latin typeface="Times New Roman" panose="02020603050405020304" pitchFamily="18" charset="0"/>
                <a:cs typeface="Times New Roman" panose="02020603050405020304" pitchFamily="18" charset="0"/>
              </a:rPr>
              <a:t>m</a:t>
            </a:r>
            <a:r>
              <a:rPr lang="en-US" altLang="zh-CN" sz="2400" b="1" i="1" dirty="0" err="1">
                <a:solidFill>
                  <a:srgbClr val="FF0000"/>
                </a:solidFill>
                <a:latin typeface="Times New Roman" panose="02020603050405020304" pitchFamily="18" charset="0"/>
                <a:cs typeface="Times New Roman" panose="02020603050405020304" pitchFamily="18" charset="0"/>
              </a:rPr>
              <a:t>c</a:t>
            </a:r>
            <a:r>
              <a:rPr lang="en-US" altLang="zh-CN" sz="2400" b="1" i="1" baseline="30000" dirty="0" err="1">
                <a:solidFill>
                  <a:srgbClr val="FF0000"/>
                </a:solidFill>
                <a:latin typeface="Times New Roman" panose="02020603050405020304" pitchFamily="18" charset="0"/>
                <a:cs typeface="Times New Roman" panose="02020603050405020304" pitchFamily="18" charset="0"/>
              </a:rPr>
              <a:t>k</a:t>
            </a:r>
            <a:r>
              <a:rPr lang="en-US" altLang="zh-CN" sz="2400" b="1" i="1" dirty="0" err="1">
                <a:solidFill>
                  <a:srgbClr val="FF0000"/>
                </a:solidFill>
                <a:latin typeface="Times New Roman" panose="02020603050405020304" pitchFamily="18" charset="0"/>
                <a:cs typeface="Times New Roman" panose="02020603050405020304" pitchFamily="18" charset="0"/>
              </a:rPr>
              <a:t>|m</a:t>
            </a:r>
            <a:r>
              <a:rPr lang="en-US" altLang="zh-CN" sz="2400" b="1" i="1" dirty="0">
                <a:solidFill>
                  <a:srgbClr val="FF0000"/>
                </a:solidFill>
                <a:latin typeface="Times New Roman" panose="02020603050405020304" pitchFamily="18" charset="0"/>
                <a:cs typeface="Times New Roman" panose="02020603050405020304" pitchFamily="18" charset="0"/>
              </a:rPr>
              <a:t>, k≥</a:t>
            </a:r>
            <a:r>
              <a:rPr lang="en-US" altLang="zh-CN" sz="2400" b="1" dirty="0">
                <a:solidFill>
                  <a:srgbClr val="FF0000"/>
                </a:solidFill>
                <a:latin typeface="Times New Roman" panose="02020603050405020304" pitchFamily="18" charset="0"/>
                <a:cs typeface="Times New Roman" panose="02020603050405020304" pitchFamily="18" charset="0"/>
              </a:rPr>
              <a:t>1}</a:t>
            </a:r>
          </a:p>
          <a:p>
            <a:r>
              <a:rPr lang="en-US" altLang="zh-CN" sz="2400" b="1" i="1" dirty="0">
                <a:latin typeface="Times New Roman" panose="02020603050405020304" pitchFamily="18" charset="0"/>
                <a:cs typeface="Times New Roman" panose="02020603050405020304" pitchFamily="18" charset="0"/>
              </a:rPr>
              <a:t>L</a:t>
            </a:r>
            <a:r>
              <a:rPr lang="en-US" altLang="zh-CN" sz="2400" b="1" baseline="-25000" dirty="0">
                <a:latin typeface="Times New Roman" panose="02020603050405020304" pitchFamily="18" charset="0"/>
                <a:cs typeface="Times New Roman" panose="02020603050405020304" pitchFamily="18" charset="0"/>
              </a:rPr>
              <a:t>3</a:t>
            </a:r>
            <a:r>
              <a:rPr lang="en-US" altLang="zh-CN" sz="2400" b="1" i="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a</a:t>
            </a:r>
            <a:r>
              <a:rPr lang="en-US" altLang="zh-CN" sz="2400" b="1" i="1" baseline="30000" dirty="0">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b</a:t>
            </a:r>
            <a:r>
              <a:rPr lang="en-US" altLang="zh-CN" sz="2400" b="1" i="1" baseline="30000" dirty="0">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c</a:t>
            </a:r>
            <a:r>
              <a:rPr lang="en-US" altLang="zh-CN" sz="2400" b="1" i="1" baseline="30000" dirty="0">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|m≥</a:t>
            </a:r>
            <a:r>
              <a:rPr lang="en-US" altLang="zh-CN" sz="2400" b="1" dirty="0">
                <a:latin typeface="Times New Roman" panose="02020603050405020304" pitchFamily="18" charset="0"/>
                <a:cs typeface="Times New Roman" panose="02020603050405020304" pitchFamily="18" charset="0"/>
              </a:rPr>
              <a:t>1}</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662E1F6-9BD6-474C-A82E-E07C3DB67AAE}" type="slidenum">
              <a:rPr lang="en-AU" smtClean="0"/>
              <a:t>34</a:t>
            </a:fld>
            <a:endParaRPr lang="en-AU"/>
          </a:p>
        </p:txBody>
      </p:sp>
      <p:sp>
        <p:nvSpPr>
          <p:cNvPr id="7" name="Title 1"/>
          <p:cNvSpPr>
            <a:spLocks noGrp="1"/>
          </p:cNvSpPr>
          <p:nvPr>
            <p:ph type="title"/>
          </p:nvPr>
        </p:nvSpPr>
        <p:spPr>
          <a:xfrm>
            <a:off x="457200" y="-107315"/>
            <a:ext cx="8229600" cy="915670"/>
          </a:xfrm>
        </p:spPr>
        <p:txBody>
          <a:bodyPr/>
          <a:lstStyle/>
          <a:p>
            <a:pPr algn="r">
              <a:buClrTx/>
              <a:buSzTx/>
              <a:buFontTx/>
            </a:pPr>
            <a:r>
              <a:rPr lang="zh-CN" altLang="en-US" sz="3600" dirty="0">
                <a:solidFill>
                  <a:schemeClr val="bg1"/>
                </a:solidFill>
                <a:effectLst>
                  <a:outerShdw blurRad="38100" dist="38100" dir="2700000" algn="tl">
                    <a:srgbClr val="000000">
                      <a:alpha val="43137"/>
                    </a:srgbClr>
                  </a:outerShdw>
                </a:effectLst>
              </a:rPr>
              <a:t>文法化简</a:t>
            </a:r>
            <a:endParaRPr lang="en-US" altLang="zh-CN" sz="3600" dirty="0">
              <a:solidFill>
                <a:schemeClr val="bg1"/>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457200" y="1600200"/>
                <a:ext cx="8229600" cy="4525963"/>
              </a:xfrm>
            </p:spPr>
            <p:txBody>
              <a:bodyPr/>
              <a:lstStyle/>
              <a:p>
                <a:r>
                  <a:rPr lang="zh-CN" altLang="en-US" dirty="0"/>
                  <a:t>文法简化步骤的顺序是重要的</a:t>
                </a:r>
                <a:r>
                  <a:rPr lang="en-US" altLang="zh-CN" dirty="0"/>
                  <a:t>, </a:t>
                </a:r>
                <a:r>
                  <a:rPr lang="zh-CN" altLang="en-US" dirty="0"/>
                  <a:t>一个可靠的顺序是</a:t>
                </a:r>
              </a:p>
              <a:p>
                <a:pPr lvl="1"/>
                <a:r>
                  <a:rPr lang="zh-CN" altLang="en-US" dirty="0"/>
                  <a:t>消除</a:t>
                </a:r>
                <a14:m>
                  <m:oMath xmlns:m="http://schemas.openxmlformats.org/officeDocument/2006/math">
                    <m:r>
                      <a:rPr lang="en-US" altLang="zh-CN" i="1" dirty="0" smtClean="0">
                        <a:latin typeface="Cambria Math" panose="02040503050406030204" pitchFamily="18" charset="0"/>
                      </a:rPr>
                      <m:t>𝜀</m:t>
                    </m:r>
                    <m:r>
                      <a:rPr lang="en-US" altLang="zh-CN" i="1" dirty="0" smtClean="0">
                        <a:latin typeface="Cambria Math" panose="02040503050406030204" pitchFamily="18" charset="0"/>
                      </a:rPr>
                      <m:t>−</m:t>
                    </m:r>
                  </m:oMath>
                </a14:m>
                <a:r>
                  <a:rPr lang="zh-CN" altLang="en-US" dirty="0"/>
                  <a:t>产生式</a:t>
                </a:r>
              </a:p>
              <a:p>
                <a:pPr lvl="1"/>
                <a:r>
                  <a:rPr lang="zh-CN" altLang="en-US" dirty="0"/>
                  <a:t>消除单元产生式</a:t>
                </a:r>
              </a:p>
              <a:p>
                <a:pPr lvl="1"/>
                <a:r>
                  <a:rPr lang="zh-CN" altLang="en-US" dirty="0"/>
                  <a:t>消除非产生的无用符号</a:t>
                </a:r>
              </a:p>
              <a:p>
                <a:pPr lvl="1"/>
                <a:r>
                  <a:rPr lang="zh-CN" altLang="en-US" dirty="0"/>
                  <a:t>消除非可达的无用符号</a:t>
                </a:r>
              </a:p>
              <a:p>
                <a:endParaRPr lang="en-AU" dirty="0"/>
              </a:p>
            </p:txBody>
          </p:sp>
        </mc:Choice>
        <mc:Fallback xmlns="">
          <p:sp>
            <p:nvSpPr>
              <p:cNvPr id="5" name="Content Placeholder 2"/>
              <p:cNvSpPr>
                <a:spLocks noRot="1" noChangeAspect="1" noMove="1" noResize="1" noEditPoints="1" noAdjustHandles="1" noChangeArrowheads="1" noChangeShapeType="1" noTextEdit="1"/>
              </p:cNvSpPr>
              <p:nvPr>
                <p:ph idx="1"/>
              </p:nvPr>
            </p:nvSpPr>
            <p:spPr>
              <a:xfrm>
                <a:off x="457200" y="1600200"/>
                <a:ext cx="8229600" cy="4525963"/>
              </a:xfrm>
              <a:blipFill rotWithShape="1">
                <a:blip r:embed="rId2"/>
                <a:stretch>
                  <a:fillRect b="7"/>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7807124" cy="4525963"/>
          </a:xfrm>
        </p:spPr>
        <p:txBody>
          <a:bodyPr/>
          <a:lstStyle/>
          <a:p>
            <a:r>
              <a:rPr lang="zh-CN" altLang="en-US" sz="2400" dirty="0"/>
              <a:t>思路</a:t>
            </a:r>
            <a:r>
              <a:rPr lang="en-AU" altLang="zh-CN" sz="2400" dirty="0"/>
              <a:t>:</a:t>
            </a:r>
            <a:r>
              <a:rPr lang="en-AU" altLang="zh-CN" sz="2400" dirty="0">
                <a:latin typeface="Times New Roman" panose="02020603050405020304" pitchFamily="18" charset="0"/>
                <a:cs typeface="Times New Roman" panose="02020603050405020304" pitchFamily="18" charset="0"/>
              </a:rPr>
              <a:t>PDA</a:t>
            </a:r>
            <a:r>
              <a:rPr lang="zh-CN" altLang="en-US" sz="2400" dirty="0"/>
              <a:t>模拟文法的最左派生，当输入的符号串消耗完时，处于按空栈接受的状态或者非接受的状态。</a:t>
            </a:r>
            <a:endParaRPr lang="en-AU" altLang="zh-CN" sz="2400" dirty="0"/>
          </a:p>
          <a:p>
            <a:r>
              <a:rPr lang="zh-CN" altLang="en-US" sz="2400" dirty="0"/>
              <a:t>步骤：</a:t>
            </a:r>
            <a:endParaRPr lang="en-AU" altLang="zh-CN" sz="2400" dirty="0"/>
          </a:p>
          <a:p>
            <a:pPr lvl="1"/>
            <a:r>
              <a:rPr lang="en-AU" sz="2400" dirty="0"/>
              <a:t>1. </a:t>
            </a:r>
            <a:r>
              <a:rPr lang="zh-CN" altLang="en-US" sz="2400" dirty="0"/>
              <a:t>把产生式的右部压栈，此时栈顶符号为该右部的第一个符号</a:t>
            </a:r>
            <a:endParaRPr lang="en-AU" altLang="zh-CN" sz="2400" dirty="0"/>
          </a:p>
          <a:p>
            <a:pPr lvl="1"/>
            <a:r>
              <a:rPr lang="en-AU" sz="2400" dirty="0"/>
              <a:t>2. </a:t>
            </a:r>
            <a:r>
              <a:rPr lang="zh-CN" altLang="en-US" sz="2400" dirty="0"/>
              <a:t>如果栈顶符号是最左变元</a:t>
            </a:r>
            <a:r>
              <a:rPr lang="en-AU" altLang="zh-CN" sz="2400" dirty="0"/>
              <a:t>(leftmost variable)</a:t>
            </a:r>
            <a:r>
              <a:rPr lang="zh-CN" altLang="en-US" sz="2400" dirty="0"/>
              <a:t> ，则把它用所有对应的产生式代替（每个代替可能各自产生一条</a:t>
            </a:r>
            <a:r>
              <a:rPr lang="en-US" altLang="zh-CN" sz="2400" dirty="0"/>
              <a:t>ID</a:t>
            </a:r>
            <a:r>
              <a:rPr lang="zh-CN" altLang="en-US" sz="2400" dirty="0"/>
              <a:t>转移路径）</a:t>
            </a:r>
            <a:endParaRPr lang="en-AU" altLang="zh-CN" sz="2400" dirty="0"/>
          </a:p>
          <a:p>
            <a:pPr lvl="1"/>
            <a:r>
              <a:rPr lang="en-AU" sz="2400" dirty="0"/>
              <a:t>3. </a:t>
            </a:r>
            <a:r>
              <a:rPr lang="zh-CN" altLang="en-US" sz="2400" dirty="0"/>
              <a:t>如果栈顶符号是终结符，且它和要输入的符号匹配，则弹出该终结符</a:t>
            </a:r>
            <a:endParaRPr lang="en-AU" sz="2400" dirty="0"/>
          </a:p>
        </p:txBody>
      </p:sp>
      <p:sp>
        <p:nvSpPr>
          <p:cNvPr id="4" name="Slide Number Placeholder 3"/>
          <p:cNvSpPr>
            <a:spLocks noGrp="1"/>
          </p:cNvSpPr>
          <p:nvPr>
            <p:ph type="sldNum" sz="quarter" idx="12"/>
          </p:nvPr>
        </p:nvSpPr>
        <p:spPr/>
        <p:txBody>
          <a:bodyPr/>
          <a:lstStyle/>
          <a:p>
            <a:fld id="{0662E1F6-9BD6-474C-A82E-E07C3DB67AAE}" type="slidenum">
              <a:rPr lang="en-AU" smtClean="0"/>
              <a:t>35</a:t>
            </a:fld>
            <a:endParaRPr lang="en-AU"/>
          </a:p>
        </p:txBody>
      </p:sp>
      <p:sp>
        <p:nvSpPr>
          <p:cNvPr id="6" name="Title 1"/>
          <p:cNvSpPr>
            <a:spLocks noGrp="1"/>
          </p:cNvSpPr>
          <p:nvPr>
            <p:ph type="title"/>
          </p:nvPr>
        </p:nvSpPr>
        <p:spPr>
          <a:xfrm>
            <a:off x="685800" y="152400"/>
            <a:ext cx="8229600" cy="393065"/>
          </a:xfrm>
        </p:spPr>
        <p:txBody>
          <a:bodyPr/>
          <a:lstStyle/>
          <a:p>
            <a:pPr algn="r"/>
            <a:r>
              <a:rPr lang="zh-CN" altLang="en-US" sz="3600" dirty="0">
                <a:solidFill>
                  <a:schemeClr val="bg1"/>
                </a:solidFill>
              </a:rPr>
              <a:t>由</a:t>
            </a:r>
            <a:r>
              <a:rPr lang="en-AU" altLang="zh-CN" sz="3600" dirty="0">
                <a:solidFill>
                  <a:schemeClr val="bg1"/>
                </a:solidFill>
                <a:latin typeface="Times New Roman" panose="02020603050405020304" pitchFamily="18" charset="0"/>
                <a:cs typeface="Times New Roman" panose="02020603050405020304" pitchFamily="18" charset="0"/>
              </a:rPr>
              <a:t>CFG</a:t>
            </a:r>
            <a:r>
              <a:rPr lang="zh-CN" altLang="en-US" sz="3600" dirty="0">
                <a:solidFill>
                  <a:schemeClr val="bg1"/>
                </a:solidFill>
              </a:rPr>
              <a:t>到</a:t>
            </a:r>
            <a:r>
              <a:rPr lang="en-AU" altLang="zh-CN" sz="3600" dirty="0">
                <a:solidFill>
                  <a:schemeClr val="bg1"/>
                </a:solidFill>
                <a:latin typeface="Times New Roman" panose="02020603050405020304" pitchFamily="18" charset="0"/>
                <a:cs typeface="Times New Roman" panose="02020603050405020304" pitchFamily="18" charset="0"/>
              </a:rPr>
              <a:t>PDA</a:t>
            </a:r>
            <a:endParaRPr lang="en-AU" sz="3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17600"/>
                <a:ext cx="8229600" cy="4525963"/>
              </a:xfrm>
            </p:spPr>
            <p:txBody>
              <a:bodyPr>
                <a:normAutofit/>
              </a:bodyPr>
              <a:lstStyle/>
              <a:p>
                <a:r>
                  <a:rPr lang="zh-CN" altLang="en-US" sz="2400" dirty="0">
                    <a:latin typeface="Times New Roman" panose="02020603050405020304" pitchFamily="18" charset="0"/>
                    <a:cs typeface="Times New Roman" panose="02020603050405020304" pitchFamily="18" charset="0"/>
                  </a:rPr>
                  <a:t>给定</a:t>
                </a:r>
                <a:r>
                  <a:rPr lang="en-AU" altLang="zh-CN" sz="2400" dirty="0">
                    <a:latin typeface="Times New Roman" panose="02020603050405020304" pitchFamily="18" charset="0"/>
                    <a:cs typeface="Times New Roman" panose="02020603050405020304" pitchFamily="18" charset="0"/>
                  </a:rPr>
                  <a:t>CFG</a:t>
                </a:r>
                <a:r>
                  <a:rPr lang="en-AU" altLang="zh-CN" sz="2400" dirty="0"/>
                  <a:t> </a:t>
                </a:r>
                <a14:m>
                  <m:oMath xmlns:m="http://schemas.openxmlformats.org/officeDocument/2006/math">
                    <m:r>
                      <a:rPr lang="en-AU" altLang="zh-CN" sz="2400" i="1" dirty="0" smtClean="0">
                        <a:latin typeface="Cambria Math" panose="02040503050406030204" pitchFamily="18" charset="0"/>
                      </a:rPr>
                      <m:t>𝐺</m:t>
                    </m:r>
                    <m:r>
                      <a:rPr lang="en-AU" altLang="zh-CN" sz="2400" i="1" dirty="0" smtClean="0">
                        <a:latin typeface="Cambria Math" panose="02040503050406030204" pitchFamily="18" charset="0"/>
                      </a:rPr>
                      <m:t> = (</m:t>
                    </m:r>
                    <m:r>
                      <a:rPr lang="en-AU" altLang="zh-CN" sz="2400" i="1" dirty="0" smtClean="0">
                        <a:latin typeface="Cambria Math" panose="02040503050406030204" pitchFamily="18" charset="0"/>
                      </a:rPr>
                      <m:t>𝑉</m:t>
                    </m:r>
                    <m:r>
                      <a:rPr lang="en-AU" altLang="zh-CN" sz="2400" i="1" dirty="0" smtClean="0">
                        <a:latin typeface="Cambria Math" panose="02040503050406030204" pitchFamily="18" charset="0"/>
                      </a:rPr>
                      <m:t>, </m:t>
                    </m:r>
                    <m:r>
                      <a:rPr lang="en-AU" altLang="zh-CN" sz="2400" i="1" dirty="0" smtClean="0">
                        <a:latin typeface="Cambria Math" panose="02040503050406030204" pitchFamily="18" charset="0"/>
                      </a:rPr>
                      <m:t>𝑇</m:t>
                    </m:r>
                    <m:r>
                      <a:rPr lang="en-AU" altLang="zh-CN" sz="2400" i="1" dirty="0" smtClean="0">
                        <a:latin typeface="Cambria Math" panose="02040503050406030204" pitchFamily="18" charset="0"/>
                      </a:rPr>
                      <m:t>, </m:t>
                    </m:r>
                    <m:r>
                      <a:rPr lang="en-AU" altLang="zh-CN" sz="2400" i="1" dirty="0" smtClean="0">
                        <a:latin typeface="Cambria Math" panose="02040503050406030204" pitchFamily="18" charset="0"/>
                      </a:rPr>
                      <m:t>𝑃</m:t>
                    </m:r>
                    <m:r>
                      <a:rPr lang="en-AU" altLang="zh-CN" sz="2400" i="1" dirty="0" smtClean="0">
                        <a:latin typeface="Cambria Math" panose="02040503050406030204" pitchFamily="18" charset="0"/>
                      </a:rPr>
                      <m:t>, </m:t>
                    </m:r>
                    <m:r>
                      <a:rPr lang="en-AU" altLang="zh-CN" sz="2400" i="1" dirty="0" smtClean="0">
                        <a:solidFill>
                          <a:srgbClr val="7030A0"/>
                        </a:solidFill>
                        <a:latin typeface="Cambria Math" panose="02040503050406030204" pitchFamily="18" charset="0"/>
                      </a:rPr>
                      <m:t>𝑆</m:t>
                    </m:r>
                    <m:r>
                      <a:rPr lang="en-AU" altLang="zh-CN" sz="2400" i="1" dirty="0" smtClean="0">
                        <a:latin typeface="Cambria Math" panose="02040503050406030204" pitchFamily="18" charset="0"/>
                      </a:rPr>
                      <m:t>) </m:t>
                    </m:r>
                  </m:oMath>
                </a14:m>
                <a:r>
                  <a:rPr lang="en-AU" altLang="zh-CN" sz="2400" dirty="0"/>
                  <a:t>,</a:t>
                </a:r>
                <a:r>
                  <a:rPr lang="zh-CN" altLang="en-US" sz="2400" dirty="0"/>
                  <a:t>构造</a:t>
                </a:r>
                <a:r>
                  <a:rPr lang="en-AU" altLang="zh-CN" sz="2400" dirty="0">
                    <a:latin typeface="Times New Roman" panose="02020603050405020304" pitchFamily="18" charset="0"/>
                    <a:cs typeface="Times New Roman" panose="02020603050405020304" pitchFamily="18" charset="0"/>
                  </a:rPr>
                  <a:t>PDA</a:t>
                </a:r>
              </a:p>
              <a:p>
                <a:pPr marL="0" indent="0" algn="ctr">
                  <a:buNone/>
                </a:pPr>
                <a14:m>
                  <m:oMath xmlns:m="http://schemas.openxmlformats.org/officeDocument/2006/math">
                    <m:sSub>
                      <m:sSubPr>
                        <m:ctrlPr>
                          <a:rPr lang="en-AU" altLang="zh-CN" sz="2400" b="0" i="1" dirty="0" smtClean="0">
                            <a:latin typeface="Cambria Math" panose="02040503050406030204" pitchFamily="18" charset="0"/>
                          </a:rPr>
                        </m:ctrlPr>
                      </m:sSubPr>
                      <m:e>
                        <m:r>
                          <a:rPr lang="en-AU" altLang="zh-CN" sz="2400" b="0" i="1" dirty="0" smtClean="0">
                            <a:latin typeface="Cambria Math" panose="02040503050406030204" pitchFamily="18" charset="0"/>
                          </a:rPr>
                          <m:t>𝑃</m:t>
                        </m:r>
                      </m:e>
                      <m:sub>
                        <m:r>
                          <a:rPr lang="en-AU" altLang="zh-CN" sz="2400" b="0" i="1" dirty="0" smtClean="0">
                            <a:latin typeface="Cambria Math" panose="02040503050406030204" pitchFamily="18" charset="0"/>
                          </a:rPr>
                          <m:t>𝑁</m:t>
                        </m:r>
                      </m:sub>
                    </m:sSub>
                    <m:r>
                      <a:rPr lang="en-AU" altLang="zh-CN" sz="2400" i="1" dirty="0" smtClean="0">
                        <a:latin typeface="Cambria Math" panose="02040503050406030204" pitchFamily="18" charset="0"/>
                      </a:rPr>
                      <m:t>=({</m:t>
                    </m:r>
                    <m:r>
                      <a:rPr lang="en-AU" altLang="zh-CN" sz="2400" i="1" dirty="0" smtClean="0">
                        <a:latin typeface="Cambria Math" panose="02040503050406030204" pitchFamily="18" charset="0"/>
                      </a:rPr>
                      <m:t>𝑞</m:t>
                    </m:r>
                    <m:r>
                      <a:rPr lang="en-AU" altLang="zh-CN" sz="2400" i="1" dirty="0" smtClean="0">
                        <a:latin typeface="Cambria Math" panose="02040503050406030204" pitchFamily="18" charset="0"/>
                      </a:rPr>
                      <m:t>}, </m:t>
                    </m:r>
                    <m:r>
                      <a:rPr lang="en-AU" altLang="zh-CN" sz="2400" i="1" dirty="0" smtClean="0">
                        <a:latin typeface="Cambria Math" panose="02040503050406030204" pitchFamily="18" charset="0"/>
                      </a:rPr>
                      <m:t>𝑇</m:t>
                    </m:r>
                    <m:r>
                      <a:rPr lang="en-AU" altLang="zh-CN" sz="2400" i="1" dirty="0" smtClean="0">
                        <a:latin typeface="Cambria Math" panose="02040503050406030204" pitchFamily="18" charset="0"/>
                      </a:rPr>
                      <m:t>, </m:t>
                    </m:r>
                    <m:r>
                      <a:rPr lang="en-AU" altLang="zh-CN" sz="2400" i="1" dirty="0" smtClean="0">
                        <a:latin typeface="Cambria Math" panose="02040503050406030204" pitchFamily="18" charset="0"/>
                      </a:rPr>
                      <m:t>𝑉</m:t>
                    </m:r>
                    <m:r>
                      <a:rPr lang="en-AU" altLang="zh-CN" sz="2400" i="1" dirty="0" smtClean="0">
                        <a:latin typeface="Cambria Math" panose="02040503050406030204" pitchFamily="18" charset="0"/>
                      </a:rPr>
                      <m:t> ∪ </m:t>
                    </m:r>
                    <m:r>
                      <a:rPr lang="en-AU" altLang="zh-CN" sz="2400" i="1" dirty="0" smtClean="0">
                        <a:latin typeface="Cambria Math" panose="02040503050406030204" pitchFamily="18" charset="0"/>
                      </a:rPr>
                      <m:t>𝑇</m:t>
                    </m:r>
                    <m:r>
                      <a:rPr lang="en-AU" altLang="zh-CN" sz="2400" i="1" dirty="0" smtClean="0">
                        <a:latin typeface="Cambria Math" panose="02040503050406030204" pitchFamily="18" charset="0"/>
                      </a:rPr>
                      <m:t>, </m:t>
                    </m:r>
                    <m:r>
                      <a:rPr lang="el-GR" altLang="zh-CN" sz="2400" i="1" dirty="0" smtClean="0">
                        <a:latin typeface="Cambria Math" panose="02040503050406030204" pitchFamily="18" charset="0"/>
                      </a:rPr>
                      <m:t>𝛿</m:t>
                    </m:r>
                    <m:r>
                      <a:rPr lang="el-GR" altLang="zh-CN" sz="2400" i="1" dirty="0" smtClean="0">
                        <a:latin typeface="Cambria Math" panose="02040503050406030204" pitchFamily="18" charset="0"/>
                      </a:rPr>
                      <m:t>, </m:t>
                    </m:r>
                    <m:r>
                      <a:rPr lang="en-AU" altLang="zh-CN" sz="2400" i="1" dirty="0" smtClean="0">
                        <a:latin typeface="Cambria Math" panose="02040503050406030204" pitchFamily="18" charset="0"/>
                      </a:rPr>
                      <m:t>𝑞</m:t>
                    </m:r>
                    <m:r>
                      <a:rPr lang="en-AU" altLang="zh-CN" sz="2400" i="1" dirty="0" smtClean="0">
                        <a:latin typeface="Cambria Math" panose="02040503050406030204" pitchFamily="18" charset="0"/>
                      </a:rPr>
                      <m:t>, </m:t>
                    </m:r>
                    <m:r>
                      <a:rPr lang="en-AU" altLang="zh-CN" sz="2400" i="1" dirty="0" smtClean="0">
                        <a:solidFill>
                          <a:srgbClr val="7030A0"/>
                        </a:solidFill>
                        <a:latin typeface="Cambria Math" panose="02040503050406030204" pitchFamily="18" charset="0"/>
                      </a:rPr>
                      <m:t>𝑆</m:t>
                    </m:r>
                    <m:r>
                      <a:rPr lang="en-AU" altLang="zh-CN" sz="2400" i="1" dirty="0" smtClean="0">
                        <a:latin typeface="Cambria Math" panose="02040503050406030204" pitchFamily="18" charset="0"/>
                      </a:rPr>
                      <m:t>, ∅)</m:t>
                    </m:r>
                  </m:oMath>
                </a14:m>
                <a:r>
                  <a:rPr lang="en-AU" sz="2400" dirty="0"/>
                  <a:t>,</a:t>
                </a:r>
              </a:p>
              <a:p>
                <a:r>
                  <a:rPr lang="zh-CN" altLang="en-US" sz="2400" dirty="0"/>
                  <a:t>其中</a:t>
                </a:r>
                <a14:m>
                  <m:oMath xmlns:m="http://schemas.openxmlformats.org/officeDocument/2006/math">
                    <m:r>
                      <a:rPr lang="el-GR" altLang="zh-CN" sz="2400" i="1" dirty="0" smtClean="0">
                        <a:latin typeface="Cambria Math" panose="02040503050406030204" pitchFamily="18" charset="0"/>
                      </a:rPr>
                      <m:t>𝛿</m:t>
                    </m:r>
                  </m:oMath>
                </a14:m>
                <a:r>
                  <a:rPr kumimoji="0"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0" indent="0">
                  <a:buNone/>
                  <a:defRPr/>
                </a:pPr>
                <a:r>
                  <a:rPr kumimoji="0"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400" dirty="0">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dirty="0">
                    <a:cs typeface="Times New Roman" panose="02020603050405020304" pitchFamily="18" charset="0"/>
                  </a:rPr>
                  <a:t>对每个变元</a:t>
                </a:r>
                <a14:m>
                  <m:oMath xmlns:m="http://schemas.openxmlformats.org/officeDocument/2006/math">
                    <m:r>
                      <a:rPr kumimoji="0" lang="en-AU" altLang="zh-CN" sz="2400" b="0" i="1" smtClean="0">
                        <a:latin typeface="Cambria Math" panose="02040503050406030204" pitchFamily="18" charset="0"/>
                        <a:cs typeface="Times New Roman" panose="02020603050405020304" pitchFamily="18" charset="0"/>
                      </a:rPr>
                      <m:t>𝐴</m:t>
                    </m:r>
                  </m:oMath>
                </a14:m>
                <a:r>
                  <a:rPr kumimoji="0" lang="en-AU" altLang="zh-CN" sz="2400" dirty="0">
                    <a:cs typeface="Times New Roman" panose="02020603050405020304" pitchFamily="18" charset="0"/>
                  </a:rPr>
                  <a:t>: (</a:t>
                </a:r>
                <a:r>
                  <a:rPr kumimoji="0" lang="zh-CN" altLang="en-US" sz="2400" dirty="0">
                    <a:cs typeface="Times New Roman" panose="02020603050405020304" pitchFamily="18" charset="0"/>
                  </a:rPr>
                  <a:t>输入空串，压入产生式）</a:t>
                </a:r>
                <a:endParaRPr kumimoji="0" lang="en-US" altLang="zh-CN" sz="2400" dirty="0">
                  <a:cs typeface="Times New Roman" panose="02020603050405020304" pitchFamily="18" charset="0"/>
                </a:endParaRPr>
              </a:p>
              <a:p>
                <a:pPr marL="0" lvl="1" indent="0">
                  <a:buNone/>
                  <a:defRPr/>
                </a:pPr>
                <a:r>
                  <a:rPr lang="en-US" altLang="zh-CN" sz="2000" b="1"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		</a:t>
                </a:r>
                <a:endParaRPr kumimoji="0" lang="en-AU" altLang="zh-CN"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buNone/>
                  <a:defRPr/>
                </a:pPr>
                <a:endParaRPr lang="en-AU" altLang="zh-CN"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buNone/>
                  <a:defRPr/>
                </a:pPr>
                <a:endParaRPr lang="en-AU" altLang="zh-CN" dirty="0">
                  <a:latin typeface="Times New Roman" panose="02020603050405020304" pitchFamily="18" charset="0"/>
                  <a:ea typeface="宋体" panose="02010600030101010101" pitchFamily="2" charset="-122"/>
                  <a:cs typeface="Times New Roman" panose="02020603050405020304" pitchFamily="18" charset="0"/>
                </a:endParaRPr>
              </a:p>
              <a:p>
                <a:pPr marL="0" lvl="1" indent="0">
                  <a:buNone/>
                  <a:defRPr/>
                </a:pPr>
                <a:r>
                  <a:rPr kumimoji="0" lang="zh-CN" altLang="en-US"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dirty="0">
                    <a:cs typeface="Times New Roman" panose="02020603050405020304" pitchFamily="18" charset="0"/>
                  </a:rPr>
                  <a:t>对每个终结符</a:t>
                </a:r>
                <a14:m>
                  <m:oMath xmlns:m="http://schemas.openxmlformats.org/officeDocument/2006/math">
                    <m:r>
                      <a:rPr kumimoji="0" lang="en-AU" altLang="zh-CN" b="0" i="1" smtClean="0">
                        <a:latin typeface="Cambria Math" panose="02040503050406030204" pitchFamily="18" charset="0"/>
                        <a:ea typeface="宋体" panose="02010600030101010101" pitchFamily="2" charset="-122"/>
                        <a:cs typeface="Times New Roman" panose="02020603050405020304" pitchFamily="18" charset="0"/>
                      </a:rPr>
                      <m:t>𝑎</m:t>
                    </m:r>
                  </m:oMath>
                </a14:m>
                <a:r>
                  <a:rPr kumimoji="0"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AU" altLang="zh-CN"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dirty="0">
                    <a:cs typeface="Times New Roman" panose="02020603050405020304" pitchFamily="18" charset="0"/>
                  </a:rPr>
                  <a:t>输入字符</a:t>
                </a:r>
                <a14:m>
                  <m:oMath xmlns:m="http://schemas.openxmlformats.org/officeDocument/2006/math">
                    <m:r>
                      <a:rPr lang="en-AU" altLang="zh-CN" i="1">
                        <a:latin typeface="Cambria Math" panose="02040503050406030204" pitchFamily="18" charset="0"/>
                        <a:ea typeface="宋体" panose="02010600030101010101" pitchFamily="2" charset="-122"/>
                        <a:cs typeface="Times New Roman" panose="02020603050405020304" pitchFamily="18" charset="0"/>
                      </a:rPr>
                      <m:t>𝑎</m:t>
                    </m:r>
                    <m:r>
                      <a:rPr lang="en-AU" altLang="zh-CN" i="1">
                        <a:latin typeface="Cambria Math" panose="02040503050406030204" pitchFamily="18" charset="0"/>
                        <a:ea typeface="宋体" panose="02010600030101010101" pitchFamily="2" charset="-122"/>
                        <a:cs typeface="Times New Roman" panose="02020603050405020304" pitchFamily="18" charset="0"/>
                      </a:rPr>
                      <m:t> </m:t>
                    </m:r>
                  </m:oMath>
                </a14:m>
                <a:r>
                  <a:rPr kumimoji="0" lang="zh-CN" altLang="en-US" dirty="0">
                    <a:cs typeface="Times New Roman" panose="02020603050405020304" pitchFamily="18" charset="0"/>
                  </a:rPr>
                  <a:t>，弹出字符</a:t>
                </a:r>
                <a14:m>
                  <m:oMath xmlns:m="http://schemas.openxmlformats.org/officeDocument/2006/math">
                    <m:r>
                      <a:rPr lang="en-AU" altLang="zh-CN" i="1">
                        <a:latin typeface="Cambria Math" panose="02040503050406030204" pitchFamily="18" charset="0"/>
                        <a:ea typeface="宋体" panose="02010600030101010101" pitchFamily="2" charset="-122"/>
                        <a:cs typeface="Times New Roman" panose="02020603050405020304" pitchFamily="18" charset="0"/>
                      </a:rPr>
                      <m:t>𝑎</m:t>
                    </m:r>
                  </m:oMath>
                </a14:m>
                <a:r>
                  <a:rPr kumimoji="0" lang="en-US" altLang="zh-CN" dirty="0">
                    <a:cs typeface="Times New Roman" panose="02020603050405020304" pitchFamily="18" charset="0"/>
                  </a:rPr>
                  <a:t>)</a:t>
                </a:r>
              </a:p>
              <a:p>
                <a:pPr marL="0" lvl="1" indent="0">
                  <a:buNone/>
                  <a:defRPr/>
                </a:pPr>
                <a:r>
                  <a:rPr kumimoji="0"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l-GR" altLang="zh-CN" sz="2000" dirty="0"/>
                  <a:t> </a:t>
                </a:r>
                <a:endParaRPr lang="en-AU" altLang="zh-CN" sz="2000" dirty="0"/>
              </a:p>
              <a:p>
                <a:endParaRPr lang="en-AU" sz="2400"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457200" y="1117600"/>
                <a:ext cx="8229600" cy="4525963"/>
              </a:xfrm>
              <a:blipFill rotWithShape="1">
                <a:blip r:embed="rId2"/>
                <a:stretch>
                  <a:fillRect b="-1186"/>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0662E1F6-9BD6-474C-A82E-E07C3DB67AAE}" type="slidenum">
              <a:rPr lang="en-AU" smtClean="0"/>
              <a:t>36</a:t>
            </a:fld>
            <a:endParaRPr lang="en-AU"/>
          </a:p>
        </p:txBody>
      </p:sp>
      <p:grpSp>
        <p:nvGrpSpPr>
          <p:cNvPr id="5" name="Group 20"/>
          <p:cNvGrpSpPr/>
          <p:nvPr/>
        </p:nvGrpSpPr>
        <p:grpSpPr bwMode="auto">
          <a:xfrm>
            <a:off x="1522427" y="3100709"/>
            <a:ext cx="1023037" cy="1217345"/>
            <a:chOff x="155171" y="3659023"/>
            <a:chExt cx="1023037" cy="1217777"/>
          </a:xfrm>
        </p:grpSpPr>
        <p:cxnSp>
          <p:nvCxnSpPr>
            <p:cNvPr id="6" name="Straight Connector 5"/>
            <p:cNvCxnSpPr>
              <a:cxnSpLocks noChangeShapeType="1"/>
            </p:cNvCxnSpPr>
            <p:nvPr/>
          </p:nvCxnSpPr>
          <p:spPr bwMode="auto">
            <a:xfrm rot="5400000">
              <a:off x="266700" y="4381500"/>
              <a:ext cx="685800" cy="0"/>
            </a:xfrm>
            <a:prstGeom prst="line">
              <a:avLst/>
            </a:prstGeom>
            <a:noFill/>
            <a:ln w="9525" algn="ctr">
              <a:solidFill>
                <a:schemeClr val="tx1"/>
              </a:solidFill>
              <a:round/>
            </a:ln>
          </p:spPr>
        </p:cxnSp>
        <p:cxnSp>
          <p:nvCxnSpPr>
            <p:cNvPr id="7" name="Straight Connector 7"/>
            <p:cNvCxnSpPr>
              <a:cxnSpLocks noChangeShapeType="1"/>
            </p:cNvCxnSpPr>
            <p:nvPr/>
          </p:nvCxnSpPr>
          <p:spPr bwMode="auto">
            <a:xfrm>
              <a:off x="609600" y="4724400"/>
              <a:ext cx="304800" cy="0"/>
            </a:xfrm>
            <a:prstGeom prst="line">
              <a:avLst/>
            </a:prstGeom>
            <a:noFill/>
            <a:ln w="9525" algn="ctr">
              <a:solidFill>
                <a:schemeClr val="tx1"/>
              </a:solidFill>
              <a:round/>
            </a:ln>
          </p:spPr>
        </p:cxnSp>
        <p:cxnSp>
          <p:nvCxnSpPr>
            <p:cNvPr id="8" name="Straight Connector 9"/>
            <p:cNvCxnSpPr>
              <a:cxnSpLocks noChangeShapeType="1"/>
            </p:cNvCxnSpPr>
            <p:nvPr/>
          </p:nvCxnSpPr>
          <p:spPr bwMode="auto">
            <a:xfrm rot="5400000" flipH="1" flipV="1">
              <a:off x="571500" y="4381500"/>
              <a:ext cx="685800" cy="0"/>
            </a:xfrm>
            <a:prstGeom prst="line">
              <a:avLst/>
            </a:prstGeom>
            <a:noFill/>
            <a:ln w="9525" algn="ctr">
              <a:solidFill>
                <a:schemeClr val="tx1"/>
              </a:solidFill>
              <a:round/>
            </a:ln>
          </p:spPr>
        </p:cxnSp>
        <p:cxnSp>
          <p:nvCxnSpPr>
            <p:cNvPr id="9" name="Straight Connector 11"/>
            <p:cNvCxnSpPr>
              <a:cxnSpLocks noChangeShapeType="1"/>
            </p:cNvCxnSpPr>
            <p:nvPr/>
          </p:nvCxnSpPr>
          <p:spPr bwMode="auto">
            <a:xfrm>
              <a:off x="609600" y="4495800"/>
              <a:ext cx="304800" cy="0"/>
            </a:xfrm>
            <a:prstGeom prst="line">
              <a:avLst/>
            </a:prstGeom>
            <a:noFill/>
            <a:ln w="9525" algn="ctr">
              <a:solidFill>
                <a:schemeClr val="tx1"/>
              </a:solidFill>
              <a:round/>
            </a:ln>
          </p:spPr>
        </p:cxnSp>
        <p:sp>
          <p:nvSpPr>
            <p:cNvPr id="10" name="TextBox 12"/>
            <p:cNvSpPr txBox="1">
              <a:spLocks noChangeArrowheads="1"/>
            </p:cNvSpPr>
            <p:nvPr/>
          </p:nvSpPr>
          <p:spPr bwMode="auto">
            <a:xfrm>
              <a:off x="609600" y="4157246"/>
              <a:ext cx="320922" cy="338554"/>
            </a:xfrm>
            <a:prstGeom prst="rect">
              <a:avLst/>
            </a:prstGeom>
            <a:noFill/>
            <a:ln w="9525">
              <a:noFill/>
              <a:miter lim="800000"/>
            </a:ln>
          </p:spPr>
          <p:txBody>
            <a:bodyPr wrap="none">
              <a:spAutoFit/>
            </a:bodyPr>
            <a:lstStyle/>
            <a:p>
              <a:r>
                <a:rPr lang="en-US" sz="1600">
                  <a:solidFill>
                    <a:srgbClr val="FF0000"/>
                  </a:solidFill>
                </a:rPr>
                <a:t>A</a:t>
              </a:r>
            </a:p>
          </p:txBody>
        </p:sp>
        <p:cxnSp>
          <p:nvCxnSpPr>
            <p:cNvPr id="11" name="Straight Connector 15"/>
            <p:cNvCxnSpPr>
              <a:cxnSpLocks noChangeShapeType="1"/>
            </p:cNvCxnSpPr>
            <p:nvPr/>
          </p:nvCxnSpPr>
          <p:spPr bwMode="auto">
            <a:xfrm>
              <a:off x="609600" y="4191000"/>
              <a:ext cx="304800" cy="0"/>
            </a:xfrm>
            <a:prstGeom prst="line">
              <a:avLst/>
            </a:prstGeom>
            <a:noFill/>
            <a:ln w="9525" algn="ctr">
              <a:solidFill>
                <a:schemeClr val="tx1"/>
              </a:solidFill>
              <a:round/>
            </a:ln>
          </p:spPr>
        </p:cxnSp>
        <p:cxnSp>
          <p:nvCxnSpPr>
            <p:cNvPr id="12" name="Straight Arrow Connector 17"/>
            <p:cNvCxnSpPr>
              <a:cxnSpLocks noChangeShapeType="1"/>
              <a:endCxn id="10" idx="1"/>
            </p:cNvCxnSpPr>
            <p:nvPr/>
          </p:nvCxnSpPr>
          <p:spPr bwMode="auto">
            <a:xfrm flipV="1">
              <a:off x="381000" y="4326523"/>
              <a:ext cx="228600" cy="16877"/>
            </a:xfrm>
            <a:prstGeom prst="straightConnector1">
              <a:avLst/>
            </a:prstGeom>
            <a:noFill/>
            <a:ln w="9525" algn="ctr">
              <a:solidFill>
                <a:schemeClr val="tx1"/>
              </a:solidFill>
              <a:round/>
              <a:tailEnd type="arrow" w="med" len="med"/>
            </a:ln>
          </p:spPr>
        </p:cxnSp>
        <p:sp>
          <p:nvSpPr>
            <p:cNvPr id="13" name="TextBox 18"/>
            <p:cNvSpPr txBox="1">
              <a:spLocks noChangeArrowheads="1"/>
            </p:cNvSpPr>
            <p:nvPr/>
          </p:nvSpPr>
          <p:spPr bwMode="auto">
            <a:xfrm>
              <a:off x="155171" y="3659023"/>
              <a:ext cx="1023037" cy="400252"/>
            </a:xfrm>
            <a:prstGeom prst="rect">
              <a:avLst/>
            </a:prstGeom>
            <a:noFill/>
            <a:ln w="9525">
              <a:noFill/>
              <a:miter lim="800000"/>
            </a:ln>
          </p:spPr>
          <p:txBody>
            <a:bodyPr wrap="none">
              <a:spAutoFit/>
            </a:bodyPr>
            <a:lstStyle/>
            <a:p>
              <a:r>
                <a:rPr lang="zh-CN" altLang="en-US" sz="2000" u="sng" dirty="0">
                  <a:solidFill>
                    <a:srgbClr val="FF0000"/>
                  </a:solidFill>
                </a:rPr>
                <a:t>变化前</a:t>
              </a:r>
              <a:r>
                <a:rPr lang="en-US" sz="2000" u="sng" dirty="0">
                  <a:solidFill>
                    <a:srgbClr val="FF0000"/>
                  </a:solidFill>
                </a:rPr>
                <a:t>:</a:t>
              </a:r>
            </a:p>
          </p:txBody>
        </p:sp>
        <p:sp>
          <p:nvSpPr>
            <p:cNvPr id="14" name="TextBox 19"/>
            <p:cNvSpPr txBox="1">
              <a:spLocks noChangeArrowheads="1"/>
            </p:cNvSpPr>
            <p:nvPr/>
          </p:nvSpPr>
          <p:spPr bwMode="auto">
            <a:xfrm rot="5400000">
              <a:off x="646172" y="4456172"/>
              <a:ext cx="441146" cy="400110"/>
            </a:xfrm>
            <a:prstGeom prst="rect">
              <a:avLst/>
            </a:prstGeom>
            <a:noFill/>
            <a:ln w="9525">
              <a:noFill/>
              <a:miter lim="800000"/>
            </a:ln>
          </p:spPr>
          <p:txBody>
            <a:bodyPr wrap="none">
              <a:spAutoFit/>
            </a:bodyPr>
            <a:lstStyle/>
            <a:p>
              <a:r>
                <a:rPr lang="en-US" dirty="0">
                  <a:solidFill>
                    <a:srgbClr val="FF0000"/>
                  </a:solidFill>
                </a:rPr>
                <a:t>…</a:t>
              </a:r>
            </a:p>
          </p:txBody>
        </p:sp>
      </p:grpSp>
      <p:grpSp>
        <p:nvGrpSpPr>
          <p:cNvPr id="15" name="Group 21"/>
          <p:cNvGrpSpPr/>
          <p:nvPr/>
        </p:nvGrpSpPr>
        <p:grpSpPr bwMode="auto">
          <a:xfrm>
            <a:off x="1709656" y="4905382"/>
            <a:ext cx="1023037" cy="1254885"/>
            <a:chOff x="155171" y="3621471"/>
            <a:chExt cx="1023037" cy="1255329"/>
          </a:xfrm>
        </p:grpSpPr>
        <p:cxnSp>
          <p:nvCxnSpPr>
            <p:cNvPr id="16" name="Straight Connector 22"/>
            <p:cNvCxnSpPr>
              <a:cxnSpLocks noChangeShapeType="1"/>
            </p:cNvCxnSpPr>
            <p:nvPr/>
          </p:nvCxnSpPr>
          <p:spPr bwMode="auto">
            <a:xfrm rot="5400000">
              <a:off x="266700" y="4381500"/>
              <a:ext cx="685800" cy="0"/>
            </a:xfrm>
            <a:prstGeom prst="line">
              <a:avLst/>
            </a:prstGeom>
            <a:noFill/>
            <a:ln w="9525" algn="ctr">
              <a:solidFill>
                <a:schemeClr val="tx1"/>
              </a:solidFill>
              <a:round/>
            </a:ln>
          </p:spPr>
        </p:cxnSp>
        <p:cxnSp>
          <p:nvCxnSpPr>
            <p:cNvPr id="17" name="Straight Connector 23"/>
            <p:cNvCxnSpPr>
              <a:cxnSpLocks noChangeShapeType="1"/>
            </p:cNvCxnSpPr>
            <p:nvPr/>
          </p:nvCxnSpPr>
          <p:spPr bwMode="auto">
            <a:xfrm>
              <a:off x="609600" y="4724400"/>
              <a:ext cx="304800" cy="0"/>
            </a:xfrm>
            <a:prstGeom prst="line">
              <a:avLst/>
            </a:prstGeom>
            <a:noFill/>
            <a:ln w="9525" algn="ctr">
              <a:solidFill>
                <a:schemeClr val="tx1"/>
              </a:solidFill>
              <a:round/>
            </a:ln>
          </p:spPr>
        </p:cxnSp>
        <p:cxnSp>
          <p:nvCxnSpPr>
            <p:cNvPr id="18" name="Straight Connector 24"/>
            <p:cNvCxnSpPr>
              <a:cxnSpLocks noChangeShapeType="1"/>
            </p:cNvCxnSpPr>
            <p:nvPr/>
          </p:nvCxnSpPr>
          <p:spPr bwMode="auto">
            <a:xfrm rot="5400000" flipH="1" flipV="1">
              <a:off x="571500" y="4381500"/>
              <a:ext cx="685800" cy="0"/>
            </a:xfrm>
            <a:prstGeom prst="line">
              <a:avLst/>
            </a:prstGeom>
            <a:noFill/>
            <a:ln w="9525" algn="ctr">
              <a:solidFill>
                <a:schemeClr val="tx1"/>
              </a:solidFill>
              <a:round/>
            </a:ln>
          </p:spPr>
        </p:cxnSp>
        <p:cxnSp>
          <p:nvCxnSpPr>
            <p:cNvPr id="19" name="Straight Connector 25"/>
            <p:cNvCxnSpPr>
              <a:cxnSpLocks noChangeShapeType="1"/>
            </p:cNvCxnSpPr>
            <p:nvPr/>
          </p:nvCxnSpPr>
          <p:spPr bwMode="auto">
            <a:xfrm>
              <a:off x="609600" y="4495800"/>
              <a:ext cx="304800" cy="0"/>
            </a:xfrm>
            <a:prstGeom prst="line">
              <a:avLst/>
            </a:prstGeom>
            <a:noFill/>
            <a:ln w="9525" algn="ctr">
              <a:solidFill>
                <a:schemeClr val="tx1"/>
              </a:solidFill>
              <a:round/>
            </a:ln>
          </p:spPr>
        </p:cxnSp>
        <p:sp>
          <p:nvSpPr>
            <p:cNvPr id="20" name="TextBox 26"/>
            <p:cNvSpPr txBox="1">
              <a:spLocks noChangeArrowheads="1"/>
            </p:cNvSpPr>
            <p:nvPr/>
          </p:nvSpPr>
          <p:spPr bwMode="auto">
            <a:xfrm>
              <a:off x="609600" y="4157246"/>
              <a:ext cx="298480" cy="338554"/>
            </a:xfrm>
            <a:prstGeom prst="rect">
              <a:avLst/>
            </a:prstGeom>
            <a:noFill/>
            <a:ln w="9525">
              <a:noFill/>
              <a:miter lim="800000"/>
            </a:ln>
          </p:spPr>
          <p:txBody>
            <a:bodyPr wrap="none">
              <a:spAutoFit/>
            </a:bodyPr>
            <a:lstStyle/>
            <a:p>
              <a:r>
                <a:rPr lang="en-US" sz="1600">
                  <a:solidFill>
                    <a:srgbClr val="FF0000"/>
                  </a:solidFill>
                </a:rPr>
                <a:t>a</a:t>
              </a:r>
            </a:p>
          </p:txBody>
        </p:sp>
        <p:cxnSp>
          <p:nvCxnSpPr>
            <p:cNvPr id="21" name="Straight Connector 27"/>
            <p:cNvCxnSpPr>
              <a:cxnSpLocks noChangeShapeType="1"/>
            </p:cNvCxnSpPr>
            <p:nvPr/>
          </p:nvCxnSpPr>
          <p:spPr bwMode="auto">
            <a:xfrm>
              <a:off x="609600" y="4191000"/>
              <a:ext cx="304800" cy="0"/>
            </a:xfrm>
            <a:prstGeom prst="line">
              <a:avLst/>
            </a:prstGeom>
            <a:noFill/>
            <a:ln w="9525" algn="ctr">
              <a:solidFill>
                <a:schemeClr val="tx1"/>
              </a:solidFill>
              <a:round/>
            </a:ln>
          </p:spPr>
        </p:cxnSp>
        <p:cxnSp>
          <p:nvCxnSpPr>
            <p:cNvPr id="22" name="Straight Arrow Connector 28"/>
            <p:cNvCxnSpPr>
              <a:cxnSpLocks noChangeShapeType="1"/>
              <a:endCxn id="20" idx="1"/>
            </p:cNvCxnSpPr>
            <p:nvPr/>
          </p:nvCxnSpPr>
          <p:spPr bwMode="auto">
            <a:xfrm flipV="1">
              <a:off x="381000" y="4326523"/>
              <a:ext cx="228600" cy="16878"/>
            </a:xfrm>
            <a:prstGeom prst="straightConnector1">
              <a:avLst/>
            </a:prstGeom>
            <a:noFill/>
            <a:ln w="9525" algn="ctr">
              <a:solidFill>
                <a:schemeClr val="tx1"/>
              </a:solidFill>
              <a:round/>
              <a:tailEnd type="arrow" w="med" len="med"/>
            </a:ln>
          </p:spPr>
        </p:cxnSp>
        <p:sp>
          <p:nvSpPr>
            <p:cNvPr id="23" name="TextBox 29"/>
            <p:cNvSpPr txBox="1">
              <a:spLocks noChangeArrowheads="1"/>
            </p:cNvSpPr>
            <p:nvPr/>
          </p:nvSpPr>
          <p:spPr bwMode="auto">
            <a:xfrm>
              <a:off x="155171" y="3621471"/>
              <a:ext cx="1023037" cy="400251"/>
            </a:xfrm>
            <a:prstGeom prst="rect">
              <a:avLst/>
            </a:prstGeom>
            <a:noFill/>
            <a:ln w="9525">
              <a:noFill/>
              <a:miter lim="800000"/>
            </a:ln>
          </p:spPr>
          <p:txBody>
            <a:bodyPr wrap="none">
              <a:spAutoFit/>
            </a:bodyPr>
            <a:lstStyle/>
            <a:p>
              <a:r>
                <a:rPr lang="zh-CN" altLang="en-US" sz="2000" u="sng" dirty="0">
                  <a:solidFill>
                    <a:srgbClr val="FF0000"/>
                  </a:solidFill>
                </a:rPr>
                <a:t>变化前</a:t>
              </a:r>
              <a:r>
                <a:rPr lang="en-US" sz="2000" u="sng" dirty="0">
                  <a:solidFill>
                    <a:srgbClr val="FF0000"/>
                  </a:solidFill>
                </a:rPr>
                <a:t>:</a:t>
              </a:r>
            </a:p>
          </p:txBody>
        </p:sp>
        <p:sp>
          <p:nvSpPr>
            <p:cNvPr id="24" name="TextBox 30"/>
            <p:cNvSpPr txBox="1">
              <a:spLocks noChangeArrowheads="1"/>
            </p:cNvSpPr>
            <p:nvPr/>
          </p:nvSpPr>
          <p:spPr bwMode="auto">
            <a:xfrm rot="5400000">
              <a:off x="646172" y="4456172"/>
              <a:ext cx="441146" cy="400110"/>
            </a:xfrm>
            <a:prstGeom prst="rect">
              <a:avLst/>
            </a:prstGeom>
            <a:noFill/>
            <a:ln w="9525">
              <a:noFill/>
              <a:miter lim="800000"/>
            </a:ln>
          </p:spPr>
          <p:txBody>
            <a:bodyPr wrap="none">
              <a:spAutoFit/>
            </a:bodyPr>
            <a:lstStyle/>
            <a:p>
              <a:r>
                <a:rPr lang="en-US">
                  <a:solidFill>
                    <a:srgbClr val="FF0000"/>
                  </a:solidFill>
                </a:rPr>
                <a:t>…</a:t>
              </a:r>
            </a:p>
          </p:txBody>
        </p:sp>
      </p:grpSp>
      <p:grpSp>
        <p:nvGrpSpPr>
          <p:cNvPr id="25" name="Group 31"/>
          <p:cNvGrpSpPr/>
          <p:nvPr/>
        </p:nvGrpSpPr>
        <p:grpSpPr bwMode="auto">
          <a:xfrm>
            <a:off x="6709946" y="2973569"/>
            <a:ext cx="1023037" cy="1238132"/>
            <a:chOff x="147581" y="3638229"/>
            <a:chExt cx="1023037" cy="1238571"/>
          </a:xfrm>
        </p:grpSpPr>
        <p:cxnSp>
          <p:nvCxnSpPr>
            <p:cNvPr id="26" name="Straight Connector 32"/>
            <p:cNvCxnSpPr>
              <a:cxnSpLocks noChangeShapeType="1"/>
            </p:cNvCxnSpPr>
            <p:nvPr/>
          </p:nvCxnSpPr>
          <p:spPr bwMode="auto">
            <a:xfrm rot="5400000">
              <a:off x="266700" y="4381500"/>
              <a:ext cx="685800" cy="0"/>
            </a:xfrm>
            <a:prstGeom prst="line">
              <a:avLst/>
            </a:prstGeom>
            <a:noFill/>
            <a:ln w="9525" algn="ctr">
              <a:solidFill>
                <a:schemeClr val="tx1"/>
              </a:solidFill>
              <a:round/>
            </a:ln>
          </p:spPr>
        </p:cxnSp>
        <p:cxnSp>
          <p:nvCxnSpPr>
            <p:cNvPr id="27" name="Straight Connector 33"/>
            <p:cNvCxnSpPr>
              <a:cxnSpLocks noChangeShapeType="1"/>
            </p:cNvCxnSpPr>
            <p:nvPr/>
          </p:nvCxnSpPr>
          <p:spPr bwMode="auto">
            <a:xfrm>
              <a:off x="609600" y="4724400"/>
              <a:ext cx="304800" cy="0"/>
            </a:xfrm>
            <a:prstGeom prst="line">
              <a:avLst/>
            </a:prstGeom>
            <a:noFill/>
            <a:ln w="9525" algn="ctr">
              <a:solidFill>
                <a:schemeClr val="tx1"/>
              </a:solidFill>
              <a:round/>
            </a:ln>
          </p:spPr>
        </p:cxnSp>
        <p:cxnSp>
          <p:nvCxnSpPr>
            <p:cNvPr id="28" name="Straight Connector 34"/>
            <p:cNvCxnSpPr>
              <a:cxnSpLocks noChangeShapeType="1"/>
            </p:cNvCxnSpPr>
            <p:nvPr/>
          </p:nvCxnSpPr>
          <p:spPr bwMode="auto">
            <a:xfrm rot="5400000" flipH="1" flipV="1">
              <a:off x="571500" y="4381500"/>
              <a:ext cx="685800" cy="0"/>
            </a:xfrm>
            <a:prstGeom prst="line">
              <a:avLst/>
            </a:prstGeom>
            <a:noFill/>
            <a:ln w="9525" algn="ctr">
              <a:solidFill>
                <a:schemeClr val="tx1"/>
              </a:solidFill>
              <a:round/>
            </a:ln>
          </p:spPr>
        </p:cxnSp>
        <p:cxnSp>
          <p:nvCxnSpPr>
            <p:cNvPr id="29" name="Straight Connector 35"/>
            <p:cNvCxnSpPr>
              <a:cxnSpLocks noChangeShapeType="1"/>
            </p:cNvCxnSpPr>
            <p:nvPr/>
          </p:nvCxnSpPr>
          <p:spPr bwMode="auto">
            <a:xfrm>
              <a:off x="609600" y="4495800"/>
              <a:ext cx="304800" cy="0"/>
            </a:xfrm>
            <a:prstGeom prst="line">
              <a:avLst/>
            </a:prstGeom>
            <a:noFill/>
            <a:ln w="9525" algn="ctr">
              <a:solidFill>
                <a:schemeClr val="tx1"/>
              </a:solidFill>
              <a:round/>
            </a:ln>
          </p:spPr>
        </p:cxnSp>
        <p:sp>
          <p:nvSpPr>
            <p:cNvPr id="30" name="TextBox 36"/>
            <p:cNvSpPr txBox="1">
              <a:spLocks noChangeArrowheads="1"/>
            </p:cNvSpPr>
            <p:nvPr/>
          </p:nvSpPr>
          <p:spPr bwMode="auto">
            <a:xfrm>
              <a:off x="609600" y="4157246"/>
              <a:ext cx="314510" cy="338554"/>
            </a:xfrm>
            <a:prstGeom prst="rect">
              <a:avLst/>
            </a:prstGeom>
            <a:noFill/>
            <a:ln w="9525">
              <a:noFill/>
              <a:miter lim="800000"/>
            </a:ln>
          </p:spPr>
          <p:txBody>
            <a:bodyPr wrap="none">
              <a:spAutoFit/>
            </a:bodyPr>
            <a:lstStyle/>
            <a:p>
              <a:r>
                <a:rPr lang="en-US" sz="1600" dirty="0">
                  <a:solidFill>
                    <a:srgbClr val="FF0000"/>
                  </a:solidFill>
                  <a:sym typeface="Symbol" panose="05050102010706020507" pitchFamily="18" charset="2"/>
                </a:rPr>
                <a:t></a:t>
              </a:r>
              <a:endParaRPr lang="en-US" sz="1600" dirty="0">
                <a:solidFill>
                  <a:srgbClr val="FF0000"/>
                </a:solidFill>
              </a:endParaRPr>
            </a:p>
          </p:txBody>
        </p:sp>
        <p:cxnSp>
          <p:nvCxnSpPr>
            <p:cNvPr id="31" name="Straight Connector 37"/>
            <p:cNvCxnSpPr>
              <a:cxnSpLocks noChangeShapeType="1"/>
            </p:cNvCxnSpPr>
            <p:nvPr/>
          </p:nvCxnSpPr>
          <p:spPr bwMode="auto">
            <a:xfrm>
              <a:off x="609600" y="4191000"/>
              <a:ext cx="304800" cy="0"/>
            </a:xfrm>
            <a:prstGeom prst="line">
              <a:avLst/>
            </a:prstGeom>
            <a:noFill/>
            <a:ln w="9525" algn="ctr">
              <a:solidFill>
                <a:schemeClr val="tx1"/>
              </a:solidFill>
              <a:round/>
            </a:ln>
          </p:spPr>
        </p:cxnSp>
        <p:cxnSp>
          <p:nvCxnSpPr>
            <p:cNvPr id="32" name="Straight Arrow Connector 38"/>
            <p:cNvCxnSpPr>
              <a:cxnSpLocks noChangeShapeType="1"/>
            </p:cNvCxnSpPr>
            <p:nvPr/>
          </p:nvCxnSpPr>
          <p:spPr bwMode="auto">
            <a:xfrm flipV="1">
              <a:off x="381000" y="4233446"/>
              <a:ext cx="228600" cy="16878"/>
            </a:xfrm>
            <a:prstGeom prst="straightConnector1">
              <a:avLst/>
            </a:prstGeom>
            <a:noFill/>
            <a:ln w="9525" algn="ctr">
              <a:solidFill>
                <a:schemeClr val="tx1"/>
              </a:solidFill>
              <a:round/>
              <a:tailEnd type="arrow" w="med" len="med"/>
            </a:ln>
          </p:spPr>
        </p:cxnSp>
        <p:sp>
          <p:nvSpPr>
            <p:cNvPr id="33" name="TextBox 39"/>
            <p:cNvSpPr txBox="1">
              <a:spLocks noChangeArrowheads="1"/>
            </p:cNvSpPr>
            <p:nvPr/>
          </p:nvSpPr>
          <p:spPr bwMode="auto">
            <a:xfrm>
              <a:off x="147581" y="3638229"/>
              <a:ext cx="1023037" cy="400252"/>
            </a:xfrm>
            <a:prstGeom prst="rect">
              <a:avLst/>
            </a:prstGeom>
            <a:noFill/>
            <a:ln w="9525">
              <a:noFill/>
              <a:miter lim="800000"/>
            </a:ln>
          </p:spPr>
          <p:txBody>
            <a:bodyPr wrap="none">
              <a:spAutoFit/>
            </a:bodyPr>
            <a:lstStyle/>
            <a:p>
              <a:r>
                <a:rPr lang="zh-CN" altLang="en-US" sz="2000" u="sng" dirty="0">
                  <a:solidFill>
                    <a:srgbClr val="FF0000"/>
                  </a:solidFill>
                </a:rPr>
                <a:t>变化后</a:t>
              </a:r>
              <a:r>
                <a:rPr lang="en-US" sz="2000" u="sng" dirty="0">
                  <a:solidFill>
                    <a:srgbClr val="FF0000"/>
                  </a:solidFill>
                </a:rPr>
                <a:t>:</a:t>
              </a:r>
            </a:p>
          </p:txBody>
        </p:sp>
        <p:sp>
          <p:nvSpPr>
            <p:cNvPr id="34" name="TextBox 40"/>
            <p:cNvSpPr txBox="1">
              <a:spLocks noChangeArrowheads="1"/>
            </p:cNvSpPr>
            <p:nvPr/>
          </p:nvSpPr>
          <p:spPr bwMode="auto">
            <a:xfrm rot="5400000">
              <a:off x="646172" y="4456172"/>
              <a:ext cx="441146" cy="400110"/>
            </a:xfrm>
            <a:prstGeom prst="rect">
              <a:avLst/>
            </a:prstGeom>
            <a:noFill/>
            <a:ln w="9525">
              <a:noFill/>
              <a:miter lim="800000"/>
            </a:ln>
          </p:spPr>
          <p:txBody>
            <a:bodyPr wrap="none">
              <a:spAutoFit/>
            </a:bodyPr>
            <a:lstStyle/>
            <a:p>
              <a:r>
                <a:rPr lang="en-US">
                  <a:solidFill>
                    <a:srgbClr val="FF0000"/>
                  </a:solidFill>
                </a:rPr>
                <a:t>…</a:t>
              </a:r>
            </a:p>
          </p:txBody>
        </p:sp>
      </p:grpSp>
      <p:grpSp>
        <p:nvGrpSpPr>
          <p:cNvPr id="35" name="Group 45"/>
          <p:cNvGrpSpPr/>
          <p:nvPr/>
        </p:nvGrpSpPr>
        <p:grpSpPr bwMode="auto">
          <a:xfrm>
            <a:off x="6432833" y="4903234"/>
            <a:ext cx="1023037" cy="1278281"/>
            <a:chOff x="113904" y="3598066"/>
            <a:chExt cx="1023037" cy="1278734"/>
          </a:xfrm>
        </p:grpSpPr>
        <p:cxnSp>
          <p:nvCxnSpPr>
            <p:cNvPr id="36" name="Straight Connector 46"/>
            <p:cNvCxnSpPr>
              <a:cxnSpLocks noChangeShapeType="1"/>
            </p:cNvCxnSpPr>
            <p:nvPr/>
          </p:nvCxnSpPr>
          <p:spPr bwMode="auto">
            <a:xfrm rot="5400000">
              <a:off x="266700" y="4381500"/>
              <a:ext cx="685800" cy="0"/>
            </a:xfrm>
            <a:prstGeom prst="line">
              <a:avLst/>
            </a:prstGeom>
            <a:noFill/>
            <a:ln w="9525" algn="ctr">
              <a:solidFill>
                <a:schemeClr val="tx1"/>
              </a:solidFill>
              <a:round/>
            </a:ln>
          </p:spPr>
        </p:cxnSp>
        <p:cxnSp>
          <p:nvCxnSpPr>
            <p:cNvPr id="37" name="Straight Connector 47"/>
            <p:cNvCxnSpPr>
              <a:cxnSpLocks noChangeShapeType="1"/>
            </p:cNvCxnSpPr>
            <p:nvPr/>
          </p:nvCxnSpPr>
          <p:spPr bwMode="auto">
            <a:xfrm>
              <a:off x="609600" y="4724400"/>
              <a:ext cx="304800" cy="0"/>
            </a:xfrm>
            <a:prstGeom prst="line">
              <a:avLst/>
            </a:prstGeom>
            <a:noFill/>
            <a:ln w="9525" algn="ctr">
              <a:solidFill>
                <a:schemeClr val="tx1"/>
              </a:solidFill>
              <a:round/>
            </a:ln>
          </p:spPr>
        </p:cxnSp>
        <p:cxnSp>
          <p:nvCxnSpPr>
            <p:cNvPr id="38" name="Straight Connector 48"/>
            <p:cNvCxnSpPr>
              <a:cxnSpLocks noChangeShapeType="1"/>
            </p:cNvCxnSpPr>
            <p:nvPr/>
          </p:nvCxnSpPr>
          <p:spPr bwMode="auto">
            <a:xfrm rot="5400000" flipH="1" flipV="1">
              <a:off x="571500" y="4381500"/>
              <a:ext cx="685800" cy="0"/>
            </a:xfrm>
            <a:prstGeom prst="line">
              <a:avLst/>
            </a:prstGeom>
            <a:noFill/>
            <a:ln w="9525" algn="ctr">
              <a:solidFill>
                <a:schemeClr val="tx1"/>
              </a:solidFill>
              <a:round/>
            </a:ln>
          </p:spPr>
        </p:cxnSp>
        <p:cxnSp>
          <p:nvCxnSpPr>
            <p:cNvPr id="39" name="Straight Connector 49"/>
            <p:cNvCxnSpPr>
              <a:cxnSpLocks noChangeShapeType="1"/>
            </p:cNvCxnSpPr>
            <p:nvPr/>
          </p:nvCxnSpPr>
          <p:spPr bwMode="auto">
            <a:xfrm>
              <a:off x="609600" y="4495800"/>
              <a:ext cx="304800" cy="0"/>
            </a:xfrm>
            <a:prstGeom prst="line">
              <a:avLst/>
            </a:prstGeom>
            <a:noFill/>
            <a:ln w="9525" algn="ctr">
              <a:solidFill>
                <a:schemeClr val="tx1"/>
              </a:solidFill>
              <a:round/>
            </a:ln>
          </p:spPr>
        </p:cxnSp>
        <p:sp>
          <p:nvSpPr>
            <p:cNvPr id="40" name="TextBox 50"/>
            <p:cNvSpPr txBox="1">
              <a:spLocks noChangeArrowheads="1"/>
            </p:cNvSpPr>
            <p:nvPr/>
          </p:nvSpPr>
          <p:spPr bwMode="auto">
            <a:xfrm>
              <a:off x="609600" y="4157246"/>
              <a:ext cx="298480" cy="338674"/>
            </a:xfrm>
            <a:prstGeom prst="rect">
              <a:avLst/>
            </a:prstGeom>
            <a:noFill/>
            <a:ln w="9525">
              <a:noFill/>
              <a:miter lim="800000"/>
            </a:ln>
          </p:spPr>
          <p:txBody>
            <a:bodyPr wrap="none">
              <a:spAutoFit/>
            </a:bodyPr>
            <a:lstStyle/>
            <a:p>
              <a:r>
                <a:rPr lang="en-US" sz="1600">
                  <a:solidFill>
                    <a:srgbClr val="FF0000"/>
                  </a:solidFill>
                  <a:sym typeface="Symbol" panose="05050102010706020507" pitchFamily="18" charset="2"/>
                </a:rPr>
                <a:t>a</a:t>
              </a:r>
              <a:endParaRPr lang="en-US" sz="1600">
                <a:solidFill>
                  <a:srgbClr val="FF0000"/>
                </a:solidFill>
              </a:endParaRPr>
            </a:p>
          </p:txBody>
        </p:sp>
        <p:cxnSp>
          <p:nvCxnSpPr>
            <p:cNvPr id="41" name="Straight Connector 51"/>
            <p:cNvCxnSpPr>
              <a:cxnSpLocks noChangeShapeType="1"/>
            </p:cNvCxnSpPr>
            <p:nvPr/>
          </p:nvCxnSpPr>
          <p:spPr bwMode="auto">
            <a:xfrm>
              <a:off x="609600" y="4191000"/>
              <a:ext cx="304800" cy="0"/>
            </a:xfrm>
            <a:prstGeom prst="line">
              <a:avLst/>
            </a:prstGeom>
            <a:noFill/>
            <a:ln w="9525" algn="ctr">
              <a:solidFill>
                <a:schemeClr val="tx1"/>
              </a:solidFill>
              <a:round/>
            </a:ln>
          </p:spPr>
        </p:cxnSp>
        <p:cxnSp>
          <p:nvCxnSpPr>
            <p:cNvPr id="42" name="Straight Arrow Connector 52"/>
            <p:cNvCxnSpPr>
              <a:cxnSpLocks noChangeShapeType="1"/>
            </p:cNvCxnSpPr>
            <p:nvPr/>
          </p:nvCxnSpPr>
          <p:spPr bwMode="auto">
            <a:xfrm flipV="1">
              <a:off x="381000" y="4521368"/>
              <a:ext cx="228600" cy="16878"/>
            </a:xfrm>
            <a:prstGeom prst="straightConnector1">
              <a:avLst/>
            </a:prstGeom>
            <a:noFill/>
            <a:ln w="9525" algn="ctr">
              <a:solidFill>
                <a:schemeClr val="tx1"/>
              </a:solidFill>
              <a:round/>
              <a:tailEnd type="arrow" w="med" len="med"/>
            </a:ln>
          </p:spPr>
        </p:cxnSp>
        <p:sp>
          <p:nvSpPr>
            <p:cNvPr id="43" name="TextBox 53"/>
            <p:cNvSpPr txBox="1">
              <a:spLocks noChangeArrowheads="1"/>
            </p:cNvSpPr>
            <p:nvPr/>
          </p:nvSpPr>
          <p:spPr bwMode="auto">
            <a:xfrm>
              <a:off x="113904" y="3598066"/>
              <a:ext cx="1023037" cy="400252"/>
            </a:xfrm>
            <a:prstGeom prst="rect">
              <a:avLst/>
            </a:prstGeom>
            <a:noFill/>
            <a:ln w="9525">
              <a:noFill/>
              <a:miter lim="800000"/>
            </a:ln>
          </p:spPr>
          <p:txBody>
            <a:bodyPr wrap="none">
              <a:spAutoFit/>
            </a:bodyPr>
            <a:lstStyle/>
            <a:p>
              <a:r>
                <a:rPr lang="zh-CN" altLang="en-US" sz="2000" u="sng" dirty="0">
                  <a:solidFill>
                    <a:srgbClr val="FF0000"/>
                  </a:solidFill>
                </a:rPr>
                <a:t>变化后</a:t>
              </a:r>
              <a:r>
                <a:rPr lang="en-US" sz="2000" u="sng" dirty="0">
                  <a:solidFill>
                    <a:srgbClr val="FF0000"/>
                  </a:solidFill>
                </a:rPr>
                <a:t>:</a:t>
              </a:r>
            </a:p>
          </p:txBody>
        </p:sp>
        <p:sp>
          <p:nvSpPr>
            <p:cNvPr id="44" name="TextBox 54"/>
            <p:cNvSpPr txBox="1">
              <a:spLocks noChangeArrowheads="1"/>
            </p:cNvSpPr>
            <p:nvPr/>
          </p:nvSpPr>
          <p:spPr bwMode="auto">
            <a:xfrm rot="5400000">
              <a:off x="646172" y="4456172"/>
              <a:ext cx="441146" cy="400110"/>
            </a:xfrm>
            <a:prstGeom prst="rect">
              <a:avLst/>
            </a:prstGeom>
            <a:noFill/>
            <a:ln w="9525">
              <a:noFill/>
              <a:miter lim="800000"/>
            </a:ln>
          </p:spPr>
          <p:txBody>
            <a:bodyPr wrap="none">
              <a:spAutoFit/>
            </a:bodyPr>
            <a:lstStyle/>
            <a:p>
              <a:r>
                <a:rPr lang="en-US" dirty="0">
                  <a:solidFill>
                    <a:srgbClr val="FF0000"/>
                  </a:solidFill>
                </a:rPr>
                <a:t>…</a:t>
              </a:r>
            </a:p>
          </p:txBody>
        </p:sp>
      </p:grpSp>
      <p:grpSp>
        <p:nvGrpSpPr>
          <p:cNvPr id="45" name="Group 58"/>
          <p:cNvGrpSpPr/>
          <p:nvPr/>
        </p:nvGrpSpPr>
        <p:grpSpPr bwMode="auto">
          <a:xfrm>
            <a:off x="7462189" y="4863084"/>
            <a:ext cx="685800" cy="476250"/>
            <a:chOff x="8305800" y="5257800"/>
            <a:chExt cx="685800" cy="476310"/>
          </a:xfrm>
        </p:grpSpPr>
        <p:sp>
          <p:nvSpPr>
            <p:cNvPr id="46" name="TextBox 55"/>
            <p:cNvSpPr txBox="1">
              <a:spLocks noChangeArrowheads="1"/>
            </p:cNvSpPr>
            <p:nvPr/>
          </p:nvSpPr>
          <p:spPr bwMode="auto">
            <a:xfrm>
              <a:off x="8305800" y="5334000"/>
              <a:ext cx="685800" cy="400110"/>
            </a:xfrm>
            <a:prstGeom prst="rect">
              <a:avLst/>
            </a:prstGeom>
            <a:noFill/>
            <a:ln w="9525">
              <a:noFill/>
              <a:miter lim="800000"/>
            </a:ln>
          </p:spPr>
          <p:txBody>
            <a:bodyPr>
              <a:spAutoFit/>
            </a:bodyPr>
            <a:lstStyle/>
            <a:p>
              <a:r>
                <a:rPr lang="en-US" dirty="0">
                  <a:solidFill>
                    <a:srgbClr val="7030A0"/>
                  </a:solidFill>
                </a:rPr>
                <a:t>a…</a:t>
              </a:r>
            </a:p>
          </p:txBody>
        </p:sp>
        <p:cxnSp>
          <p:nvCxnSpPr>
            <p:cNvPr id="47" name="Straight Arrow Connector 57"/>
            <p:cNvCxnSpPr>
              <a:cxnSpLocks noChangeShapeType="1"/>
            </p:cNvCxnSpPr>
            <p:nvPr/>
          </p:nvCxnSpPr>
          <p:spPr bwMode="auto">
            <a:xfrm flipH="1">
              <a:off x="8534400" y="5257800"/>
              <a:ext cx="76200" cy="152400"/>
            </a:xfrm>
            <a:prstGeom prst="straightConnector1">
              <a:avLst/>
            </a:prstGeom>
            <a:noFill/>
            <a:ln w="9525" algn="ctr">
              <a:solidFill>
                <a:schemeClr val="tx1"/>
              </a:solidFill>
              <a:round/>
              <a:tailEnd type="arrow" w="med" len="med"/>
            </a:ln>
          </p:spPr>
        </p:cxnSp>
      </p:grpSp>
      <p:cxnSp>
        <p:nvCxnSpPr>
          <p:cNvPr id="48" name="Straight Connector 47"/>
          <p:cNvCxnSpPr>
            <a:cxnSpLocks noChangeShapeType="1"/>
          </p:cNvCxnSpPr>
          <p:nvPr/>
        </p:nvCxnSpPr>
        <p:spPr bwMode="auto">
          <a:xfrm flipH="1">
            <a:off x="6788769" y="5550066"/>
            <a:ext cx="609600" cy="152400"/>
          </a:xfrm>
          <a:prstGeom prst="line">
            <a:avLst/>
          </a:prstGeom>
          <a:noFill/>
          <a:ln w="9525" algn="ctr">
            <a:solidFill>
              <a:srgbClr val="FF0000"/>
            </a:solidFill>
            <a:round/>
          </a:ln>
        </p:spPr>
      </p:cxnSp>
      <p:sp>
        <p:nvSpPr>
          <p:cNvPr id="49" name="TextBox 48"/>
          <p:cNvSpPr txBox="1">
            <a:spLocks noChangeArrowheads="1"/>
          </p:cNvSpPr>
          <p:nvPr/>
        </p:nvSpPr>
        <p:spPr bwMode="auto">
          <a:xfrm>
            <a:off x="7402907" y="5323382"/>
            <a:ext cx="646331" cy="369332"/>
          </a:xfrm>
          <a:prstGeom prst="rect">
            <a:avLst/>
          </a:prstGeom>
          <a:noFill/>
          <a:ln w="9525">
            <a:noFill/>
            <a:miter lim="800000"/>
          </a:ln>
        </p:spPr>
        <p:txBody>
          <a:bodyPr wrap="none">
            <a:spAutoFit/>
          </a:bodyPr>
          <a:lstStyle/>
          <a:p>
            <a:r>
              <a:rPr lang="zh-CN" altLang="en-US" dirty="0">
                <a:solidFill>
                  <a:srgbClr val="FF0000"/>
                </a:solidFill>
              </a:rPr>
              <a:t>弹出</a:t>
            </a:r>
            <a:endParaRPr lang="en-US" dirty="0">
              <a:solidFill>
                <a:srgbClr val="FF0000"/>
              </a:solidFill>
            </a:endParaRPr>
          </a:p>
        </p:txBody>
      </p:sp>
      <mc:AlternateContent xmlns:mc="http://schemas.openxmlformats.org/markup-compatibility/2006" xmlns:a14="http://schemas.microsoft.com/office/drawing/2010/main">
        <mc:Choice Requires="a14">
          <p:sp>
            <p:nvSpPr>
              <p:cNvPr id="51" name="TextBox 50"/>
              <p:cNvSpPr txBox="1"/>
              <p:nvPr/>
            </p:nvSpPr>
            <p:spPr>
              <a:xfrm>
                <a:off x="2574009" y="3582648"/>
                <a:ext cx="4572000" cy="461665"/>
              </a:xfrm>
              <a:prstGeom prst="rect">
                <a:avLst/>
              </a:prstGeom>
              <a:noFill/>
            </p:spPr>
            <p:txBody>
              <a:bodyPr wrap="square">
                <a:spAutoFit/>
              </a:bodyPr>
              <a:lstStyle/>
              <a:p>
                <a:r>
                  <a:rPr lang="el-GR" altLang="zh-CN" sz="2400" dirty="0"/>
                  <a:t> </a:t>
                </a:r>
                <a14:m>
                  <m:oMath xmlns:m="http://schemas.openxmlformats.org/officeDocument/2006/math">
                    <m:r>
                      <a:rPr lang="el-GR" altLang="zh-CN" sz="2400" i="1" dirty="0" smtClean="0">
                        <a:latin typeface="Cambria Math" panose="02040503050406030204" pitchFamily="18" charset="0"/>
                      </a:rPr>
                      <m:t>𝛿</m:t>
                    </m:r>
                    <m:r>
                      <a:rPr lang="en-AU" altLang="zh-CN" sz="2400" b="0" i="1" dirty="0" smtClean="0">
                        <a:latin typeface="Cambria Math" panose="02040503050406030204" pitchFamily="18" charset="0"/>
                      </a:rPr>
                      <m:t>(</m:t>
                    </m:r>
                    <m:r>
                      <a:rPr lang="en-AU" altLang="zh-CN" sz="2400" b="0" i="1" dirty="0" smtClean="0">
                        <a:latin typeface="Cambria Math" panose="02040503050406030204" pitchFamily="18" charset="0"/>
                      </a:rPr>
                      <m:t>𝑞</m:t>
                    </m:r>
                    <m:r>
                      <a:rPr lang="en-AU" altLang="zh-CN" sz="2400" b="0" i="1" dirty="0" smtClean="0">
                        <a:latin typeface="Cambria Math" panose="02040503050406030204" pitchFamily="18" charset="0"/>
                      </a:rPr>
                      <m:t>,</m:t>
                    </m:r>
                    <m:r>
                      <a:rPr lang="zh-CN" altLang="en-AU" sz="2400" b="0" i="1" dirty="0" smtClean="0">
                        <a:latin typeface="Cambria Math" panose="02040503050406030204" pitchFamily="18" charset="0"/>
                      </a:rPr>
                      <m:t>𝜀</m:t>
                    </m:r>
                    <m:r>
                      <a:rPr lang="en-AU" altLang="zh-CN" sz="2400" i="1" dirty="0">
                        <a:latin typeface="Cambria Math" panose="02040503050406030204" pitchFamily="18" charset="0"/>
                      </a:rPr>
                      <m:t>,</m:t>
                    </m:r>
                    <m:r>
                      <a:rPr lang="en-AU" altLang="zh-CN" sz="2400" i="1" dirty="0">
                        <a:latin typeface="Cambria Math" panose="02040503050406030204" pitchFamily="18" charset="0"/>
                      </a:rPr>
                      <m:t>𝐴</m:t>
                    </m:r>
                    <m:r>
                      <a:rPr lang="en-AU" altLang="zh-CN" sz="2400" i="1" dirty="0">
                        <a:latin typeface="Cambria Math" panose="02040503050406030204" pitchFamily="18" charset="0"/>
                      </a:rPr>
                      <m:t>)={(</m:t>
                    </m:r>
                    <m:r>
                      <a:rPr lang="en-AU" altLang="zh-CN" sz="2400" i="1" dirty="0">
                        <a:latin typeface="Cambria Math" panose="02040503050406030204" pitchFamily="18" charset="0"/>
                      </a:rPr>
                      <m:t>𝑞</m:t>
                    </m:r>
                    <m:r>
                      <a:rPr lang="en-AU" altLang="zh-CN" sz="2400" i="1" dirty="0">
                        <a:latin typeface="Cambria Math" panose="02040503050406030204" pitchFamily="18" charset="0"/>
                      </a:rPr>
                      <m:t>,</m:t>
                    </m:r>
                    <m:r>
                      <a:rPr lang="zh-CN" altLang="en-AU" sz="2400" i="1" dirty="0">
                        <a:latin typeface="Cambria Math" panose="02040503050406030204" pitchFamily="18" charset="0"/>
                        <a:ea typeface="Cambria Math" panose="02040503050406030204" pitchFamily="18" charset="0"/>
                      </a:rPr>
                      <m:t>𝛼</m:t>
                    </m:r>
                    <m:r>
                      <a:rPr lang="en-AU" altLang="zh-CN" sz="2400" i="1" dirty="0">
                        <a:latin typeface="Cambria Math" panose="02040503050406030204" pitchFamily="18" charset="0"/>
                      </a:rPr>
                      <m:t>)|</m:t>
                    </m:r>
                    <m:r>
                      <a:rPr lang="en-AU" altLang="zh-CN" sz="2400" i="1" dirty="0">
                        <a:latin typeface="Cambria Math" panose="02040503050406030204" pitchFamily="18" charset="0"/>
                      </a:rPr>
                      <m:t>𝐴</m:t>
                    </m:r>
                    <m:r>
                      <a:rPr lang="en-AU" altLang="zh-CN" sz="2400" i="1" dirty="0" smtClean="0">
                        <a:latin typeface="Cambria Math" panose="02040503050406030204" pitchFamily="18" charset="0"/>
                        <a:ea typeface="Cambria Math" panose="02040503050406030204" pitchFamily="18" charset="0"/>
                      </a:rPr>
                      <m:t>→</m:t>
                    </m:r>
                    <m:r>
                      <a:rPr lang="zh-CN" altLang="en-AU" sz="2400" i="1" dirty="0" smtClean="0">
                        <a:latin typeface="Cambria Math" panose="02040503050406030204" pitchFamily="18" charset="0"/>
                        <a:ea typeface="Cambria Math" panose="02040503050406030204" pitchFamily="18" charset="0"/>
                      </a:rPr>
                      <m:t>𝛼</m:t>
                    </m:r>
                    <m:r>
                      <a:rPr lang="zh-CN" altLang="en-US" sz="2400" i="1" dirty="0" smtClean="0">
                        <a:latin typeface="Cambria Math" panose="02040503050406030204" pitchFamily="18" charset="0"/>
                        <a:ea typeface="Cambria Math" panose="02040503050406030204" pitchFamily="18" charset="0"/>
                      </a:rPr>
                      <m:t>∈</m:t>
                    </m:r>
                    <m:r>
                      <a:rPr lang="en-AU" altLang="zh-CN" sz="2400" b="0" i="1" dirty="0" smtClean="0">
                        <a:latin typeface="Cambria Math" panose="02040503050406030204" pitchFamily="18" charset="0"/>
                        <a:ea typeface="Cambria Math" panose="02040503050406030204" pitchFamily="18" charset="0"/>
                      </a:rPr>
                      <m:t>𝑃</m:t>
                    </m:r>
                    <m:r>
                      <a:rPr lang="en-AU" altLang="zh-CN" sz="2400" i="1" dirty="0">
                        <a:latin typeface="Cambria Math" panose="02040503050406030204" pitchFamily="18" charset="0"/>
                      </a:rPr>
                      <m:t>}</m:t>
                    </m:r>
                  </m:oMath>
                </a14:m>
                <a:endParaRPr lang="en-AU" sz="2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2574009" y="3582648"/>
                <a:ext cx="4572000" cy="461665"/>
              </a:xfrm>
              <a:prstGeom prst="rect">
                <a:avLst/>
              </a:prstGeom>
              <a:blipFill rotWithShape="1">
                <a:blip r:embed="rId3"/>
                <a:stretch>
                  <a:fillRect l="-8" t="-133" r="8" b="1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2362201" y="5143473"/>
                <a:ext cx="4572000" cy="461665"/>
              </a:xfrm>
              <a:prstGeom prst="rect">
                <a:avLst/>
              </a:prstGeom>
              <a:noFill/>
            </p:spPr>
            <p:txBody>
              <a:bodyPr wrap="square">
                <a:spAutoFit/>
              </a:bodyPr>
              <a:lstStyle/>
              <a:p>
                <a:pPr marL="0" lvl="1" indent="0">
                  <a:buNone/>
                  <a:defRPr/>
                </a:pPr>
                <a14:m>
                  <m:oMathPara xmlns:m="http://schemas.openxmlformats.org/officeDocument/2006/math">
                    <m:oMathParaPr>
                      <m:jc m:val="centerGroup"/>
                    </m:oMathParaPr>
                    <m:oMath xmlns:m="http://schemas.openxmlformats.org/officeDocument/2006/math">
                      <m:r>
                        <a:rPr lang="el-GR" altLang="zh-CN" sz="2400" i="1" dirty="0" smtClean="0">
                          <a:latin typeface="Cambria Math" panose="02040503050406030204" pitchFamily="18" charset="0"/>
                        </a:rPr>
                        <m:t>𝛿</m:t>
                      </m:r>
                      <m:r>
                        <a:rPr lang="en-AU" altLang="zh-CN" sz="2400" b="0" i="1" dirty="0" smtClean="0">
                          <a:latin typeface="Cambria Math" panose="02040503050406030204" pitchFamily="18" charset="0"/>
                        </a:rPr>
                        <m:t>(</m:t>
                      </m:r>
                      <m:r>
                        <a:rPr lang="en-AU" altLang="zh-CN" sz="2400" b="0" i="1" dirty="0" smtClean="0">
                          <a:latin typeface="Cambria Math" panose="02040503050406030204" pitchFamily="18" charset="0"/>
                        </a:rPr>
                        <m:t>𝑞</m:t>
                      </m:r>
                      <m:r>
                        <a:rPr lang="en-AU" altLang="zh-CN" sz="2400" b="0" i="1" dirty="0" smtClean="0">
                          <a:latin typeface="Cambria Math" panose="02040503050406030204" pitchFamily="18" charset="0"/>
                        </a:rPr>
                        <m:t>,</m:t>
                      </m:r>
                      <m:r>
                        <a:rPr lang="en-AU" altLang="zh-CN" sz="2400" b="0" i="1" dirty="0" smtClean="0">
                          <a:latin typeface="Cambria Math" panose="02040503050406030204" pitchFamily="18" charset="0"/>
                        </a:rPr>
                        <m:t>𝑎</m:t>
                      </m:r>
                      <m:r>
                        <a:rPr lang="en-AU" altLang="zh-CN" sz="2400" i="1" dirty="0">
                          <a:latin typeface="Cambria Math" panose="02040503050406030204" pitchFamily="18" charset="0"/>
                        </a:rPr>
                        <m:t>,</m:t>
                      </m:r>
                      <m:r>
                        <a:rPr lang="en-AU" altLang="zh-CN" sz="2400" b="0" i="1" dirty="0" smtClean="0">
                          <a:latin typeface="Cambria Math" panose="02040503050406030204" pitchFamily="18" charset="0"/>
                        </a:rPr>
                        <m:t>𝑎</m:t>
                      </m:r>
                      <m:r>
                        <a:rPr lang="en-AU" altLang="zh-CN" sz="2400" i="1" dirty="0">
                          <a:latin typeface="Cambria Math" panose="02040503050406030204" pitchFamily="18" charset="0"/>
                        </a:rPr>
                        <m:t>)={(</m:t>
                      </m:r>
                      <m:r>
                        <a:rPr lang="en-AU" altLang="zh-CN" sz="2400" i="1" dirty="0">
                          <a:latin typeface="Cambria Math" panose="02040503050406030204" pitchFamily="18" charset="0"/>
                        </a:rPr>
                        <m:t>𝑞</m:t>
                      </m:r>
                      <m:r>
                        <a:rPr lang="en-AU" altLang="zh-CN" sz="2400" i="1" dirty="0">
                          <a:latin typeface="Cambria Math" panose="02040503050406030204" pitchFamily="18" charset="0"/>
                        </a:rPr>
                        <m:t>,</m:t>
                      </m:r>
                      <m:r>
                        <a:rPr lang="zh-CN" altLang="en-AU" sz="2400" i="1" dirty="0" smtClean="0">
                          <a:latin typeface="Cambria Math" panose="02040503050406030204" pitchFamily="18" charset="0"/>
                        </a:rPr>
                        <m:t>𝜀</m:t>
                      </m:r>
                      <m:r>
                        <a:rPr lang="en-AU" altLang="zh-CN" sz="2400" i="1" dirty="0">
                          <a:latin typeface="Cambria Math" panose="02040503050406030204" pitchFamily="18" charset="0"/>
                        </a:rPr>
                        <m:t>)}</m:t>
                      </m:r>
                    </m:oMath>
                  </m:oMathPara>
                </a14:m>
                <a:endParaRPr lang="en-US" altLang="zh-CN" sz="2400" b="1"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2362201" y="5143473"/>
                <a:ext cx="4572000" cy="461665"/>
              </a:xfrm>
              <a:prstGeom prst="rect">
                <a:avLst/>
              </a:prstGeom>
              <a:blipFill rotWithShape="1">
                <a:blip r:embed="rId4"/>
                <a:stretch>
                  <a:fillRect t="-132" b="136"/>
                </a:stretch>
              </a:blipFill>
            </p:spPr>
            <p:txBody>
              <a:bodyPr/>
              <a:lstStyle/>
              <a:p>
                <a:r>
                  <a:rPr lang="zh-CN" altLang="en-US">
                    <a:noFill/>
                  </a:rPr>
                  <a:t> </a:t>
                </a:r>
              </a:p>
            </p:txBody>
          </p:sp>
        </mc:Fallback>
      </mc:AlternateContent>
      <p:cxnSp>
        <p:nvCxnSpPr>
          <p:cNvPr id="55" name="Straight Arrow Connector 54"/>
          <p:cNvCxnSpPr/>
          <p:nvPr/>
        </p:nvCxnSpPr>
        <p:spPr>
          <a:xfrm flipV="1">
            <a:off x="6014574" y="1187679"/>
            <a:ext cx="387457" cy="418454"/>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6" name="TextBox 55"/>
          <p:cNvSpPr txBox="1"/>
          <p:nvPr/>
        </p:nvSpPr>
        <p:spPr>
          <a:xfrm>
            <a:off x="6402031" y="890643"/>
            <a:ext cx="2031325" cy="461665"/>
          </a:xfrm>
          <a:prstGeom prst="rect">
            <a:avLst/>
          </a:prstGeom>
          <a:noFill/>
        </p:spPr>
        <p:txBody>
          <a:bodyPr wrap="none" rtlCol="0">
            <a:spAutoFit/>
          </a:bodyPr>
          <a:lstStyle/>
          <a:p>
            <a:r>
              <a:rPr lang="zh-CN" altLang="en-US" sz="2400" dirty="0">
                <a:solidFill>
                  <a:srgbClr val="7030A0"/>
                </a:solidFill>
                <a:latin typeface="楷体" panose="02010609060101010101" pitchFamily="49" charset="-122"/>
                <a:ea typeface="楷体" panose="02010609060101010101" pitchFamily="49" charset="-122"/>
              </a:rPr>
              <a:t>初始栈底符号</a:t>
            </a:r>
            <a:endParaRPr lang="en-AU" sz="2400" dirty="0">
              <a:solidFill>
                <a:srgbClr val="7030A0"/>
              </a:solidFill>
              <a:latin typeface="楷体" panose="02010609060101010101" pitchFamily="49" charset="-122"/>
              <a:ea typeface="楷体" panose="02010609060101010101" pitchFamily="49" charset="-122"/>
            </a:endParaRPr>
          </a:p>
        </p:txBody>
      </p:sp>
      <p:sp>
        <p:nvSpPr>
          <p:cNvPr id="57" name="Title 1"/>
          <p:cNvSpPr>
            <a:spLocks noGrp="1"/>
          </p:cNvSpPr>
          <p:nvPr>
            <p:ph type="title"/>
          </p:nvPr>
        </p:nvSpPr>
        <p:spPr>
          <a:xfrm>
            <a:off x="685800" y="152400"/>
            <a:ext cx="8229600" cy="393065"/>
          </a:xfrm>
        </p:spPr>
        <p:txBody>
          <a:bodyPr/>
          <a:lstStyle/>
          <a:p>
            <a:pPr algn="r"/>
            <a:r>
              <a:rPr lang="zh-CN" altLang="en-US" sz="3600" dirty="0">
                <a:solidFill>
                  <a:schemeClr val="bg1"/>
                </a:solidFill>
              </a:rPr>
              <a:t>由</a:t>
            </a:r>
            <a:r>
              <a:rPr lang="en-AU" altLang="zh-CN" sz="3600" dirty="0">
                <a:solidFill>
                  <a:schemeClr val="bg1"/>
                </a:solidFill>
                <a:latin typeface="Times New Roman" panose="02020603050405020304" pitchFamily="18" charset="0"/>
                <a:cs typeface="Times New Roman" panose="02020603050405020304" pitchFamily="18" charset="0"/>
              </a:rPr>
              <a:t>CFG</a:t>
            </a:r>
            <a:r>
              <a:rPr lang="zh-CN" altLang="en-US" sz="3600" dirty="0">
                <a:solidFill>
                  <a:schemeClr val="bg1"/>
                </a:solidFill>
              </a:rPr>
              <a:t>到</a:t>
            </a:r>
            <a:r>
              <a:rPr lang="en-AU" altLang="zh-CN" sz="3600" dirty="0">
                <a:solidFill>
                  <a:schemeClr val="bg1"/>
                </a:solidFill>
                <a:latin typeface="Times New Roman" panose="02020603050405020304" pitchFamily="18" charset="0"/>
                <a:cs typeface="Times New Roman" panose="02020603050405020304" pitchFamily="18" charset="0"/>
              </a:rPr>
              <a:t>PDA</a:t>
            </a:r>
            <a:endParaRPr lang="en-AU" sz="3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66018"/>
                <a:ext cx="8229600" cy="4525963"/>
              </a:xfrm>
            </p:spPr>
            <p:txBody>
              <a:bodyPr>
                <a:normAutofit/>
              </a:bodyPr>
              <a:lstStyle/>
              <a:p>
                <a:r>
                  <a:rPr lang="zh-CN" altLang="en-US" sz="2400" dirty="0"/>
                  <a:t>定理</a:t>
                </a:r>
                <a:r>
                  <a:rPr lang="en-AU" altLang="zh-CN" sz="2400" dirty="0"/>
                  <a:t>:</a:t>
                </a:r>
                <a:r>
                  <a:rPr lang="zh-CN" altLang="en-US" sz="2400" dirty="0"/>
                  <a:t>如果 </a:t>
                </a:r>
                <a:r>
                  <a:rPr lang="en-AU" altLang="zh-CN" sz="2400" dirty="0">
                    <a:latin typeface="Times New Roman" panose="02020603050405020304" pitchFamily="18" charset="0"/>
                    <a:cs typeface="Times New Roman" panose="02020603050405020304" pitchFamily="18" charset="0"/>
                  </a:rPr>
                  <a:t>PDA</a:t>
                </a:r>
                <a:r>
                  <a:rPr lang="en-AU" altLang="zh-CN" sz="2400" dirty="0"/>
                  <a:t> </a:t>
                </a:r>
                <a14:m>
                  <m:oMath xmlns:m="http://schemas.openxmlformats.org/officeDocument/2006/math">
                    <m:sSub>
                      <m:sSubPr>
                        <m:ctrlPr>
                          <a:rPr lang="en-AU" altLang="zh-CN" sz="2400" i="1" dirty="0" smtClean="0">
                            <a:latin typeface="Cambria Math" panose="02040503050406030204" pitchFamily="18" charset="0"/>
                          </a:rPr>
                        </m:ctrlPr>
                      </m:sSubPr>
                      <m:e>
                        <m:r>
                          <a:rPr lang="en-AU" altLang="zh-CN" sz="2400" b="0" i="1" dirty="0" smtClean="0">
                            <a:latin typeface="Cambria Math" panose="02040503050406030204" pitchFamily="18" charset="0"/>
                          </a:rPr>
                          <m:t>𝑃</m:t>
                        </m:r>
                      </m:e>
                      <m:sub>
                        <m:r>
                          <a:rPr lang="en-AU" altLang="zh-CN" sz="2400" b="0" i="1" dirty="0" smtClean="0">
                            <a:latin typeface="Cambria Math" panose="02040503050406030204" pitchFamily="18" charset="0"/>
                          </a:rPr>
                          <m:t>𝑁</m:t>
                        </m:r>
                      </m:sub>
                    </m:sSub>
                  </m:oMath>
                </a14:m>
                <a:r>
                  <a:rPr lang="en-AU" altLang="zh-CN" sz="2400" dirty="0"/>
                  <a:t>, </a:t>
                </a:r>
                <a:r>
                  <a:rPr lang="zh-CN" altLang="en-US" sz="2400" dirty="0"/>
                  <a:t>有</a:t>
                </a:r>
                <a14:m>
                  <m:oMath xmlns:m="http://schemas.openxmlformats.org/officeDocument/2006/math">
                    <m:r>
                      <a:rPr lang="en-AU" altLang="zh-CN" sz="2400" i="1" dirty="0" smtClean="0">
                        <a:latin typeface="Cambria Math" panose="02040503050406030204" pitchFamily="18" charset="0"/>
                      </a:rPr>
                      <m:t>𝐿</m:t>
                    </m:r>
                    <m:r>
                      <a:rPr lang="en-AU" altLang="zh-CN" sz="2400" i="1" dirty="0" smtClean="0">
                        <a:latin typeface="Cambria Math" panose="02040503050406030204" pitchFamily="18" charset="0"/>
                      </a:rPr>
                      <m:t>= </m:t>
                    </m:r>
                    <m:r>
                      <a:rPr lang="en-AU" altLang="zh-CN" sz="2400" b="1" i="0" dirty="0" smtClean="0">
                        <a:latin typeface="Cambria Math" panose="02040503050406030204" pitchFamily="18" charset="0"/>
                      </a:rPr>
                      <m:t>𝐍</m:t>
                    </m:r>
                    <m:r>
                      <a:rPr lang="en-AU" altLang="zh-CN" sz="2400" i="1" dirty="0" smtClean="0">
                        <a:latin typeface="Cambria Math" panose="02040503050406030204" pitchFamily="18" charset="0"/>
                      </a:rPr>
                      <m:t>(</m:t>
                    </m:r>
                    <m:r>
                      <a:rPr lang="en-AU" altLang="zh-CN" sz="2400" i="1" dirty="0" smtClean="0">
                        <a:latin typeface="Cambria Math" panose="02040503050406030204" pitchFamily="18" charset="0"/>
                      </a:rPr>
                      <m:t>𝑃</m:t>
                    </m:r>
                    <m:r>
                      <a:rPr lang="en-AU" altLang="zh-CN" sz="2400" i="1" dirty="0" smtClean="0">
                        <a:latin typeface="Cambria Math" panose="02040503050406030204" pitchFamily="18" charset="0"/>
                      </a:rPr>
                      <m:t>), </m:t>
                    </m:r>
                  </m:oMath>
                </a14:m>
                <a:r>
                  <a:rPr lang="zh-CN" altLang="en-US" sz="2400" dirty="0"/>
                  <a:t>那么</a:t>
                </a:r>
                <a14:m>
                  <m:oMath xmlns:m="http://schemas.openxmlformats.org/officeDocument/2006/math">
                    <m:r>
                      <a:rPr lang="en-AU" altLang="zh-CN" sz="2400" i="1" dirty="0" smtClean="0">
                        <a:latin typeface="Cambria Math" panose="02040503050406030204" pitchFamily="18" charset="0"/>
                      </a:rPr>
                      <m:t>𝐿</m:t>
                    </m:r>
                  </m:oMath>
                </a14:m>
                <a:r>
                  <a:rPr lang="zh-CN" altLang="en-US" sz="2400" dirty="0"/>
                  <a:t>是上下文无关语言。</a:t>
                </a:r>
                <a:endParaRPr lang="en-AU" altLang="zh-CN" sz="2400" dirty="0"/>
              </a:p>
              <a:p>
                <a:pPr marL="0" indent="0">
                  <a:buNone/>
                </a:pPr>
                <a:r>
                  <a:rPr lang="zh-CN" altLang="en-US" sz="2400" dirty="0"/>
                  <a:t>证明要点</a:t>
                </a:r>
                <a:r>
                  <a:rPr lang="en-AU" altLang="zh-CN" sz="2400" dirty="0"/>
                  <a:t>:</a:t>
                </a:r>
                <a:r>
                  <a:rPr lang="zh-CN" altLang="en-US" sz="2400" dirty="0"/>
                  <a:t>设</a:t>
                </a:r>
                <a:r>
                  <a:rPr lang="en-AU" altLang="zh-CN" sz="2400" dirty="0">
                    <a:latin typeface="Times New Roman" panose="02020603050405020304" pitchFamily="18" charset="0"/>
                    <a:cs typeface="Times New Roman" panose="02020603050405020304" pitchFamily="18" charset="0"/>
                  </a:rPr>
                  <a:t>PDA</a:t>
                </a:r>
                <a:r>
                  <a:rPr lang="en-AU" altLang="zh-CN" sz="2400" dirty="0"/>
                  <a:t> </a:t>
                </a:r>
                <a14:m>
                  <m:oMath xmlns:m="http://schemas.openxmlformats.org/officeDocument/2006/math">
                    <m:sSub>
                      <m:sSubPr>
                        <m:ctrlPr>
                          <a:rPr lang="en-AU" altLang="zh-CN" sz="2400" i="1" dirty="0">
                            <a:latin typeface="Cambria Math" panose="02040503050406030204" pitchFamily="18" charset="0"/>
                          </a:rPr>
                        </m:ctrlPr>
                      </m:sSubPr>
                      <m:e>
                        <m:r>
                          <a:rPr lang="en-AU" altLang="zh-CN" sz="2400" i="1" dirty="0">
                            <a:latin typeface="Cambria Math" panose="02040503050406030204" pitchFamily="18" charset="0"/>
                          </a:rPr>
                          <m:t>𝑃</m:t>
                        </m:r>
                      </m:e>
                      <m:sub>
                        <m:r>
                          <a:rPr lang="en-AU" altLang="zh-CN" sz="2400" i="1" dirty="0">
                            <a:latin typeface="Cambria Math" panose="02040503050406030204" pitchFamily="18" charset="0"/>
                          </a:rPr>
                          <m:t>𝑁</m:t>
                        </m:r>
                      </m:sub>
                    </m:sSub>
                    <m:r>
                      <a:rPr lang="en-AU" altLang="zh-CN" sz="2400" i="1" dirty="0" smtClean="0">
                        <a:latin typeface="Cambria Math" panose="02040503050406030204" pitchFamily="18" charset="0"/>
                      </a:rPr>
                      <m:t>= (</m:t>
                    </m:r>
                    <m:r>
                      <a:rPr lang="en-AU" altLang="zh-CN" sz="2400" i="1" dirty="0" smtClean="0">
                        <a:latin typeface="Cambria Math" panose="02040503050406030204" pitchFamily="18" charset="0"/>
                      </a:rPr>
                      <m:t>𝑄</m:t>
                    </m:r>
                    <m:r>
                      <a:rPr lang="en-AU" altLang="zh-CN" sz="2400" i="1" dirty="0" smtClean="0">
                        <a:latin typeface="Cambria Math" panose="02040503050406030204" pitchFamily="18" charset="0"/>
                      </a:rPr>
                      <m:t>, </m:t>
                    </m:r>
                    <m:r>
                      <m:rPr>
                        <m:sty m:val="p"/>
                      </m:rPr>
                      <a:rPr lang="el-GR" altLang="zh-CN" sz="2400" i="0" dirty="0" smtClean="0">
                        <a:latin typeface="Cambria Math" panose="02040503050406030204" pitchFamily="18" charset="0"/>
                      </a:rPr>
                      <m:t>Σ</m:t>
                    </m:r>
                    <m:r>
                      <a:rPr lang="el-GR" altLang="zh-CN" sz="2400" i="1" dirty="0" smtClean="0">
                        <a:latin typeface="Cambria Math" panose="02040503050406030204" pitchFamily="18" charset="0"/>
                      </a:rPr>
                      <m:t>, </m:t>
                    </m:r>
                    <m:r>
                      <m:rPr>
                        <m:sty m:val="p"/>
                      </m:rPr>
                      <a:rPr lang="el-GR" altLang="zh-CN" sz="2400" i="0" dirty="0" smtClean="0">
                        <a:latin typeface="Cambria Math" panose="02040503050406030204" pitchFamily="18" charset="0"/>
                      </a:rPr>
                      <m:t>Γ</m:t>
                    </m:r>
                    <m:r>
                      <a:rPr lang="el-GR" altLang="zh-CN" sz="2400" i="1" dirty="0" smtClean="0">
                        <a:latin typeface="Cambria Math" panose="02040503050406030204" pitchFamily="18" charset="0"/>
                      </a:rPr>
                      <m:t>, </m:t>
                    </m:r>
                    <m:r>
                      <a:rPr lang="el-GR" altLang="zh-CN" sz="2400" i="1" dirty="0" smtClean="0">
                        <a:latin typeface="Cambria Math" panose="02040503050406030204" pitchFamily="18" charset="0"/>
                      </a:rPr>
                      <m:t>𝛿</m:t>
                    </m:r>
                    <m:r>
                      <a:rPr lang="el-GR" altLang="zh-CN" sz="2400" i="1" dirty="0" smtClean="0">
                        <a:latin typeface="Cambria Math" panose="02040503050406030204" pitchFamily="18" charset="0"/>
                      </a:rPr>
                      <m:t>, </m:t>
                    </m:r>
                    <m:sSub>
                      <m:sSubPr>
                        <m:ctrlPr>
                          <a:rPr lang="el-GR" altLang="zh-CN" sz="2400" i="1" dirty="0" smtClean="0">
                            <a:latin typeface="Cambria Math" panose="02040503050406030204" pitchFamily="18" charset="0"/>
                          </a:rPr>
                        </m:ctrlPr>
                      </m:sSubPr>
                      <m:e>
                        <m:r>
                          <a:rPr lang="en-AU" altLang="zh-CN" sz="2400" b="0" i="1" dirty="0" smtClean="0">
                            <a:latin typeface="Cambria Math" panose="02040503050406030204" pitchFamily="18" charset="0"/>
                          </a:rPr>
                          <m:t>𝑞</m:t>
                        </m:r>
                      </m:e>
                      <m:sub>
                        <m:r>
                          <a:rPr lang="en-AU" altLang="zh-CN" sz="2400" b="0" i="1" dirty="0" smtClean="0">
                            <a:latin typeface="Cambria Math" panose="02040503050406030204" pitchFamily="18" charset="0"/>
                          </a:rPr>
                          <m:t>0</m:t>
                        </m:r>
                      </m:sub>
                    </m:sSub>
                    <m:r>
                      <a:rPr lang="en-AU" altLang="zh-CN" sz="2400" i="1" dirty="0" smtClean="0">
                        <a:latin typeface="Cambria Math" panose="02040503050406030204" pitchFamily="18" charset="0"/>
                      </a:rPr>
                      <m:t>, </m:t>
                    </m:r>
                    <m:sSub>
                      <m:sSubPr>
                        <m:ctrlPr>
                          <a:rPr lang="en-AU" altLang="zh-CN" sz="2400" i="1" dirty="0" smtClean="0">
                            <a:latin typeface="Cambria Math" panose="02040503050406030204" pitchFamily="18" charset="0"/>
                          </a:rPr>
                        </m:ctrlPr>
                      </m:sSubPr>
                      <m:e>
                        <m:r>
                          <a:rPr lang="en-AU" altLang="zh-CN" sz="2400" b="0" i="1" dirty="0" smtClean="0">
                            <a:latin typeface="Cambria Math" panose="02040503050406030204" pitchFamily="18" charset="0"/>
                          </a:rPr>
                          <m:t>𝑍</m:t>
                        </m:r>
                      </m:e>
                      <m:sub>
                        <m:r>
                          <a:rPr lang="en-AU" altLang="zh-CN" sz="2400" b="0" i="1" dirty="0" smtClean="0">
                            <a:latin typeface="Cambria Math" panose="02040503050406030204" pitchFamily="18" charset="0"/>
                          </a:rPr>
                          <m:t>0</m:t>
                        </m:r>
                      </m:sub>
                    </m:sSub>
                    <m:r>
                      <a:rPr lang="en-AU" altLang="zh-CN" sz="2400" i="1" dirty="0" smtClean="0">
                        <a:latin typeface="Cambria Math" panose="02040503050406030204" pitchFamily="18" charset="0"/>
                      </a:rPr>
                      <m:t>, ∅)</m:t>
                    </m:r>
                  </m:oMath>
                </a14:m>
                <a:r>
                  <a:rPr lang="en-AU" altLang="zh-CN" sz="2400" dirty="0"/>
                  <a:t>, </a:t>
                </a:r>
                <a:r>
                  <a:rPr lang="zh-CN" altLang="en-US" sz="2400" dirty="0"/>
                  <a:t>那么构造</a:t>
                </a:r>
                <a:r>
                  <a:rPr lang="en-AU" altLang="zh-CN" sz="2400" dirty="0">
                    <a:latin typeface="Times New Roman" panose="02020603050405020304" pitchFamily="18" charset="0"/>
                    <a:cs typeface="Times New Roman" panose="02020603050405020304" pitchFamily="18" charset="0"/>
                  </a:rPr>
                  <a:t>CFG</a:t>
                </a:r>
                <a:r>
                  <a:rPr lang="en-AU" altLang="zh-CN" sz="2400" dirty="0"/>
                  <a:t> </a:t>
                </a:r>
                <a14:m>
                  <m:oMath xmlns:m="http://schemas.openxmlformats.org/officeDocument/2006/math">
                    <m:r>
                      <a:rPr lang="en-AU" altLang="zh-CN" sz="2400" i="1" dirty="0" smtClean="0">
                        <a:latin typeface="Cambria Math" panose="02040503050406030204" pitchFamily="18" charset="0"/>
                      </a:rPr>
                      <m:t>𝐺</m:t>
                    </m:r>
                    <m:r>
                      <a:rPr lang="en-AU" altLang="zh-CN" sz="2400" i="1" dirty="0" smtClean="0">
                        <a:latin typeface="Cambria Math" panose="02040503050406030204" pitchFamily="18" charset="0"/>
                      </a:rPr>
                      <m:t> = (</m:t>
                    </m:r>
                    <m:r>
                      <a:rPr lang="en-AU" altLang="zh-CN" sz="2400" i="1" dirty="0" smtClean="0">
                        <a:latin typeface="Cambria Math" panose="02040503050406030204" pitchFamily="18" charset="0"/>
                      </a:rPr>
                      <m:t>𝑉</m:t>
                    </m:r>
                    <m:r>
                      <a:rPr lang="en-AU" altLang="zh-CN" sz="2400" i="1" dirty="0" smtClean="0">
                        <a:latin typeface="Cambria Math" panose="02040503050406030204" pitchFamily="18" charset="0"/>
                      </a:rPr>
                      <m:t>, </m:t>
                    </m:r>
                    <m:r>
                      <m:rPr>
                        <m:sty m:val="p"/>
                      </m:rPr>
                      <a:rPr lang="el-GR" altLang="zh-CN" sz="2400" i="0" dirty="0" smtClean="0">
                        <a:latin typeface="Cambria Math" panose="02040503050406030204" pitchFamily="18" charset="0"/>
                      </a:rPr>
                      <m:t>Σ</m:t>
                    </m:r>
                    <m:r>
                      <a:rPr lang="el-GR" altLang="zh-CN" sz="2400" i="1" dirty="0" smtClean="0">
                        <a:latin typeface="Cambria Math" panose="02040503050406030204" pitchFamily="18" charset="0"/>
                      </a:rPr>
                      <m:t>, </m:t>
                    </m:r>
                    <m:r>
                      <a:rPr lang="en-AU" altLang="zh-CN" sz="2400" i="1" dirty="0" smtClean="0">
                        <a:latin typeface="Cambria Math" panose="02040503050406030204" pitchFamily="18" charset="0"/>
                      </a:rPr>
                      <m:t>𝑃</m:t>
                    </m:r>
                    <m:r>
                      <a:rPr lang="en-AU" altLang="zh-CN" sz="2400" i="1" dirty="0" smtClean="0">
                        <a:latin typeface="Cambria Math" panose="02040503050406030204" pitchFamily="18" charset="0"/>
                      </a:rPr>
                      <m:t>, </m:t>
                    </m:r>
                    <m:r>
                      <a:rPr lang="en-AU" altLang="zh-CN" sz="2400" i="1" dirty="0" smtClean="0">
                        <a:latin typeface="Cambria Math" panose="02040503050406030204" pitchFamily="18" charset="0"/>
                      </a:rPr>
                      <m:t>𝑆</m:t>
                    </m:r>
                    <m:r>
                      <a:rPr lang="en-AU" altLang="zh-CN" sz="2400" i="1" dirty="0" smtClean="0">
                        <a:latin typeface="Cambria Math" panose="02040503050406030204" pitchFamily="18" charset="0"/>
                      </a:rPr>
                      <m:t>), </m:t>
                    </m:r>
                    <m:r>
                      <a:rPr lang="zh-CN" altLang="en-US" sz="2400" i="1" dirty="0">
                        <a:latin typeface="Cambria Math" panose="02040503050406030204" pitchFamily="18" charset="0"/>
                      </a:rPr>
                      <m:t>希望</m:t>
                    </m:r>
                  </m:oMath>
                </a14:m>
                <a:r>
                  <a:rPr lang="zh-CN" altLang="en-US" sz="2400" dirty="0"/>
                  <a:t>实现</a:t>
                </a:r>
                <a:r>
                  <a:rPr lang="zh-CN" altLang="en-US" sz="2400" dirty="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400" baseline="-30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400" baseline="-30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400" i="1" baseline="-30000" dirty="0">
                    <a:latin typeface="Times New Roman" panose="02020603050405020304" pitchFamily="18" charset="0"/>
                    <a:ea typeface="宋体" panose="02010600030101010101" pitchFamily="2" charset="-122"/>
                  </a:rPr>
                  <a:t>n</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δ</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q</a:t>
                </a:r>
                <a:r>
                  <a:rPr lang="en-US" altLang="zh-CN" sz="2400" dirty="0">
                    <a:latin typeface="Times New Roman" panose="02020603050405020304" pitchFamily="18" charset="0"/>
                    <a:ea typeface="宋体" panose="02010600030101010101" pitchFamily="2" charset="-122"/>
                  </a:rPr>
                  <a:t>, </a:t>
                </a:r>
                <a:r>
                  <a:rPr lang="en-US" altLang="zh-CN" sz="2400" i="1" dirty="0">
                    <a:latin typeface="Times New Roman" panose="02020603050405020304" pitchFamily="18" charset="0"/>
                    <a:ea typeface="宋体" panose="02010600030101010101" pitchFamily="2" charset="-122"/>
                  </a:rPr>
                  <a:t>a</a:t>
                </a:r>
                <a:r>
                  <a:rPr lang="en-US" altLang="zh-CN" sz="2400" dirty="0">
                    <a:latin typeface="Times New Roman" panose="02020603050405020304" pitchFamily="18" charset="0"/>
                    <a:ea typeface="宋体" panose="02010600030101010101" pitchFamily="2" charset="-122"/>
                  </a:rPr>
                  <a:t>, </a:t>
                </a:r>
                <a:r>
                  <a:rPr lang="en-US" altLang="zh-CN" sz="2400" i="1" dirty="0">
                    <a:latin typeface="Times New Roman" panose="02020603050405020304" pitchFamily="18" charset="0"/>
                    <a:ea typeface="宋体" panose="02010600030101010101" pitchFamily="2" charset="-122"/>
                  </a:rPr>
                  <a:t>X</a:t>
                </a:r>
                <a:r>
                  <a:rPr lang="en-US" altLang="zh-CN" sz="2400" dirty="0">
                    <a:latin typeface="Times New Roman" panose="02020603050405020304" pitchFamily="18" charset="0"/>
                    <a:ea typeface="宋体" panose="02010600030101010101" pitchFamily="2" charset="-122"/>
                  </a:rPr>
                  <a:t>)</a:t>
                </a:r>
                <a:r>
                  <a:rPr lang="zh-CN" altLang="en-US" sz="2400" dirty="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Q</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X</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400" i="1" baseline="-25000" dirty="0">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endParaRPr>
              </a:p>
              <a:p>
                <a:pPr marL="0" indent="0">
                  <a:buNone/>
                </a:pPr>
                <a:r>
                  <a:rPr lang="zh-CN" altLang="en-US" sz="2400" dirty="0">
                    <a:solidFill>
                      <a:srgbClr val="FF0000"/>
                    </a:solidFill>
                    <a:ea typeface="宋体" panose="02010600030101010101" pitchFamily="2" charset="-122"/>
                  </a:rPr>
                  <a:t>×</a:t>
                </a:r>
                <a:r>
                  <a:rPr lang="zh-CN" altLang="en-US" sz="2400" dirty="0">
                    <a:ea typeface="宋体" panose="02010600030101010101" pitchFamily="2" charset="-122"/>
                  </a:rPr>
                  <a:t>难以用产生式</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q</a:t>
                </a:r>
                <a:r>
                  <a:rPr lang="en-US" altLang="zh-CN" sz="2400" dirty="0">
                    <a:latin typeface="Times New Roman" panose="02020603050405020304" pitchFamily="18" charset="0"/>
                    <a:ea typeface="宋体" panose="02010600030101010101" pitchFamily="2" charset="-122"/>
                  </a:rPr>
                  <a:t>, </a:t>
                </a:r>
                <a:r>
                  <a:rPr lang="en-US" altLang="zh-CN" sz="2400" i="1" dirty="0">
                    <a:latin typeface="Times New Roman" panose="02020603050405020304" pitchFamily="18" charset="0"/>
                    <a:ea typeface="宋体" panose="02010600030101010101" pitchFamily="2" charset="-122"/>
                  </a:rPr>
                  <a:t>X</a:t>
                </a:r>
                <a:r>
                  <a:rPr lang="en-US" altLang="zh-CN"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sym typeface="Symbol" panose="05050102010706020507" pitchFamily="18" charset="2"/>
                  </a:rPr>
                  <a:t></a:t>
                </a:r>
                <a:r>
                  <a:rPr lang="en-US" altLang="zh-CN" sz="2400" i="1" dirty="0">
                    <a:latin typeface="Times New Roman" panose="02020603050405020304" pitchFamily="18" charset="0"/>
                    <a:ea typeface="宋体" panose="02010600030101010101" pitchFamily="2" charset="-122"/>
                  </a:rPr>
                  <a:t>a</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p</a:t>
                </a:r>
                <a:r>
                  <a:rPr lang="en-US" altLang="zh-CN" sz="2400" dirty="0">
                    <a:latin typeface="Times New Roman" panose="02020603050405020304" pitchFamily="18" charset="0"/>
                    <a:ea typeface="宋体" panose="02010600030101010101" pitchFamily="2" charset="-122"/>
                  </a:rPr>
                  <a:t>,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400" baseline="-30000" dirty="0">
                    <a:latin typeface="Times New Roman" panose="02020603050405020304" pitchFamily="18" charset="0"/>
                    <a:ea typeface="宋体" panose="02010600030101010101" pitchFamily="2" charset="-122"/>
                  </a:rPr>
                  <a:t>1</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400" baseline="-30000" dirty="0">
                    <a:latin typeface="Times New Roman" panose="02020603050405020304" pitchFamily="18" charset="0"/>
                    <a:ea typeface="宋体" panose="02010600030101010101" pitchFamily="2" charset="-122"/>
                  </a:rPr>
                  <a:t>2</a:t>
                </a:r>
                <a:r>
                  <a:rPr lang="en-US" altLang="zh-CN" sz="2400" dirty="0">
                    <a:latin typeface="Times New Roman" panose="02020603050405020304" pitchFamily="18" charset="0"/>
                    <a:ea typeface="宋体" panose="02010600030101010101" pitchFamily="2" charset="-122"/>
                  </a:rPr>
                  <a:t>…</a:t>
                </a:r>
                <a:r>
                  <a:rPr lang="en-US" altLang="zh-CN" sz="2400" i="1" dirty="0" err="1">
                    <a:latin typeface="Times New Roman" panose="02020603050405020304" pitchFamily="18" charset="0"/>
                    <a:ea typeface="宋体" panose="02010600030101010101" pitchFamily="2" charset="-122"/>
                    <a:cs typeface="Times New Roman" panose="02020603050405020304" pitchFamily="18" charset="0"/>
                  </a:rPr>
                  <a:t>Y</a:t>
                </a:r>
                <a:r>
                  <a:rPr lang="en-US" altLang="zh-CN" sz="2400" i="1" baseline="-30000" dirty="0" err="1">
                    <a:latin typeface="Times New Roman" panose="02020603050405020304" pitchFamily="18" charset="0"/>
                    <a:ea typeface="宋体" panose="02010600030101010101" pitchFamily="2" charset="-122"/>
                  </a:rPr>
                  <a:t>n</a:t>
                </a:r>
                <a:r>
                  <a:rPr lang="en-US" altLang="zh-CN" sz="2400" dirty="0">
                    <a:latin typeface="Times New Roman" panose="02020603050405020304" pitchFamily="18" charset="0"/>
                    <a:ea typeface="宋体" panose="02010600030101010101" pitchFamily="2" charset="-122"/>
                  </a:rPr>
                  <a:t>]</a:t>
                </a:r>
                <a:r>
                  <a:rPr lang="zh-CN" altLang="en-US" sz="2400" dirty="0">
                    <a:ea typeface="宋体" panose="02010600030101010101" pitchFamily="2" charset="-122"/>
                  </a:rPr>
                  <a:t>模拟。</a:t>
                </a:r>
              </a:p>
              <a:p>
                <a:pPr marL="0" indent="0">
                  <a:buNone/>
                </a:pPr>
                <a:r>
                  <a:rPr lang="zh-CN" altLang="en-US" sz="2400" dirty="0">
                    <a:solidFill>
                      <a:srgbClr val="FF0000"/>
                    </a:solidFill>
                    <a:ea typeface="宋体" panose="02010600030101010101" pitchFamily="2" charset="-122"/>
                  </a:rPr>
                  <a:t>×</a:t>
                </a:r>
                <a:r>
                  <a:rPr lang="zh-CN" altLang="en-US" sz="2400" dirty="0">
                    <a:ea typeface="宋体" panose="02010600030101010101" pitchFamily="2" charset="-122"/>
                  </a:rPr>
                  <a:t>难以用</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q</a:t>
                </a:r>
                <a:r>
                  <a:rPr lang="en-US" altLang="zh-CN" sz="2400" dirty="0">
                    <a:latin typeface="Times New Roman" panose="02020603050405020304" pitchFamily="18" charset="0"/>
                    <a:ea typeface="宋体" panose="02010600030101010101" pitchFamily="2" charset="-122"/>
                  </a:rPr>
                  <a:t>, </a:t>
                </a:r>
                <a:r>
                  <a:rPr lang="en-US" altLang="zh-CN" sz="2400" i="1" dirty="0">
                    <a:latin typeface="Times New Roman" panose="02020603050405020304" pitchFamily="18" charset="0"/>
                    <a:ea typeface="宋体" panose="02010600030101010101" pitchFamily="2" charset="-122"/>
                  </a:rPr>
                  <a:t>X</a:t>
                </a:r>
                <a:r>
                  <a:rPr lang="en-US" altLang="zh-CN"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sym typeface="Symbol" panose="05050102010706020507" pitchFamily="18" charset="2"/>
                  </a:rPr>
                  <a:t></a:t>
                </a:r>
                <a:r>
                  <a:rPr lang="en-US" altLang="zh-CN" sz="2400" i="1" dirty="0">
                    <a:latin typeface="Times New Roman" panose="02020603050405020304" pitchFamily="18" charset="0"/>
                    <a:ea typeface="宋体" panose="02010600030101010101" pitchFamily="2" charset="-122"/>
                  </a:rPr>
                  <a:t>a</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p</a:t>
                </a:r>
                <a:r>
                  <a:rPr lang="en-US" altLang="zh-CN" sz="2400" dirty="0">
                    <a:latin typeface="Times New Roman" panose="02020603050405020304" pitchFamily="18" charset="0"/>
                    <a:ea typeface="宋体" panose="02010600030101010101" pitchFamily="2" charset="-122"/>
                  </a:rPr>
                  <a:t>,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400" baseline="-30000" dirty="0">
                    <a:latin typeface="Times New Roman" panose="02020603050405020304" pitchFamily="18" charset="0"/>
                    <a:ea typeface="宋体" panose="02010600030101010101" pitchFamily="2" charset="-122"/>
                  </a:rPr>
                  <a:t>1</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r</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2</a:t>
                </a:r>
                <a:r>
                  <a:rPr lang="en-US" altLang="zh-CN" sz="2400" dirty="0">
                    <a:latin typeface="Times New Roman" panose="02020603050405020304" pitchFamily="18" charset="0"/>
                    <a:ea typeface="宋体" panose="02010600030101010101" pitchFamily="2" charset="-122"/>
                  </a:rPr>
                  <a:t>,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400" baseline="-30000" dirty="0">
                    <a:latin typeface="Times New Roman" panose="02020603050405020304" pitchFamily="18" charset="0"/>
                    <a:ea typeface="宋体" panose="02010600030101010101" pitchFamily="2" charset="-122"/>
                  </a:rPr>
                  <a:t>2</a:t>
                </a:r>
                <a:r>
                  <a:rPr lang="en-US" altLang="zh-CN" sz="2400" dirty="0">
                    <a:latin typeface="Times New Roman" panose="02020603050405020304" pitchFamily="18" charset="0"/>
                    <a:ea typeface="宋体" panose="02010600030101010101" pitchFamily="2" charset="-122"/>
                  </a:rPr>
                  <a:t>]…[</a:t>
                </a:r>
                <a:r>
                  <a:rPr lang="en-US" altLang="zh-CN" sz="2400" i="1" dirty="0" err="1">
                    <a:latin typeface="Times New Roman" panose="02020603050405020304" pitchFamily="18" charset="0"/>
                    <a:ea typeface="宋体" panose="02010600030101010101" pitchFamily="2" charset="-122"/>
                  </a:rPr>
                  <a:t>r</a:t>
                </a:r>
                <a:r>
                  <a:rPr lang="en-US" altLang="zh-CN" sz="2400" i="1" baseline="-30000" dirty="0" err="1">
                    <a:latin typeface="Times New Roman" panose="02020603050405020304" pitchFamily="18" charset="0"/>
                    <a:ea typeface="宋体" panose="02010600030101010101" pitchFamily="2" charset="-122"/>
                  </a:rPr>
                  <a:t>n</a:t>
                </a:r>
                <a:r>
                  <a:rPr lang="en-US" altLang="zh-CN" sz="2400" dirty="0">
                    <a:latin typeface="Times New Roman" panose="02020603050405020304" pitchFamily="18" charset="0"/>
                    <a:ea typeface="宋体" panose="02010600030101010101" pitchFamily="2" charset="-122"/>
                  </a:rPr>
                  <a:t>, </a:t>
                </a:r>
                <a:r>
                  <a:rPr lang="en-US" altLang="zh-CN" sz="2400" i="1" dirty="0" err="1">
                    <a:latin typeface="Times New Roman" panose="02020603050405020304" pitchFamily="18" charset="0"/>
                    <a:ea typeface="宋体" panose="02010600030101010101" pitchFamily="2" charset="-122"/>
                    <a:cs typeface="Times New Roman" panose="02020603050405020304" pitchFamily="18" charset="0"/>
                  </a:rPr>
                  <a:t>Y</a:t>
                </a:r>
                <a:r>
                  <a:rPr lang="en-US" altLang="zh-CN" sz="2400" i="1" baseline="-30000" dirty="0" err="1">
                    <a:latin typeface="Times New Roman" panose="02020603050405020304" pitchFamily="18" charset="0"/>
                    <a:ea typeface="宋体" panose="02010600030101010101" pitchFamily="2" charset="-122"/>
                  </a:rPr>
                  <a:t>n</a:t>
                </a:r>
                <a:r>
                  <a:rPr lang="en-US" altLang="zh-CN" sz="2400" dirty="0">
                    <a:latin typeface="Times New Roman" panose="02020603050405020304" pitchFamily="18" charset="0"/>
                    <a:ea typeface="宋体" panose="02010600030101010101" pitchFamily="2" charset="-122"/>
                  </a:rPr>
                  <a:t>]</a:t>
                </a:r>
                <a:r>
                  <a:rPr lang="zh-CN" altLang="en-US" sz="2400" dirty="0">
                    <a:ea typeface="宋体" panose="02010600030101010101" pitchFamily="2" charset="-122"/>
                  </a:rPr>
                  <a:t>模拟。</a:t>
                </a:r>
                <a:endParaRPr lang="en-US" altLang="zh-CN" sz="2400" dirty="0">
                  <a:ea typeface="宋体" panose="02010600030101010101" pitchFamily="2" charset="-122"/>
                </a:endParaRPr>
              </a:p>
              <a:p>
                <a:pPr marL="0" indent="0">
                  <a:buNone/>
                </a:pPr>
                <a:r>
                  <a:rPr lang="zh-CN" altLang="en-US" sz="2400" dirty="0">
                    <a:latin typeface="Times New Roman" panose="02020603050405020304" pitchFamily="18" charset="0"/>
                    <a:ea typeface="宋体" panose="02010600030101010101" pitchFamily="2" charset="-122"/>
                  </a:rPr>
                  <a:t>希望处理完（弹出）</a:t>
                </a:r>
                <a:r>
                  <a:rPr lang="en-US" altLang="zh-CN" sz="2400" i="1" dirty="0">
                    <a:latin typeface="Times New Roman" panose="02020603050405020304" pitchFamily="18" charset="0"/>
                    <a:ea typeface="宋体" panose="02010600030101010101" pitchFamily="2" charset="-122"/>
                  </a:rPr>
                  <a:t>X</a:t>
                </a:r>
                <a:r>
                  <a:rPr lang="zh-CN" altLang="en-US" sz="2400" dirty="0">
                    <a:latin typeface="Times New Roman" panose="02020603050405020304" pitchFamily="18" charset="0"/>
                    <a:ea typeface="宋体" panose="02010600030101010101" pitchFamily="2" charset="-122"/>
                  </a:rPr>
                  <a:t>和处理完</a:t>
                </a:r>
                <a:r>
                  <a:rPr lang="en-US" altLang="zh-CN" sz="2400" i="1" dirty="0">
                    <a:latin typeface="Times New Roman" panose="02020603050405020304" pitchFamily="18" charset="0"/>
                    <a:ea typeface="宋体" panose="02010600030101010101" pitchFamily="2" charset="-122"/>
                  </a:rPr>
                  <a:t>a</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400" baseline="-30000" dirty="0">
                    <a:latin typeface="Times New Roman" panose="02020603050405020304" pitchFamily="18" charset="0"/>
                    <a:ea typeface="宋体" panose="02010600030101010101" pitchFamily="2" charset="-122"/>
                  </a:rPr>
                  <a:t>1</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400" baseline="-30000" dirty="0">
                    <a:latin typeface="Times New Roman" panose="02020603050405020304" pitchFamily="18" charset="0"/>
                    <a:ea typeface="宋体" panose="02010600030101010101" pitchFamily="2" charset="-122"/>
                  </a:rPr>
                  <a:t>2</a:t>
                </a:r>
                <a:r>
                  <a:rPr lang="en-US" altLang="zh-CN" sz="2400" dirty="0">
                    <a:latin typeface="Times New Roman" panose="02020603050405020304" pitchFamily="18" charset="0"/>
                    <a:ea typeface="宋体" panose="02010600030101010101" pitchFamily="2" charset="-122"/>
                  </a:rPr>
                  <a:t>…</a:t>
                </a:r>
                <a:r>
                  <a:rPr lang="en-US" altLang="zh-CN" sz="2400" i="1" dirty="0" err="1">
                    <a:latin typeface="Times New Roman" panose="02020603050405020304" pitchFamily="18" charset="0"/>
                    <a:ea typeface="宋体" panose="02010600030101010101" pitchFamily="2" charset="-122"/>
                    <a:cs typeface="Times New Roman" panose="02020603050405020304" pitchFamily="18" charset="0"/>
                  </a:rPr>
                  <a:t>Y</a:t>
                </a:r>
                <a:r>
                  <a:rPr lang="en-US" altLang="zh-CN" sz="2400" i="1" baseline="-30000" dirty="0" err="1">
                    <a:latin typeface="Times New Roman" panose="02020603050405020304" pitchFamily="18" charset="0"/>
                    <a:ea typeface="宋体" panose="02010600030101010101" pitchFamily="2" charset="-122"/>
                  </a:rPr>
                  <a:t>n</a:t>
                </a:r>
                <a:r>
                  <a:rPr lang="zh-CN" altLang="en-US" sz="2400" dirty="0">
                    <a:latin typeface="Times New Roman" panose="02020603050405020304" pitchFamily="18" charset="0"/>
                    <a:ea typeface="宋体" panose="02010600030101010101" pitchFamily="2" charset="-122"/>
                  </a:rPr>
                  <a:t>（压入之后弹出）之后到达相同状态，</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构造一组产生式：</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q</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 X</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 </a:t>
                </a:r>
                <a:r>
                  <a:rPr lang="en-US" altLang="zh-CN" sz="2400" i="1"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r</a:t>
                </a:r>
                <a:r>
                  <a:rPr lang="en-US" altLang="zh-CN" sz="2400" i="1" baseline="-250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n</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p</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 r</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1</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r</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1</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Y</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r</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2</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r</a:t>
                </a:r>
                <a:r>
                  <a:rPr lang="en-US" altLang="zh-CN" sz="2400" i="1"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n-</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1</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 </a:t>
                </a:r>
                <a:r>
                  <a:rPr lang="en-US" altLang="zh-CN" sz="2400" i="1" dirty="0" err="1">
                    <a:latin typeface="Times New Roman" panose="02020603050405020304" pitchFamily="18" charset="0"/>
                    <a:ea typeface="宋体" panose="02010600030101010101" pitchFamily="2" charset="-122"/>
                    <a:cs typeface="Times New Roman" panose="02020603050405020304" pitchFamily="18" charset="0"/>
                  </a:rPr>
                  <a:t>Y</a:t>
                </a:r>
                <a:r>
                  <a:rPr lang="en-US" altLang="zh-CN" sz="2400" i="1" baseline="-25000" dirty="0" err="1">
                    <a:latin typeface="Times New Roman" panose="02020603050405020304" pitchFamily="18" charset="0"/>
                    <a:ea typeface="宋体" panose="02010600030101010101" pitchFamily="2" charset="-122"/>
                    <a:cs typeface="Times New Roman" panose="02020603050405020304" pitchFamily="18" charset="0"/>
                  </a:rPr>
                  <a:t>n</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 </a:t>
                </a:r>
                <a:r>
                  <a:rPr lang="en-US" altLang="zh-CN" sz="2400" i="1"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r</a:t>
                </a:r>
                <a:r>
                  <a:rPr lang="en-US" altLang="zh-CN" sz="2400" i="1" baseline="-25000" dirty="0" err="1">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n</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，用简化形式</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err="1">
                    <a:latin typeface="Times New Roman" panose="02020603050405020304" pitchFamily="18" charset="0"/>
                    <a:ea typeface="宋体" panose="02010600030101010101" pitchFamily="2" charset="-122"/>
                    <a:cs typeface="Times New Roman" panose="02020603050405020304" pitchFamily="18" charset="0"/>
                  </a:rPr>
                  <a:t>qXp</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表示</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q</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 X</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p</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，其意义为从状态</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q</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出发，处理完</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X</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到达</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a:rPr>
                  <a:t>p</a:t>
                </a:r>
                <a:r>
                  <a:rPr lang="zh-CN" altLang="en-US" sz="1800" dirty="0">
                    <a:sym typeface="Symbol" panose="05050102010706020507"/>
                  </a:rPr>
                  <a:t>。</a:t>
                </a:r>
                <a:endParaRPr lang="en-US" altLang="zh-CN" sz="2400" i="1" dirty="0">
                  <a:latin typeface="Times New Roman" panose="02020603050405020304" pitchFamily="18" charset="0"/>
                  <a:ea typeface="宋体" panose="02010600030101010101" pitchFamily="2" charset="-122"/>
                </a:endParaRPr>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457200" y="1166018"/>
                <a:ext cx="8229600" cy="4525963"/>
              </a:xfrm>
              <a:blipFill rotWithShape="1">
                <a:blip r:embed="rId3"/>
                <a:stretch>
                  <a:fillRect t="-3" b="1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0662E1F6-9BD6-474C-A82E-E07C3DB67AAE}" type="slidenum">
              <a:rPr lang="en-AU" smtClean="0"/>
              <a:t>37</a:t>
            </a:fld>
            <a:endParaRPr lang="en-AU"/>
          </a:p>
        </p:txBody>
      </p:sp>
      <p:sp>
        <p:nvSpPr>
          <p:cNvPr id="6" name="Title 1"/>
          <p:cNvSpPr>
            <a:spLocks noGrp="1"/>
          </p:cNvSpPr>
          <p:nvPr>
            <p:ph type="title"/>
          </p:nvPr>
        </p:nvSpPr>
        <p:spPr>
          <a:xfrm>
            <a:off x="685800" y="152400"/>
            <a:ext cx="8229600" cy="393065"/>
          </a:xfrm>
        </p:spPr>
        <p:txBody>
          <a:bodyPr/>
          <a:lstStyle/>
          <a:p>
            <a:pPr algn="r"/>
            <a:r>
              <a:rPr lang="zh-CN" altLang="en-US" sz="3600" dirty="0">
                <a:solidFill>
                  <a:schemeClr val="bg1"/>
                </a:solidFill>
              </a:rPr>
              <a:t>由</a:t>
            </a:r>
            <a:r>
              <a:rPr lang="en-AU" altLang="zh-CN" sz="3600" dirty="0">
                <a:solidFill>
                  <a:schemeClr val="bg1"/>
                </a:solidFill>
                <a:latin typeface="Times New Roman" panose="02020603050405020304" pitchFamily="18" charset="0"/>
                <a:cs typeface="Times New Roman" panose="02020603050405020304" pitchFamily="18" charset="0"/>
              </a:rPr>
              <a:t>PDA</a:t>
            </a:r>
            <a:r>
              <a:rPr lang="zh-CN" altLang="en-US" sz="3600" dirty="0">
                <a:solidFill>
                  <a:schemeClr val="bg1"/>
                </a:solidFill>
              </a:rPr>
              <a:t>到</a:t>
            </a:r>
            <a:r>
              <a:rPr lang="en-US" altLang="zh-CN" sz="3600" dirty="0">
                <a:solidFill>
                  <a:schemeClr val="bg1"/>
                </a:solidFill>
                <a:latin typeface="Times New Roman" panose="02020603050405020304" pitchFamily="18" charset="0"/>
                <a:cs typeface="Times New Roman" panose="02020603050405020304" pitchFamily="18" charset="0"/>
              </a:rPr>
              <a:t>CFG</a:t>
            </a:r>
            <a:endParaRPr lang="en-AU" sz="3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66018"/>
                <a:ext cx="8229600" cy="4525963"/>
              </a:xfrm>
            </p:spPr>
            <p:txBody>
              <a:bodyPr>
                <a:normAutofit/>
              </a:bodyPr>
              <a:lstStyle/>
              <a:p>
                <a:r>
                  <a:rPr lang="zh-CN" altLang="en-US" sz="2400" dirty="0"/>
                  <a:t>定理</a:t>
                </a:r>
                <a:r>
                  <a:rPr lang="en-AU" altLang="zh-CN" sz="2400" dirty="0"/>
                  <a:t>:</a:t>
                </a:r>
                <a:r>
                  <a:rPr lang="zh-CN" altLang="en-US" sz="2400" dirty="0"/>
                  <a:t>如果 </a:t>
                </a:r>
                <a:r>
                  <a:rPr lang="en-AU" altLang="zh-CN" sz="2400" dirty="0">
                    <a:latin typeface="Times New Roman" panose="02020603050405020304" pitchFamily="18" charset="0"/>
                    <a:cs typeface="Times New Roman" panose="02020603050405020304" pitchFamily="18" charset="0"/>
                  </a:rPr>
                  <a:t>PDA</a:t>
                </a:r>
                <a:r>
                  <a:rPr lang="en-AU" altLang="zh-CN" sz="2400" dirty="0"/>
                  <a:t> </a:t>
                </a:r>
                <a14:m>
                  <m:oMath xmlns:m="http://schemas.openxmlformats.org/officeDocument/2006/math">
                    <m:sSub>
                      <m:sSubPr>
                        <m:ctrlPr>
                          <a:rPr lang="en-AU" altLang="zh-CN" sz="2400" i="1" dirty="0" smtClean="0">
                            <a:latin typeface="Cambria Math" panose="02040503050406030204" pitchFamily="18" charset="0"/>
                          </a:rPr>
                        </m:ctrlPr>
                      </m:sSubPr>
                      <m:e>
                        <m:r>
                          <a:rPr lang="en-AU" altLang="zh-CN" sz="2400" b="0" i="1" dirty="0" smtClean="0">
                            <a:latin typeface="Cambria Math" panose="02040503050406030204" pitchFamily="18" charset="0"/>
                          </a:rPr>
                          <m:t>𝑃</m:t>
                        </m:r>
                      </m:e>
                      <m:sub>
                        <m:r>
                          <a:rPr lang="en-AU" altLang="zh-CN" sz="2400" b="0" i="1" dirty="0" smtClean="0">
                            <a:latin typeface="Cambria Math" panose="02040503050406030204" pitchFamily="18" charset="0"/>
                          </a:rPr>
                          <m:t>𝑁</m:t>
                        </m:r>
                      </m:sub>
                    </m:sSub>
                  </m:oMath>
                </a14:m>
                <a:r>
                  <a:rPr lang="en-AU" altLang="zh-CN" sz="2400" dirty="0"/>
                  <a:t>, </a:t>
                </a:r>
                <a:r>
                  <a:rPr lang="zh-CN" altLang="en-US" sz="2400" dirty="0"/>
                  <a:t>有</a:t>
                </a:r>
                <a14:m>
                  <m:oMath xmlns:m="http://schemas.openxmlformats.org/officeDocument/2006/math">
                    <m:r>
                      <a:rPr lang="en-AU" altLang="zh-CN" sz="2400" i="1" dirty="0" smtClean="0">
                        <a:latin typeface="Cambria Math" panose="02040503050406030204" pitchFamily="18" charset="0"/>
                      </a:rPr>
                      <m:t>𝐿</m:t>
                    </m:r>
                    <m:r>
                      <a:rPr lang="en-AU" altLang="zh-CN" sz="2400" i="1" dirty="0" smtClean="0">
                        <a:latin typeface="Cambria Math" panose="02040503050406030204" pitchFamily="18" charset="0"/>
                      </a:rPr>
                      <m:t>= </m:t>
                    </m:r>
                    <m:r>
                      <a:rPr lang="en-AU" altLang="zh-CN" sz="2400" b="1" i="0" dirty="0" smtClean="0">
                        <a:latin typeface="Cambria Math" panose="02040503050406030204" pitchFamily="18" charset="0"/>
                      </a:rPr>
                      <m:t>𝐍</m:t>
                    </m:r>
                    <m:r>
                      <a:rPr lang="en-AU" altLang="zh-CN" sz="2400" i="1" dirty="0" smtClean="0">
                        <a:latin typeface="Cambria Math" panose="02040503050406030204" pitchFamily="18" charset="0"/>
                      </a:rPr>
                      <m:t>(</m:t>
                    </m:r>
                    <m:r>
                      <a:rPr lang="en-AU" altLang="zh-CN" sz="2400" i="1" dirty="0" smtClean="0">
                        <a:latin typeface="Cambria Math" panose="02040503050406030204" pitchFamily="18" charset="0"/>
                      </a:rPr>
                      <m:t>𝑃</m:t>
                    </m:r>
                    <m:r>
                      <a:rPr lang="en-AU" altLang="zh-CN" sz="2400" i="1" dirty="0" smtClean="0">
                        <a:latin typeface="Cambria Math" panose="02040503050406030204" pitchFamily="18" charset="0"/>
                      </a:rPr>
                      <m:t>), </m:t>
                    </m:r>
                  </m:oMath>
                </a14:m>
                <a:r>
                  <a:rPr lang="zh-CN" altLang="en-US" sz="2400" dirty="0"/>
                  <a:t>那么</a:t>
                </a:r>
                <a14:m>
                  <m:oMath xmlns:m="http://schemas.openxmlformats.org/officeDocument/2006/math">
                    <m:r>
                      <a:rPr lang="en-AU" altLang="zh-CN" sz="2400" i="1" dirty="0" smtClean="0">
                        <a:latin typeface="Cambria Math" panose="02040503050406030204" pitchFamily="18" charset="0"/>
                      </a:rPr>
                      <m:t>𝐿</m:t>
                    </m:r>
                  </m:oMath>
                </a14:m>
                <a:r>
                  <a:rPr lang="zh-CN" altLang="en-US" sz="2400" dirty="0"/>
                  <a:t>是上下文无关语言。</a:t>
                </a:r>
                <a:endParaRPr lang="en-AU" altLang="zh-CN" sz="2400" dirty="0"/>
              </a:p>
              <a:p>
                <a:r>
                  <a:rPr lang="zh-CN" altLang="en-US" sz="2400" dirty="0"/>
                  <a:t>构造</a:t>
                </a:r>
                <a:r>
                  <a:rPr lang="en-AU" altLang="zh-CN" sz="2400" dirty="0"/>
                  <a:t>:</a:t>
                </a:r>
                <a:r>
                  <a:rPr lang="zh-CN" altLang="en-US" sz="2400" dirty="0"/>
                  <a:t>设</a:t>
                </a:r>
                <a:r>
                  <a:rPr lang="en-AU" altLang="zh-CN" sz="2400" dirty="0">
                    <a:latin typeface="Times New Roman" panose="02020603050405020304" pitchFamily="18" charset="0"/>
                    <a:cs typeface="Times New Roman" panose="02020603050405020304" pitchFamily="18" charset="0"/>
                  </a:rPr>
                  <a:t>PDA</a:t>
                </a:r>
                <a:r>
                  <a:rPr lang="en-AU" altLang="zh-CN" sz="2400" dirty="0"/>
                  <a:t> </a:t>
                </a:r>
                <a14:m>
                  <m:oMath xmlns:m="http://schemas.openxmlformats.org/officeDocument/2006/math">
                    <m:sSub>
                      <m:sSubPr>
                        <m:ctrlPr>
                          <a:rPr lang="en-AU" altLang="zh-CN" sz="2400" i="1" dirty="0">
                            <a:latin typeface="Cambria Math" panose="02040503050406030204" pitchFamily="18" charset="0"/>
                          </a:rPr>
                        </m:ctrlPr>
                      </m:sSubPr>
                      <m:e>
                        <m:r>
                          <a:rPr lang="en-AU" altLang="zh-CN" sz="2400" i="1" dirty="0">
                            <a:latin typeface="Cambria Math" panose="02040503050406030204" pitchFamily="18" charset="0"/>
                          </a:rPr>
                          <m:t>𝑃</m:t>
                        </m:r>
                      </m:e>
                      <m:sub>
                        <m:r>
                          <a:rPr lang="en-AU" altLang="zh-CN" sz="2400" i="1" dirty="0">
                            <a:latin typeface="Cambria Math" panose="02040503050406030204" pitchFamily="18" charset="0"/>
                          </a:rPr>
                          <m:t>𝑁</m:t>
                        </m:r>
                      </m:sub>
                    </m:sSub>
                    <m:r>
                      <a:rPr lang="en-AU" altLang="zh-CN" sz="2400" i="1" dirty="0" smtClean="0">
                        <a:latin typeface="Cambria Math" panose="02040503050406030204" pitchFamily="18" charset="0"/>
                      </a:rPr>
                      <m:t>= (</m:t>
                    </m:r>
                    <m:r>
                      <a:rPr lang="en-AU" altLang="zh-CN" sz="2400" i="1" dirty="0" smtClean="0">
                        <a:latin typeface="Cambria Math" panose="02040503050406030204" pitchFamily="18" charset="0"/>
                      </a:rPr>
                      <m:t>𝑄</m:t>
                    </m:r>
                    <m:r>
                      <a:rPr lang="en-AU" altLang="zh-CN" sz="2400" i="1" dirty="0" smtClean="0">
                        <a:latin typeface="Cambria Math" panose="02040503050406030204" pitchFamily="18" charset="0"/>
                      </a:rPr>
                      <m:t>, </m:t>
                    </m:r>
                    <m:r>
                      <m:rPr>
                        <m:sty m:val="p"/>
                      </m:rPr>
                      <a:rPr lang="el-GR" altLang="zh-CN" sz="2400" i="0" dirty="0" smtClean="0">
                        <a:latin typeface="Cambria Math" panose="02040503050406030204" pitchFamily="18" charset="0"/>
                      </a:rPr>
                      <m:t>Σ</m:t>
                    </m:r>
                    <m:r>
                      <a:rPr lang="el-GR" altLang="zh-CN" sz="2400" i="1" dirty="0" smtClean="0">
                        <a:latin typeface="Cambria Math" panose="02040503050406030204" pitchFamily="18" charset="0"/>
                      </a:rPr>
                      <m:t>, </m:t>
                    </m:r>
                    <m:r>
                      <m:rPr>
                        <m:sty m:val="p"/>
                      </m:rPr>
                      <a:rPr lang="el-GR" altLang="zh-CN" sz="2400" i="0" dirty="0" smtClean="0">
                        <a:latin typeface="Cambria Math" panose="02040503050406030204" pitchFamily="18" charset="0"/>
                      </a:rPr>
                      <m:t>Γ</m:t>
                    </m:r>
                    <m:r>
                      <a:rPr lang="el-GR" altLang="zh-CN" sz="2400" i="1" dirty="0" smtClean="0">
                        <a:latin typeface="Cambria Math" panose="02040503050406030204" pitchFamily="18" charset="0"/>
                      </a:rPr>
                      <m:t>, </m:t>
                    </m:r>
                    <m:r>
                      <a:rPr lang="el-GR" altLang="zh-CN" sz="2400" i="1" dirty="0" smtClean="0">
                        <a:latin typeface="Cambria Math" panose="02040503050406030204" pitchFamily="18" charset="0"/>
                      </a:rPr>
                      <m:t>𝛿</m:t>
                    </m:r>
                    <m:r>
                      <a:rPr lang="el-GR" altLang="zh-CN" sz="2400" i="1" dirty="0" smtClean="0">
                        <a:latin typeface="Cambria Math" panose="02040503050406030204" pitchFamily="18" charset="0"/>
                      </a:rPr>
                      <m:t>, </m:t>
                    </m:r>
                    <m:sSub>
                      <m:sSubPr>
                        <m:ctrlPr>
                          <a:rPr lang="el-GR" altLang="zh-CN" sz="2400" i="1" dirty="0" smtClean="0">
                            <a:latin typeface="Cambria Math" panose="02040503050406030204" pitchFamily="18" charset="0"/>
                          </a:rPr>
                        </m:ctrlPr>
                      </m:sSubPr>
                      <m:e>
                        <m:r>
                          <a:rPr lang="en-AU" altLang="zh-CN" sz="2400" b="0" i="1" dirty="0" smtClean="0">
                            <a:latin typeface="Cambria Math" panose="02040503050406030204" pitchFamily="18" charset="0"/>
                          </a:rPr>
                          <m:t>𝑞</m:t>
                        </m:r>
                      </m:e>
                      <m:sub>
                        <m:r>
                          <a:rPr lang="en-AU" altLang="zh-CN" sz="2400" b="0" i="1" dirty="0" smtClean="0">
                            <a:latin typeface="Cambria Math" panose="02040503050406030204" pitchFamily="18" charset="0"/>
                          </a:rPr>
                          <m:t>0</m:t>
                        </m:r>
                      </m:sub>
                    </m:sSub>
                    <m:r>
                      <a:rPr lang="en-AU" altLang="zh-CN" sz="2400" i="1" dirty="0" smtClean="0">
                        <a:latin typeface="Cambria Math" panose="02040503050406030204" pitchFamily="18" charset="0"/>
                      </a:rPr>
                      <m:t>, </m:t>
                    </m:r>
                    <m:sSub>
                      <m:sSubPr>
                        <m:ctrlPr>
                          <a:rPr lang="en-AU" altLang="zh-CN" sz="2400" i="1" dirty="0" smtClean="0">
                            <a:latin typeface="Cambria Math" panose="02040503050406030204" pitchFamily="18" charset="0"/>
                          </a:rPr>
                        </m:ctrlPr>
                      </m:sSubPr>
                      <m:e>
                        <m:r>
                          <a:rPr lang="en-AU" altLang="zh-CN" sz="2400" b="0" i="1" dirty="0" smtClean="0">
                            <a:latin typeface="Cambria Math" panose="02040503050406030204" pitchFamily="18" charset="0"/>
                          </a:rPr>
                          <m:t>𝑍</m:t>
                        </m:r>
                      </m:e>
                      <m:sub>
                        <m:r>
                          <a:rPr lang="en-AU" altLang="zh-CN" sz="2400" b="0" i="1" dirty="0" smtClean="0">
                            <a:latin typeface="Cambria Math" panose="02040503050406030204" pitchFamily="18" charset="0"/>
                          </a:rPr>
                          <m:t>0</m:t>
                        </m:r>
                      </m:sub>
                    </m:sSub>
                    <m:r>
                      <a:rPr lang="en-AU" altLang="zh-CN" sz="2400" i="1" dirty="0" smtClean="0">
                        <a:latin typeface="Cambria Math" panose="02040503050406030204" pitchFamily="18" charset="0"/>
                      </a:rPr>
                      <m:t>, ∅)</m:t>
                    </m:r>
                  </m:oMath>
                </a14:m>
                <a:r>
                  <a:rPr lang="en-AU" altLang="zh-CN" sz="2400" dirty="0"/>
                  <a:t>, </a:t>
                </a:r>
                <a:r>
                  <a:rPr lang="zh-CN" altLang="en-US" sz="2400" dirty="0"/>
                  <a:t>那么构造</a:t>
                </a:r>
                <a:r>
                  <a:rPr lang="en-AU" altLang="zh-CN" sz="2400" dirty="0">
                    <a:latin typeface="Times New Roman" panose="02020603050405020304" pitchFamily="18" charset="0"/>
                    <a:cs typeface="Times New Roman" panose="02020603050405020304" pitchFamily="18" charset="0"/>
                  </a:rPr>
                  <a:t>CFG</a:t>
                </a:r>
                <a:r>
                  <a:rPr lang="en-AU" altLang="zh-CN" sz="2400" dirty="0"/>
                  <a:t> </a:t>
                </a:r>
                <a14:m>
                  <m:oMath xmlns:m="http://schemas.openxmlformats.org/officeDocument/2006/math">
                    <m:r>
                      <a:rPr lang="en-AU" altLang="zh-CN" sz="2400" i="1" dirty="0" smtClean="0">
                        <a:latin typeface="Cambria Math" panose="02040503050406030204" pitchFamily="18" charset="0"/>
                      </a:rPr>
                      <m:t>𝐺</m:t>
                    </m:r>
                    <m:r>
                      <a:rPr lang="en-AU" altLang="zh-CN" sz="2400" i="1" dirty="0" smtClean="0">
                        <a:latin typeface="Cambria Math" panose="02040503050406030204" pitchFamily="18" charset="0"/>
                      </a:rPr>
                      <m:t> = (</m:t>
                    </m:r>
                    <m:r>
                      <a:rPr lang="en-AU" altLang="zh-CN" sz="2400" i="1" dirty="0" smtClean="0">
                        <a:latin typeface="Cambria Math" panose="02040503050406030204" pitchFamily="18" charset="0"/>
                      </a:rPr>
                      <m:t>𝑉</m:t>
                    </m:r>
                    <m:r>
                      <a:rPr lang="en-AU" altLang="zh-CN" sz="2400" i="1" dirty="0" smtClean="0">
                        <a:latin typeface="Cambria Math" panose="02040503050406030204" pitchFamily="18" charset="0"/>
                      </a:rPr>
                      <m:t>, </m:t>
                    </m:r>
                    <m:r>
                      <m:rPr>
                        <m:sty m:val="p"/>
                      </m:rPr>
                      <a:rPr lang="el-GR" altLang="zh-CN" sz="2400" i="0" dirty="0" smtClean="0">
                        <a:latin typeface="Cambria Math" panose="02040503050406030204" pitchFamily="18" charset="0"/>
                      </a:rPr>
                      <m:t>Σ</m:t>
                    </m:r>
                    <m:r>
                      <a:rPr lang="el-GR" altLang="zh-CN" sz="2400" i="1" dirty="0" smtClean="0">
                        <a:latin typeface="Cambria Math" panose="02040503050406030204" pitchFamily="18" charset="0"/>
                      </a:rPr>
                      <m:t>, </m:t>
                    </m:r>
                    <m:r>
                      <a:rPr lang="en-AU" altLang="zh-CN" sz="2400" i="1" dirty="0" smtClean="0">
                        <a:latin typeface="Cambria Math" panose="02040503050406030204" pitchFamily="18" charset="0"/>
                      </a:rPr>
                      <m:t>𝑃</m:t>
                    </m:r>
                    <m:r>
                      <a:rPr lang="en-AU" altLang="zh-CN" sz="2400" i="1" dirty="0" smtClean="0">
                        <a:latin typeface="Cambria Math" panose="02040503050406030204" pitchFamily="18" charset="0"/>
                      </a:rPr>
                      <m:t>, </m:t>
                    </m:r>
                    <m:r>
                      <a:rPr lang="en-AU" altLang="zh-CN" sz="2400" i="1" dirty="0" smtClean="0">
                        <a:latin typeface="Cambria Math" panose="02040503050406030204" pitchFamily="18" charset="0"/>
                      </a:rPr>
                      <m:t>𝑆</m:t>
                    </m:r>
                    <m:r>
                      <a:rPr lang="en-AU" altLang="zh-CN" sz="2400" i="1" dirty="0" smtClean="0">
                        <a:latin typeface="Cambria Math" panose="02040503050406030204" pitchFamily="18" charset="0"/>
                      </a:rPr>
                      <m:t>), </m:t>
                    </m:r>
                  </m:oMath>
                </a14:m>
                <a:r>
                  <a:rPr lang="zh-CN" altLang="en-US" sz="2400" dirty="0"/>
                  <a:t>其中</a:t>
                </a:r>
                <a14:m>
                  <m:oMath xmlns:m="http://schemas.openxmlformats.org/officeDocument/2006/math">
                    <m:r>
                      <a:rPr lang="en-AU" altLang="zh-CN" sz="2400" i="1" dirty="0" smtClean="0">
                        <a:latin typeface="Cambria Math" panose="02040503050406030204" pitchFamily="18" charset="0"/>
                      </a:rPr>
                      <m:t>𝑉</m:t>
                    </m:r>
                  </m:oMath>
                </a14:m>
                <a:r>
                  <a:rPr lang="zh-CN" altLang="en-US" sz="2400" dirty="0"/>
                  <a:t>和</a:t>
                </a:r>
                <a14:m>
                  <m:oMath xmlns:m="http://schemas.openxmlformats.org/officeDocument/2006/math">
                    <m:r>
                      <a:rPr lang="en-AU" altLang="zh-CN" sz="2400" i="1" dirty="0" smtClean="0">
                        <a:latin typeface="Cambria Math" panose="02040503050406030204" pitchFamily="18" charset="0"/>
                      </a:rPr>
                      <m:t>𝑃</m:t>
                    </m:r>
                  </m:oMath>
                </a14:m>
                <a:r>
                  <a:rPr lang="zh-CN" altLang="en-US" sz="2400" dirty="0"/>
                  <a:t>为</a:t>
                </a:r>
                <a:endParaRPr lang="en-AU" altLang="zh-CN" sz="2400" dirty="0"/>
              </a:p>
              <a:p>
                <a:r>
                  <a:rPr lang="en-AU" sz="2400" dirty="0"/>
                  <a:t>(1)</a:t>
                </a:r>
                <a:r>
                  <a:rPr lang="zh-CN" altLang="en-US" sz="2400" dirty="0"/>
                  <a:t>变元</a:t>
                </a:r>
                <a14:m>
                  <m:oMath xmlns:m="http://schemas.openxmlformats.org/officeDocument/2006/math">
                    <m:r>
                      <a:rPr lang="en-AU" sz="2400" i="1" dirty="0" smtClean="0">
                        <a:latin typeface="Cambria Math" panose="02040503050406030204" pitchFamily="18" charset="0"/>
                      </a:rPr>
                      <m:t>𝑉</m:t>
                    </m:r>
                    <m:r>
                      <a:rPr lang="en-AU" sz="2400" i="1" dirty="0" smtClean="0">
                        <a:latin typeface="Cambria Math" panose="02040503050406030204" pitchFamily="18" charset="0"/>
                      </a:rPr>
                      <m:t> = {[</m:t>
                    </m:r>
                    <m:r>
                      <a:rPr lang="en-AU" sz="2400" i="1" dirty="0" err="1" smtClean="0">
                        <a:latin typeface="Cambria Math" panose="02040503050406030204" pitchFamily="18" charset="0"/>
                      </a:rPr>
                      <m:t>𝑞𝑋𝑝</m:t>
                    </m:r>
                    <m:r>
                      <a:rPr lang="en-AU" sz="2400" i="1" dirty="0" smtClean="0">
                        <a:latin typeface="Cambria Math" panose="02040503050406030204" pitchFamily="18" charset="0"/>
                      </a:rPr>
                      <m:t>] | </m:t>
                    </m:r>
                    <m:r>
                      <a:rPr lang="en-AU" sz="2400" i="1" dirty="0" err="1" smtClean="0">
                        <a:latin typeface="Cambria Math" panose="02040503050406030204" pitchFamily="18" charset="0"/>
                      </a:rPr>
                      <m:t>𝑝</m:t>
                    </m:r>
                    <m:r>
                      <a:rPr lang="en-AU" sz="2400" i="1" dirty="0" err="1" smtClean="0">
                        <a:latin typeface="Cambria Math" panose="02040503050406030204" pitchFamily="18" charset="0"/>
                      </a:rPr>
                      <m:t>,</m:t>
                    </m:r>
                    <m:r>
                      <a:rPr lang="en-AU" sz="2400" i="1" dirty="0" err="1" smtClean="0">
                        <a:latin typeface="Cambria Math" panose="02040503050406030204" pitchFamily="18" charset="0"/>
                      </a:rPr>
                      <m:t>𝑞</m:t>
                    </m:r>
                    <m:r>
                      <a:rPr lang="en-AU" sz="2400" i="1" dirty="0" smtClean="0">
                        <a:latin typeface="Cambria Math" panose="02040503050406030204" pitchFamily="18" charset="0"/>
                      </a:rPr>
                      <m:t> ∈</m:t>
                    </m:r>
                    <m:r>
                      <a:rPr lang="en-AU" sz="2400" i="1" dirty="0" smtClean="0">
                        <a:latin typeface="Cambria Math" panose="02040503050406030204" pitchFamily="18" charset="0"/>
                      </a:rPr>
                      <m:t>𝑄</m:t>
                    </m:r>
                    <m:r>
                      <a:rPr lang="en-AU" sz="2400" i="1" dirty="0" smtClean="0">
                        <a:latin typeface="Cambria Math" panose="02040503050406030204" pitchFamily="18" charset="0"/>
                      </a:rPr>
                      <m:t>, </m:t>
                    </m:r>
                    <m:r>
                      <a:rPr lang="en-AU" sz="2400" i="1" dirty="0" smtClean="0">
                        <a:latin typeface="Cambria Math" panose="02040503050406030204" pitchFamily="18" charset="0"/>
                      </a:rPr>
                      <m:t>𝑋</m:t>
                    </m:r>
                    <m:r>
                      <a:rPr lang="en-AU" sz="2400" i="1" dirty="0" smtClean="0">
                        <a:latin typeface="Cambria Math" panose="02040503050406030204" pitchFamily="18" charset="0"/>
                      </a:rPr>
                      <m:t> ∈ </m:t>
                    </m:r>
                    <m:r>
                      <m:rPr>
                        <m:sty m:val="p"/>
                      </m:rPr>
                      <a:rPr lang="el-GR" sz="2400" i="0" dirty="0" smtClean="0">
                        <a:latin typeface="Cambria Math" panose="02040503050406030204" pitchFamily="18" charset="0"/>
                      </a:rPr>
                      <m:t>Γ</m:t>
                    </m:r>
                    <m:r>
                      <a:rPr lang="el-GR" sz="2400" i="1" dirty="0" smtClean="0">
                        <a:latin typeface="Cambria Math" panose="02040503050406030204" pitchFamily="18" charset="0"/>
                      </a:rPr>
                      <m:t>} ∪ {</m:t>
                    </m:r>
                    <m:r>
                      <a:rPr lang="en-AU" sz="2400" i="1" dirty="0" smtClean="0">
                        <a:latin typeface="Cambria Math" panose="02040503050406030204" pitchFamily="18" charset="0"/>
                      </a:rPr>
                      <m:t>𝑆</m:t>
                    </m:r>
                    <m:r>
                      <a:rPr lang="en-AU" sz="2400" i="1" dirty="0" smtClean="0">
                        <a:latin typeface="Cambria Math" panose="02040503050406030204" pitchFamily="18" charset="0"/>
                      </a:rPr>
                      <m:t>};</m:t>
                    </m:r>
                  </m:oMath>
                </a14:m>
                <a:r>
                  <a:rPr lang="en-AU" sz="2400" dirty="0"/>
                  <a:t> (</a:t>
                </a:r>
                <a14:m>
                  <m:oMath xmlns:m="http://schemas.openxmlformats.org/officeDocument/2006/math">
                    <m:r>
                      <a:rPr lang="en-AU" sz="2400" i="1" dirty="0">
                        <a:latin typeface="Cambria Math" panose="02040503050406030204" pitchFamily="18" charset="0"/>
                      </a:rPr>
                      <m:t>[</m:t>
                    </m:r>
                    <m:r>
                      <a:rPr lang="en-AU" sz="2400" i="1" dirty="0" err="1">
                        <a:latin typeface="Cambria Math" panose="02040503050406030204" pitchFamily="18" charset="0"/>
                      </a:rPr>
                      <m:t>𝑞𝑋𝑝</m:t>
                    </m:r>
                    <m:r>
                      <a:rPr lang="en-AU" sz="2400" i="1" dirty="0">
                        <a:latin typeface="Cambria Math" panose="02040503050406030204" pitchFamily="18" charset="0"/>
                      </a:rPr>
                      <m:t>] </m:t>
                    </m:r>
                  </m:oMath>
                </a14:m>
                <a:r>
                  <a:rPr lang="zh-CN" altLang="en-US" sz="2400" dirty="0"/>
                  <a:t>的意义为从状态</a:t>
                </a:r>
                <a14:m>
                  <m:oMath xmlns:m="http://schemas.openxmlformats.org/officeDocument/2006/math">
                    <m:r>
                      <a:rPr lang="en-AU" altLang="zh-CN" sz="2400" i="1" dirty="0" smtClean="0">
                        <a:latin typeface="Cambria Math" panose="02040503050406030204" pitchFamily="18" charset="0"/>
                      </a:rPr>
                      <m:t>𝑞</m:t>
                    </m:r>
                  </m:oMath>
                </a14:m>
                <a:r>
                  <a:rPr lang="zh-CN" altLang="en-US" sz="2400" dirty="0"/>
                  <a:t>出发，处理完</a:t>
                </a:r>
                <a:r>
                  <a:rPr lang="en-AU" altLang="zh-CN" sz="2400" dirty="0"/>
                  <a:t>(</a:t>
                </a:r>
                <a:r>
                  <a:rPr lang="zh-CN" altLang="en-US" sz="2400" dirty="0"/>
                  <a:t>弹出</a:t>
                </a:r>
                <a:r>
                  <a:rPr lang="en-AU" altLang="zh-CN" sz="2400" dirty="0"/>
                  <a:t>)</a:t>
                </a:r>
                <a:r>
                  <a:rPr lang="zh-CN" altLang="en-US" sz="2400" dirty="0"/>
                  <a:t>栈符号串</a:t>
                </a:r>
                <a14:m>
                  <m:oMath xmlns:m="http://schemas.openxmlformats.org/officeDocument/2006/math">
                    <m:r>
                      <a:rPr lang="en-AU" altLang="zh-CN" sz="2400" b="0" i="1" smtClean="0">
                        <a:latin typeface="Cambria Math" panose="02040503050406030204" pitchFamily="18" charset="0"/>
                      </a:rPr>
                      <m:t>𝑋</m:t>
                    </m:r>
                  </m:oMath>
                </a14:m>
                <a:r>
                  <a:rPr lang="zh-CN" altLang="en-US" sz="2400" dirty="0"/>
                  <a:t>，到达状态</a:t>
                </a:r>
                <a14:m>
                  <m:oMath xmlns:m="http://schemas.openxmlformats.org/officeDocument/2006/math">
                    <m:r>
                      <a:rPr lang="en-AU" altLang="zh-CN" sz="2400" b="0" i="1" smtClean="0">
                        <a:latin typeface="Cambria Math" panose="02040503050406030204" pitchFamily="18" charset="0"/>
                      </a:rPr>
                      <m:t>𝑝</m:t>
                    </m:r>
                  </m:oMath>
                </a14:m>
                <a:r>
                  <a:rPr lang="en-AU" sz="2400" dirty="0"/>
                  <a:t>)</a:t>
                </a:r>
              </a:p>
              <a:p>
                <a:pPr marL="0" indent="0">
                  <a:buNone/>
                </a:pPr>
                <a:endParaRPr lang="en-AU" sz="1800"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457200" y="1166018"/>
                <a:ext cx="8229600" cy="4525963"/>
              </a:xfrm>
              <a:blipFill rotWithShape="1">
                <a:blip r:embed="rId3"/>
                <a:stretch>
                  <a:fillRect t="-3" b="1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0662E1F6-9BD6-474C-A82E-E07C3DB67AAE}" type="slidenum">
              <a:rPr lang="en-AU" smtClean="0"/>
              <a:t>38</a:t>
            </a:fld>
            <a:endParaRPr lang="en-AU"/>
          </a:p>
        </p:txBody>
      </p:sp>
      <p:sp>
        <p:nvSpPr>
          <p:cNvPr id="6" name="TextBox 5"/>
          <p:cNvSpPr txBox="1"/>
          <p:nvPr/>
        </p:nvSpPr>
        <p:spPr>
          <a:xfrm>
            <a:off x="4343400" y="4399162"/>
            <a:ext cx="3276600" cy="923330"/>
          </a:xfrm>
          <a:prstGeom prst="rect">
            <a:avLst/>
          </a:prstGeom>
          <a:solidFill>
            <a:srgbClr val="FFC000"/>
          </a:solidFill>
        </p:spPr>
        <p:txBody>
          <a:bodyPr wrap="square">
            <a:spAutoFit/>
          </a:bodyPr>
          <a:lstStyle/>
          <a:p>
            <a:r>
              <a:rPr lang="zh-CN" altLang="en-US" dirty="0">
                <a:latin typeface="楷体" panose="02010609060101010101" pitchFamily="49" charset="-122"/>
                <a:ea typeface="楷体" panose="02010609060101010101" pitchFamily="49" charset="-122"/>
              </a:rPr>
              <a:t>这个过程会消耗输入带上某部分的符号串，也就是该变元能派生出的符号串。</a:t>
            </a:r>
            <a:endParaRPr lang="en-AU" dirty="0">
              <a:latin typeface="楷体" panose="02010609060101010101" pitchFamily="49" charset="-122"/>
              <a:ea typeface="楷体" panose="02010609060101010101" pitchFamily="49" charset="-122"/>
            </a:endParaRPr>
          </a:p>
        </p:txBody>
      </p:sp>
      <p:cxnSp>
        <p:nvCxnSpPr>
          <p:cNvPr id="8" name="Straight Arrow Connector 7"/>
          <p:cNvCxnSpPr/>
          <p:nvPr/>
        </p:nvCxnSpPr>
        <p:spPr>
          <a:xfrm flipH="1" flipV="1">
            <a:off x="4572000" y="3664558"/>
            <a:ext cx="533400" cy="531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Title 1"/>
          <p:cNvSpPr>
            <a:spLocks noGrp="1"/>
          </p:cNvSpPr>
          <p:nvPr>
            <p:ph type="title"/>
          </p:nvPr>
        </p:nvSpPr>
        <p:spPr>
          <a:xfrm>
            <a:off x="685800" y="152400"/>
            <a:ext cx="8229600" cy="393065"/>
          </a:xfrm>
        </p:spPr>
        <p:txBody>
          <a:bodyPr/>
          <a:lstStyle/>
          <a:p>
            <a:pPr algn="r"/>
            <a:r>
              <a:rPr lang="zh-CN" altLang="en-US" sz="3600" dirty="0">
                <a:solidFill>
                  <a:schemeClr val="bg1"/>
                </a:solidFill>
              </a:rPr>
              <a:t>由</a:t>
            </a:r>
            <a:r>
              <a:rPr lang="en-AU" altLang="zh-CN" sz="3600" dirty="0">
                <a:solidFill>
                  <a:schemeClr val="bg1"/>
                </a:solidFill>
                <a:latin typeface="Times New Roman" panose="02020603050405020304" pitchFamily="18" charset="0"/>
                <a:cs typeface="Times New Roman" panose="02020603050405020304" pitchFamily="18" charset="0"/>
              </a:rPr>
              <a:t>PDA</a:t>
            </a:r>
            <a:r>
              <a:rPr lang="zh-CN" altLang="en-US" sz="3600" dirty="0">
                <a:solidFill>
                  <a:schemeClr val="bg1"/>
                </a:solidFill>
              </a:rPr>
              <a:t>到</a:t>
            </a:r>
            <a:r>
              <a:rPr lang="en-US" altLang="zh-CN" sz="3600" dirty="0">
                <a:solidFill>
                  <a:schemeClr val="bg1"/>
                </a:solidFill>
                <a:latin typeface="Times New Roman" panose="02020603050405020304" pitchFamily="18" charset="0"/>
                <a:cs typeface="Times New Roman" panose="02020603050405020304" pitchFamily="18" charset="0"/>
              </a:rPr>
              <a:t>CFG</a:t>
            </a:r>
            <a:endParaRPr lang="en-AU" sz="3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33041"/>
                <a:ext cx="8229600" cy="5323309"/>
              </a:xfrm>
            </p:spPr>
            <p:txBody>
              <a:bodyPr>
                <a:normAutofit/>
              </a:bodyPr>
              <a:lstStyle/>
              <a:p>
                <a:pPr>
                  <a:lnSpc>
                    <a:spcPct val="120000"/>
                  </a:lnSpc>
                </a:pPr>
                <a:r>
                  <a:rPr lang="zh-CN" altLang="en-US" dirty="0"/>
                  <a:t>构造</a:t>
                </a:r>
                <a:r>
                  <a:rPr lang="en-AU" altLang="zh-CN" dirty="0"/>
                  <a:t>:</a:t>
                </a:r>
                <a:r>
                  <a:rPr lang="zh-CN" altLang="en-US" dirty="0"/>
                  <a:t>设</a:t>
                </a:r>
                <a:r>
                  <a:rPr lang="en-AU" altLang="zh-CN" dirty="0">
                    <a:latin typeface="Times New Roman" panose="02020603050405020304" pitchFamily="18" charset="0"/>
                    <a:cs typeface="Times New Roman" panose="02020603050405020304" pitchFamily="18" charset="0"/>
                  </a:rPr>
                  <a:t>PDA</a:t>
                </a:r>
                <a:r>
                  <a:rPr lang="en-AU" altLang="zh-CN" dirty="0"/>
                  <a:t> </a:t>
                </a:r>
                <a14:m>
                  <m:oMath xmlns:m="http://schemas.openxmlformats.org/officeDocument/2006/math">
                    <m:sSub>
                      <m:sSubPr>
                        <m:ctrlPr>
                          <a:rPr lang="en-AU" altLang="zh-CN" i="1" dirty="0">
                            <a:latin typeface="Cambria Math" panose="02040503050406030204" pitchFamily="18" charset="0"/>
                          </a:rPr>
                        </m:ctrlPr>
                      </m:sSubPr>
                      <m:e>
                        <m:r>
                          <a:rPr lang="en-AU" altLang="zh-CN" i="1" dirty="0">
                            <a:latin typeface="Cambria Math" panose="02040503050406030204" pitchFamily="18" charset="0"/>
                          </a:rPr>
                          <m:t>𝑃</m:t>
                        </m:r>
                      </m:e>
                      <m:sub>
                        <m:r>
                          <a:rPr lang="en-AU" altLang="zh-CN" i="1" dirty="0">
                            <a:latin typeface="Cambria Math" panose="02040503050406030204" pitchFamily="18" charset="0"/>
                          </a:rPr>
                          <m:t>𝑁</m:t>
                        </m:r>
                      </m:sub>
                    </m:sSub>
                    <m:r>
                      <a:rPr lang="en-AU" altLang="zh-CN" i="1" dirty="0">
                        <a:latin typeface="Cambria Math" panose="02040503050406030204" pitchFamily="18" charset="0"/>
                      </a:rPr>
                      <m:t>= (</m:t>
                    </m:r>
                    <m:r>
                      <a:rPr lang="en-AU" altLang="zh-CN" i="1" dirty="0">
                        <a:latin typeface="Cambria Math" panose="02040503050406030204" pitchFamily="18" charset="0"/>
                      </a:rPr>
                      <m:t>𝑄</m:t>
                    </m:r>
                    <m:r>
                      <a:rPr lang="en-AU" altLang="zh-CN" i="1" dirty="0">
                        <a:latin typeface="Cambria Math" panose="02040503050406030204" pitchFamily="18" charset="0"/>
                      </a:rPr>
                      <m:t>, </m:t>
                    </m:r>
                    <m:r>
                      <m:rPr>
                        <m:sty m:val="p"/>
                      </m:rPr>
                      <a:rPr lang="el-GR" altLang="zh-CN" dirty="0">
                        <a:latin typeface="Cambria Math" panose="02040503050406030204" pitchFamily="18" charset="0"/>
                      </a:rPr>
                      <m:t>Σ</m:t>
                    </m:r>
                    <m:r>
                      <a:rPr lang="el-GR" altLang="zh-CN" i="1" dirty="0">
                        <a:latin typeface="Cambria Math" panose="02040503050406030204" pitchFamily="18" charset="0"/>
                      </a:rPr>
                      <m:t>, </m:t>
                    </m:r>
                    <m:r>
                      <m:rPr>
                        <m:sty m:val="p"/>
                      </m:rPr>
                      <a:rPr lang="el-GR" altLang="zh-CN" dirty="0">
                        <a:latin typeface="Cambria Math" panose="02040503050406030204" pitchFamily="18" charset="0"/>
                      </a:rPr>
                      <m:t>Γ</m:t>
                    </m:r>
                    <m:r>
                      <a:rPr lang="el-GR" altLang="zh-CN" i="1" dirty="0">
                        <a:latin typeface="Cambria Math" panose="02040503050406030204" pitchFamily="18" charset="0"/>
                      </a:rPr>
                      <m:t>, </m:t>
                    </m:r>
                    <m:r>
                      <a:rPr lang="el-GR" altLang="zh-CN" i="1" dirty="0">
                        <a:latin typeface="Cambria Math" panose="02040503050406030204" pitchFamily="18" charset="0"/>
                      </a:rPr>
                      <m:t>𝛿</m:t>
                    </m:r>
                    <m:r>
                      <a:rPr lang="el-GR" altLang="zh-CN" i="1" dirty="0">
                        <a:latin typeface="Cambria Math" panose="02040503050406030204" pitchFamily="18" charset="0"/>
                      </a:rPr>
                      <m:t>, </m:t>
                    </m:r>
                    <m:sSub>
                      <m:sSubPr>
                        <m:ctrlPr>
                          <a:rPr lang="el-GR" altLang="zh-CN" i="1" dirty="0">
                            <a:latin typeface="Cambria Math" panose="02040503050406030204" pitchFamily="18" charset="0"/>
                          </a:rPr>
                        </m:ctrlPr>
                      </m:sSubPr>
                      <m:e>
                        <m:r>
                          <a:rPr lang="en-AU" altLang="zh-CN" i="1" dirty="0">
                            <a:latin typeface="Cambria Math" panose="02040503050406030204" pitchFamily="18" charset="0"/>
                          </a:rPr>
                          <m:t>𝑞</m:t>
                        </m:r>
                      </m:e>
                      <m:sub>
                        <m:r>
                          <a:rPr lang="en-AU" altLang="zh-CN" i="1" dirty="0">
                            <a:latin typeface="Cambria Math" panose="02040503050406030204" pitchFamily="18" charset="0"/>
                          </a:rPr>
                          <m:t>0</m:t>
                        </m:r>
                      </m:sub>
                    </m:sSub>
                    <m:r>
                      <a:rPr lang="en-AU" altLang="zh-CN" i="1" dirty="0">
                        <a:latin typeface="Cambria Math" panose="02040503050406030204" pitchFamily="18" charset="0"/>
                      </a:rPr>
                      <m:t>, </m:t>
                    </m:r>
                    <m:sSub>
                      <m:sSubPr>
                        <m:ctrlPr>
                          <a:rPr lang="en-AU" altLang="zh-CN" i="1" dirty="0">
                            <a:latin typeface="Cambria Math" panose="02040503050406030204" pitchFamily="18" charset="0"/>
                          </a:rPr>
                        </m:ctrlPr>
                      </m:sSubPr>
                      <m:e>
                        <m:r>
                          <a:rPr lang="en-AU" altLang="zh-CN" i="1" dirty="0">
                            <a:latin typeface="Cambria Math" panose="02040503050406030204" pitchFamily="18" charset="0"/>
                          </a:rPr>
                          <m:t>𝑍</m:t>
                        </m:r>
                      </m:e>
                      <m:sub>
                        <m:r>
                          <a:rPr lang="en-AU" altLang="zh-CN" i="1" dirty="0">
                            <a:latin typeface="Cambria Math" panose="02040503050406030204" pitchFamily="18" charset="0"/>
                          </a:rPr>
                          <m:t>0</m:t>
                        </m:r>
                      </m:sub>
                    </m:sSub>
                    <m:r>
                      <a:rPr lang="en-AU" altLang="zh-CN" i="1" dirty="0">
                        <a:latin typeface="Cambria Math" panose="02040503050406030204" pitchFamily="18" charset="0"/>
                      </a:rPr>
                      <m:t>, ∅)</m:t>
                    </m:r>
                  </m:oMath>
                </a14:m>
                <a:r>
                  <a:rPr lang="en-AU" altLang="zh-CN" dirty="0"/>
                  <a:t>, </a:t>
                </a:r>
                <a:r>
                  <a:rPr lang="zh-CN" altLang="en-US" dirty="0"/>
                  <a:t>那么构造</a:t>
                </a:r>
                <a:r>
                  <a:rPr lang="en-AU" altLang="zh-CN" dirty="0">
                    <a:latin typeface="Times New Roman" panose="02020603050405020304" pitchFamily="18" charset="0"/>
                    <a:cs typeface="Times New Roman" panose="02020603050405020304" pitchFamily="18" charset="0"/>
                  </a:rPr>
                  <a:t>CFG</a:t>
                </a:r>
                <a:r>
                  <a:rPr lang="en-AU" altLang="zh-CN" dirty="0"/>
                  <a:t> </a:t>
                </a:r>
                <a14:m>
                  <m:oMath xmlns:m="http://schemas.openxmlformats.org/officeDocument/2006/math">
                    <m:r>
                      <a:rPr lang="en-AU" altLang="zh-CN" i="1" dirty="0">
                        <a:latin typeface="Cambria Math" panose="02040503050406030204" pitchFamily="18" charset="0"/>
                      </a:rPr>
                      <m:t>𝐺</m:t>
                    </m:r>
                    <m:r>
                      <a:rPr lang="en-AU" altLang="zh-CN" i="1" dirty="0">
                        <a:latin typeface="Cambria Math" panose="02040503050406030204" pitchFamily="18" charset="0"/>
                      </a:rPr>
                      <m:t> = (</m:t>
                    </m:r>
                    <m:r>
                      <a:rPr lang="en-AU" altLang="zh-CN" i="1" dirty="0">
                        <a:latin typeface="Cambria Math" panose="02040503050406030204" pitchFamily="18" charset="0"/>
                      </a:rPr>
                      <m:t>𝑉</m:t>
                    </m:r>
                    <m:r>
                      <a:rPr lang="en-AU" altLang="zh-CN" i="1" dirty="0">
                        <a:latin typeface="Cambria Math" panose="02040503050406030204" pitchFamily="18" charset="0"/>
                      </a:rPr>
                      <m:t>, </m:t>
                    </m:r>
                    <m:r>
                      <m:rPr>
                        <m:sty m:val="p"/>
                      </m:rPr>
                      <a:rPr lang="el-GR" altLang="zh-CN" dirty="0">
                        <a:latin typeface="Cambria Math" panose="02040503050406030204" pitchFamily="18" charset="0"/>
                      </a:rPr>
                      <m:t>Σ</m:t>
                    </m:r>
                    <m:r>
                      <a:rPr lang="el-GR" altLang="zh-CN" i="1" dirty="0">
                        <a:latin typeface="Cambria Math" panose="02040503050406030204" pitchFamily="18" charset="0"/>
                      </a:rPr>
                      <m:t>, </m:t>
                    </m:r>
                    <m:r>
                      <a:rPr lang="en-AU" altLang="zh-CN" i="1" dirty="0">
                        <a:latin typeface="Cambria Math" panose="02040503050406030204" pitchFamily="18" charset="0"/>
                      </a:rPr>
                      <m:t>𝑃</m:t>
                    </m:r>
                    <m:r>
                      <a:rPr lang="en-AU" altLang="zh-CN" i="1" dirty="0">
                        <a:latin typeface="Cambria Math" panose="02040503050406030204" pitchFamily="18" charset="0"/>
                      </a:rPr>
                      <m:t>, </m:t>
                    </m:r>
                    <m:r>
                      <a:rPr lang="en-AU" altLang="zh-CN" i="1" dirty="0">
                        <a:latin typeface="Cambria Math" panose="02040503050406030204" pitchFamily="18" charset="0"/>
                      </a:rPr>
                      <m:t>𝑆</m:t>
                    </m:r>
                    <m:r>
                      <a:rPr lang="en-AU" altLang="zh-CN" i="1" dirty="0">
                        <a:latin typeface="Cambria Math" panose="02040503050406030204" pitchFamily="18" charset="0"/>
                      </a:rPr>
                      <m:t>) </m:t>
                    </m:r>
                  </m:oMath>
                </a14:m>
                <a:r>
                  <a:rPr lang="zh-CN" altLang="en-US" sz="2400" dirty="0"/>
                  <a:t>。</a:t>
                </a:r>
                <a:r>
                  <a:rPr lang="zh-CN" altLang="en-US" dirty="0"/>
                  <a:t>产生式集合</a:t>
                </a:r>
                <a14:m>
                  <m:oMath xmlns:m="http://schemas.openxmlformats.org/officeDocument/2006/math">
                    <m:r>
                      <a:rPr lang="en-AU" altLang="zh-CN" b="0" i="1" smtClean="0">
                        <a:latin typeface="Cambria Math" panose="02040503050406030204" pitchFamily="18" charset="0"/>
                      </a:rPr>
                      <m:t>𝑃</m:t>
                    </m:r>
                    <m:r>
                      <a:rPr lang="zh-CN" altLang="en-US" i="1">
                        <a:latin typeface="Cambria Math" panose="02040503050406030204" pitchFamily="18" charset="0"/>
                      </a:rPr>
                      <m:t>包括</m:t>
                    </m:r>
                  </m:oMath>
                </a14:m>
                <a:r>
                  <a:rPr lang="zh-CN" altLang="en-US" sz="2400" dirty="0"/>
                  <a:t>：</a:t>
                </a:r>
                <a:endParaRPr lang="en-AU" altLang="zh-CN" sz="2400" dirty="0"/>
              </a:p>
              <a:p>
                <a:pPr marL="0" indent="0">
                  <a:lnSpc>
                    <a:spcPct val="120000"/>
                  </a:lnSpc>
                  <a:buNone/>
                </a:pPr>
                <a:r>
                  <a:rPr lang="zh-CN" altLang="en-US" sz="2400" dirty="0"/>
                  <a:t>（</a:t>
                </a:r>
                <a:r>
                  <a:rPr lang="en-AU" altLang="zh-CN" sz="2400" dirty="0"/>
                  <a:t>1</a:t>
                </a:r>
                <a:r>
                  <a:rPr lang="zh-CN" altLang="en-US" sz="2400" dirty="0"/>
                  <a:t>）对</a:t>
                </a:r>
                <a14:m>
                  <m:oMath xmlns:m="http://schemas.openxmlformats.org/officeDocument/2006/math">
                    <m:r>
                      <a:rPr lang="zh-CN" altLang="en-US" sz="2400" i="1" dirty="0" smtClean="0">
                        <a:latin typeface="Cambria Math" panose="02040503050406030204" pitchFamily="18" charset="0"/>
                      </a:rPr>
                      <m:t>∀</m:t>
                    </m:r>
                    <m:r>
                      <a:rPr lang="en-AU" sz="2400" i="1" dirty="0" smtClean="0">
                        <a:latin typeface="Cambria Math" panose="02040503050406030204" pitchFamily="18" charset="0"/>
                      </a:rPr>
                      <m:t>𝑝</m:t>
                    </m:r>
                    <m:r>
                      <a:rPr lang="en-AU" sz="2400" i="1" dirty="0" smtClean="0">
                        <a:latin typeface="Cambria Math" panose="02040503050406030204" pitchFamily="18" charset="0"/>
                      </a:rPr>
                      <m:t> ∈ </m:t>
                    </m:r>
                    <m:r>
                      <a:rPr lang="en-AU" sz="2400" i="1" dirty="0" smtClean="0">
                        <a:latin typeface="Cambria Math" panose="02040503050406030204" pitchFamily="18" charset="0"/>
                      </a:rPr>
                      <m:t>𝑄</m:t>
                    </m:r>
                  </m:oMath>
                </a14:m>
                <a:r>
                  <a:rPr lang="en-AU" sz="2400" dirty="0"/>
                  <a:t>, </a:t>
                </a:r>
                <a:r>
                  <a:rPr lang="zh-CN" altLang="en-US" sz="2400" dirty="0"/>
                  <a:t>构造产生式</a:t>
                </a:r>
                <a14:m>
                  <m:oMath xmlns:m="http://schemas.openxmlformats.org/officeDocument/2006/math">
                    <m:r>
                      <a:rPr lang="en-AU" sz="2400" i="1" dirty="0" smtClean="0">
                        <a:latin typeface="Cambria Math" panose="02040503050406030204" pitchFamily="18" charset="0"/>
                      </a:rPr>
                      <m:t>𝑆</m:t>
                    </m:r>
                    <m:r>
                      <a:rPr lang="en-AU" sz="2400" i="1" dirty="0" smtClean="0">
                        <a:latin typeface="Cambria Math" panose="02040503050406030204" pitchFamily="18" charset="0"/>
                      </a:rPr>
                      <m:t> → [</m:t>
                    </m:r>
                    <m:sSub>
                      <m:sSubPr>
                        <m:ctrlPr>
                          <a:rPr lang="en-AU" sz="2400" i="1" dirty="0" smtClean="0">
                            <a:latin typeface="Cambria Math" panose="02040503050406030204" pitchFamily="18" charset="0"/>
                          </a:rPr>
                        </m:ctrlPr>
                      </m:sSubPr>
                      <m:e>
                        <m:r>
                          <a:rPr lang="en-AU" sz="2400" b="0" i="1" dirty="0" smtClean="0">
                            <a:latin typeface="Cambria Math" panose="02040503050406030204" pitchFamily="18" charset="0"/>
                          </a:rPr>
                          <m:t>𝑞</m:t>
                        </m:r>
                      </m:e>
                      <m:sub>
                        <m:r>
                          <a:rPr lang="en-AU" sz="2400" b="0" i="1" dirty="0" smtClean="0">
                            <a:latin typeface="Cambria Math" panose="02040503050406030204" pitchFamily="18" charset="0"/>
                          </a:rPr>
                          <m:t>0</m:t>
                        </m:r>
                      </m:sub>
                    </m:sSub>
                    <m:sSub>
                      <m:sSubPr>
                        <m:ctrlPr>
                          <a:rPr lang="en-AU" sz="2400" i="1" dirty="0">
                            <a:latin typeface="Cambria Math" panose="02040503050406030204" pitchFamily="18" charset="0"/>
                          </a:rPr>
                        </m:ctrlPr>
                      </m:sSubPr>
                      <m:e>
                        <m:r>
                          <a:rPr lang="en-AU" sz="2400" b="0" i="1" dirty="0" smtClean="0">
                            <a:latin typeface="Cambria Math" panose="02040503050406030204" pitchFamily="18" charset="0"/>
                          </a:rPr>
                          <m:t>𝑍</m:t>
                        </m:r>
                      </m:e>
                      <m:sub>
                        <m:r>
                          <a:rPr lang="en-AU" sz="2400" i="1" dirty="0">
                            <a:latin typeface="Cambria Math" panose="02040503050406030204" pitchFamily="18" charset="0"/>
                          </a:rPr>
                          <m:t>0</m:t>
                        </m:r>
                      </m:sub>
                    </m:sSub>
                    <m:r>
                      <a:rPr lang="en-AU" sz="2400" b="0" i="1" dirty="0" smtClean="0">
                        <a:latin typeface="Cambria Math" panose="02040503050406030204" pitchFamily="18" charset="0"/>
                      </a:rPr>
                      <m:t>𝑝</m:t>
                    </m:r>
                    <m:r>
                      <a:rPr lang="en-AU" sz="2400" i="1" dirty="0" smtClean="0">
                        <a:latin typeface="Cambria Math" panose="02040503050406030204" pitchFamily="18" charset="0"/>
                      </a:rPr>
                      <m:t>];</m:t>
                    </m:r>
                  </m:oMath>
                </a14:m>
                <a:endParaRPr lang="en-AU" sz="2400" dirty="0"/>
              </a:p>
              <a:p>
                <a:pPr marL="0" indent="0">
                  <a:lnSpc>
                    <a:spcPct val="120000"/>
                  </a:lnSpc>
                  <a:buNone/>
                </a:pPr>
                <a:r>
                  <a:rPr lang="zh-CN" altLang="en-US" sz="2400" dirty="0"/>
                  <a:t>（</a:t>
                </a:r>
                <a:r>
                  <a:rPr lang="en-AU" altLang="zh-CN" sz="2400" dirty="0"/>
                  <a:t>2</a:t>
                </a:r>
                <a:r>
                  <a:rPr lang="zh-CN" altLang="en-US" sz="2400" dirty="0"/>
                  <a:t>）对 </a:t>
                </a:r>
                <a14:m>
                  <m:oMath xmlns:m="http://schemas.openxmlformats.org/officeDocument/2006/math">
                    <m:r>
                      <a:rPr lang="zh-CN" altLang="en-US" sz="2400" i="1" dirty="0" smtClean="0">
                        <a:latin typeface="Cambria Math" panose="02040503050406030204" pitchFamily="18" charset="0"/>
                      </a:rPr>
                      <m:t>∀</m:t>
                    </m:r>
                    <m:r>
                      <a:rPr lang="en-US" altLang="zh-CN" sz="2400" i="1" dirty="0" smtClean="0">
                        <a:latin typeface="Cambria Math" panose="02040503050406030204" pitchFamily="18" charset="0"/>
                      </a:rPr>
                      <m:t>(</m:t>
                    </m:r>
                    <m:r>
                      <a:rPr lang="en-AU" sz="2400" i="1" dirty="0" smtClean="0">
                        <a:latin typeface="Cambria Math" panose="02040503050406030204" pitchFamily="18" charset="0"/>
                      </a:rPr>
                      <m:t>𝑝</m:t>
                    </m:r>
                    <m:r>
                      <a:rPr lang="en-AU" sz="2400" i="1" dirty="0" smtClean="0">
                        <a:latin typeface="Cambria Math" panose="02040503050406030204" pitchFamily="18" charset="0"/>
                      </a:rPr>
                      <m:t>,</m:t>
                    </m:r>
                    <m:sSub>
                      <m:sSubPr>
                        <m:ctrlPr>
                          <a:rPr lang="en-AU" altLang="zh-CN" sz="2400" i="1" dirty="0">
                            <a:latin typeface="Cambria Math" panose="02040503050406030204" pitchFamily="18" charset="0"/>
                            <a:ea typeface="Cambria Math" panose="02040503050406030204" pitchFamily="18" charset="0"/>
                          </a:rPr>
                        </m:ctrlPr>
                      </m:sSubPr>
                      <m:e>
                        <m:r>
                          <a:rPr lang="en-AU" altLang="zh-CN" sz="2400" i="1" dirty="0">
                            <a:latin typeface="Cambria Math" panose="02040503050406030204" pitchFamily="18" charset="0"/>
                            <a:ea typeface="Cambria Math" panose="02040503050406030204" pitchFamily="18" charset="0"/>
                          </a:rPr>
                          <m:t>𝑌</m:t>
                        </m:r>
                      </m:e>
                      <m:sub>
                        <m:r>
                          <a:rPr lang="en-AU" altLang="zh-CN" sz="2400" i="1" dirty="0">
                            <a:latin typeface="Cambria Math" panose="02040503050406030204" pitchFamily="18" charset="0"/>
                            <a:ea typeface="Cambria Math" panose="02040503050406030204" pitchFamily="18" charset="0"/>
                          </a:rPr>
                          <m:t>1</m:t>
                        </m:r>
                      </m:sub>
                    </m:sSub>
                    <m:sSub>
                      <m:sSubPr>
                        <m:ctrlPr>
                          <a:rPr lang="en-AU" altLang="zh-CN" sz="2400" i="1" dirty="0">
                            <a:latin typeface="Cambria Math" panose="02040503050406030204" pitchFamily="18" charset="0"/>
                            <a:ea typeface="Cambria Math" panose="02040503050406030204" pitchFamily="18" charset="0"/>
                          </a:rPr>
                        </m:ctrlPr>
                      </m:sSubPr>
                      <m:e>
                        <m:r>
                          <a:rPr lang="en-AU" altLang="zh-CN" sz="2400" i="1" dirty="0">
                            <a:latin typeface="Cambria Math" panose="02040503050406030204" pitchFamily="18" charset="0"/>
                            <a:ea typeface="Cambria Math" panose="02040503050406030204" pitchFamily="18" charset="0"/>
                          </a:rPr>
                          <m:t>𝑌</m:t>
                        </m:r>
                      </m:e>
                      <m:sub>
                        <m:r>
                          <a:rPr lang="en-AU" altLang="zh-CN" sz="2400" i="1" dirty="0">
                            <a:latin typeface="Cambria Math" panose="02040503050406030204" pitchFamily="18" charset="0"/>
                            <a:ea typeface="Cambria Math" panose="02040503050406030204" pitchFamily="18" charset="0"/>
                          </a:rPr>
                          <m:t>2</m:t>
                        </m:r>
                      </m:sub>
                    </m:sSub>
                    <m:sSub>
                      <m:sSubPr>
                        <m:ctrlPr>
                          <a:rPr lang="en-AU" altLang="zh-CN" sz="2400" i="1" dirty="0">
                            <a:latin typeface="Cambria Math" panose="02040503050406030204" pitchFamily="18" charset="0"/>
                            <a:ea typeface="Cambria Math" panose="02040503050406030204" pitchFamily="18" charset="0"/>
                          </a:rPr>
                        </m:ctrlPr>
                      </m:sSubPr>
                      <m:e>
                        <m:r>
                          <a:rPr lang="en-AU" altLang="zh-CN" sz="2400" i="1" dirty="0">
                            <a:latin typeface="Cambria Math" panose="02040503050406030204" pitchFamily="18" charset="0"/>
                            <a:ea typeface="Cambria Math" panose="02040503050406030204" pitchFamily="18" charset="0"/>
                          </a:rPr>
                          <m:t>…</m:t>
                        </m:r>
                        <m:r>
                          <a:rPr lang="en-AU" altLang="zh-CN" sz="2400" i="1" dirty="0">
                            <a:latin typeface="Cambria Math" panose="02040503050406030204" pitchFamily="18" charset="0"/>
                            <a:ea typeface="Cambria Math" panose="02040503050406030204" pitchFamily="18" charset="0"/>
                          </a:rPr>
                          <m:t>𝑌</m:t>
                        </m:r>
                      </m:e>
                      <m:sub>
                        <m:r>
                          <a:rPr lang="en-AU" altLang="zh-CN" sz="2400" b="0" i="1" dirty="0" smtClean="0">
                            <a:latin typeface="Cambria Math" panose="02040503050406030204" pitchFamily="18" charset="0"/>
                            <a:ea typeface="Cambria Math" panose="02040503050406030204" pitchFamily="18" charset="0"/>
                          </a:rPr>
                          <m:t>𝑛</m:t>
                        </m:r>
                      </m:sub>
                    </m:sSub>
                    <m:r>
                      <a:rPr lang="en-AU" sz="2400" i="1" dirty="0" smtClean="0">
                        <a:latin typeface="Cambria Math" panose="02040503050406030204" pitchFamily="18" charset="0"/>
                      </a:rPr>
                      <m:t>) ∈ </m:t>
                    </m:r>
                    <m:r>
                      <a:rPr lang="el-GR" sz="2400" i="1" dirty="0" smtClean="0">
                        <a:latin typeface="Cambria Math" panose="02040503050406030204" pitchFamily="18" charset="0"/>
                      </a:rPr>
                      <m:t>𝛿</m:t>
                    </m:r>
                    <m:r>
                      <a:rPr lang="el-GR" sz="2400" i="1" dirty="0" smtClean="0">
                        <a:latin typeface="Cambria Math" panose="02040503050406030204" pitchFamily="18" charset="0"/>
                      </a:rPr>
                      <m:t>(</m:t>
                    </m:r>
                    <m:r>
                      <a:rPr lang="en-AU" sz="2400" i="1" dirty="0" smtClean="0">
                        <a:latin typeface="Cambria Math" panose="02040503050406030204" pitchFamily="18" charset="0"/>
                      </a:rPr>
                      <m:t>𝑞</m:t>
                    </m:r>
                    <m:r>
                      <a:rPr lang="en-AU" sz="2400" i="1" dirty="0" smtClean="0">
                        <a:latin typeface="Cambria Math" panose="02040503050406030204" pitchFamily="18" charset="0"/>
                      </a:rPr>
                      <m:t>, </m:t>
                    </m:r>
                    <m:r>
                      <a:rPr lang="en-AU" sz="2400" i="1" dirty="0" smtClean="0">
                        <a:latin typeface="Cambria Math" panose="02040503050406030204" pitchFamily="18" charset="0"/>
                      </a:rPr>
                      <m:t>𝑎</m:t>
                    </m:r>
                    <m:r>
                      <a:rPr lang="en-AU" sz="2400" i="1" dirty="0" smtClean="0">
                        <a:latin typeface="Cambria Math" panose="02040503050406030204" pitchFamily="18" charset="0"/>
                      </a:rPr>
                      <m:t>, </m:t>
                    </m:r>
                    <m:r>
                      <a:rPr lang="en-AU" sz="2400" i="1" dirty="0" smtClean="0">
                        <a:latin typeface="Cambria Math" panose="02040503050406030204" pitchFamily="18" charset="0"/>
                      </a:rPr>
                      <m:t>𝑋</m:t>
                    </m:r>
                    <m:r>
                      <a:rPr lang="en-AU" sz="2400" i="1" dirty="0" smtClean="0">
                        <a:latin typeface="Cambria Math" panose="02040503050406030204" pitchFamily="18" charset="0"/>
                      </a:rPr>
                      <m:t>), </m:t>
                    </m:r>
                  </m:oMath>
                </a14:m>
                <a:r>
                  <a:rPr lang="zh-CN" altLang="en-US" sz="2400" dirty="0"/>
                  <a:t>构造</a:t>
                </a:r>
                <a14:m>
                  <m:oMath xmlns:m="http://schemas.openxmlformats.org/officeDocument/2006/math">
                    <m:sSup>
                      <m:sSupPr>
                        <m:ctrlPr>
                          <a:rPr lang="en-US" altLang="zh-CN" sz="2400" i="1" smtClean="0">
                            <a:latin typeface="Cambria Math" panose="02040503050406030204" pitchFamily="18" charset="0"/>
                          </a:rPr>
                        </m:ctrlPr>
                      </m:sSupPr>
                      <m:e>
                        <m:r>
                          <a:rPr lang="en-AU" altLang="zh-CN" sz="2400" b="0" i="1" smtClean="0">
                            <a:latin typeface="Cambria Math" panose="02040503050406030204" pitchFamily="18" charset="0"/>
                          </a:rPr>
                          <m:t>|</m:t>
                        </m:r>
                        <m:r>
                          <a:rPr lang="en-AU" altLang="zh-CN" sz="2400" b="0" i="1" smtClean="0">
                            <a:latin typeface="Cambria Math" panose="02040503050406030204" pitchFamily="18" charset="0"/>
                          </a:rPr>
                          <m:t>𝑄</m:t>
                        </m:r>
                        <m:r>
                          <a:rPr lang="en-AU" altLang="zh-CN" sz="2400" b="0" i="1" smtClean="0">
                            <a:latin typeface="Cambria Math" panose="02040503050406030204" pitchFamily="18" charset="0"/>
                          </a:rPr>
                          <m:t>|</m:t>
                        </m:r>
                      </m:e>
                      <m:sup>
                        <m:r>
                          <a:rPr lang="en-AU" altLang="zh-CN" sz="2400" b="0" i="1" smtClean="0">
                            <a:latin typeface="Cambria Math" panose="02040503050406030204" pitchFamily="18" charset="0"/>
                          </a:rPr>
                          <m:t>𝑛</m:t>
                        </m:r>
                      </m:sup>
                    </m:sSup>
                  </m:oMath>
                </a14:m>
                <a:r>
                  <a:rPr lang="zh-CN" altLang="en-US" sz="2400" dirty="0"/>
                  <a:t>个产生式</a:t>
                </a:r>
                <a14:m>
                  <m:oMath xmlns:m="http://schemas.openxmlformats.org/officeDocument/2006/math">
                    <m:r>
                      <a:rPr lang="pt-BR" altLang="zh-CN" sz="2400" i="1" dirty="0" smtClean="0">
                        <a:latin typeface="Cambria Math" panose="02040503050406030204" pitchFamily="18" charset="0"/>
                      </a:rPr>
                      <m:t>[</m:t>
                    </m:r>
                    <m:r>
                      <a:rPr lang="pt-BR" altLang="zh-CN" sz="2400" i="1" dirty="0" smtClean="0">
                        <a:latin typeface="Cambria Math" panose="02040503050406030204" pitchFamily="18" charset="0"/>
                      </a:rPr>
                      <m:t>𝑞𝑋</m:t>
                    </m:r>
                    <m:sSub>
                      <m:sSubPr>
                        <m:ctrlPr>
                          <a:rPr lang="pt-BR" altLang="zh-CN" sz="2400" i="1" dirty="0" smtClean="0">
                            <a:solidFill>
                              <a:srgbClr val="0070C0"/>
                            </a:solidFill>
                            <a:latin typeface="Cambria Math" panose="02040503050406030204" pitchFamily="18" charset="0"/>
                          </a:rPr>
                        </m:ctrlPr>
                      </m:sSubPr>
                      <m:e>
                        <m:r>
                          <a:rPr lang="en-AU" altLang="zh-CN" sz="2400" b="0" i="1" dirty="0" smtClean="0">
                            <a:solidFill>
                              <a:srgbClr val="0070C0"/>
                            </a:solidFill>
                            <a:latin typeface="Cambria Math" panose="02040503050406030204" pitchFamily="18" charset="0"/>
                          </a:rPr>
                          <m:t>𝑟</m:t>
                        </m:r>
                      </m:e>
                      <m:sub>
                        <m:r>
                          <a:rPr lang="en-AU" altLang="zh-CN" sz="2400" b="0" i="1" dirty="0" smtClean="0">
                            <a:solidFill>
                              <a:srgbClr val="0070C0"/>
                            </a:solidFill>
                            <a:latin typeface="Cambria Math" panose="02040503050406030204" pitchFamily="18" charset="0"/>
                          </a:rPr>
                          <m:t>𝑛</m:t>
                        </m:r>
                      </m:sub>
                    </m:sSub>
                    <m:r>
                      <a:rPr lang="pt-BR" altLang="zh-CN" sz="2400" i="1" dirty="0" smtClean="0">
                        <a:latin typeface="Cambria Math" panose="02040503050406030204" pitchFamily="18" charset="0"/>
                      </a:rPr>
                      <m:t>] → </m:t>
                    </m:r>
                    <m:r>
                      <a:rPr lang="pt-BR" altLang="zh-CN" sz="2400" i="1" dirty="0" smtClean="0">
                        <a:latin typeface="Cambria Math" panose="02040503050406030204" pitchFamily="18" charset="0"/>
                      </a:rPr>
                      <m:t>𝑎</m:t>
                    </m:r>
                    <m:r>
                      <a:rPr lang="pt-BR" altLang="zh-CN" sz="2400" i="1" dirty="0" smtClean="0">
                        <a:latin typeface="Cambria Math" panose="02040503050406030204" pitchFamily="18" charset="0"/>
                      </a:rPr>
                      <m:t>[</m:t>
                    </m:r>
                    <m:r>
                      <a:rPr lang="pt-BR" altLang="zh-CN" sz="2400" i="1" dirty="0" smtClean="0">
                        <a:latin typeface="Cambria Math" panose="02040503050406030204" pitchFamily="18" charset="0"/>
                      </a:rPr>
                      <m:t>𝑝</m:t>
                    </m:r>
                    <m:sSub>
                      <m:sSubPr>
                        <m:ctrlPr>
                          <a:rPr lang="pt-BR" altLang="zh-CN" sz="2400" i="1" dirty="0" smtClean="0">
                            <a:latin typeface="Cambria Math" panose="02040503050406030204" pitchFamily="18" charset="0"/>
                          </a:rPr>
                        </m:ctrlPr>
                      </m:sSubPr>
                      <m:e>
                        <m:r>
                          <a:rPr lang="en-AU" altLang="zh-CN" sz="2400" b="0" i="1" dirty="0" smtClean="0">
                            <a:latin typeface="Cambria Math" panose="02040503050406030204" pitchFamily="18" charset="0"/>
                          </a:rPr>
                          <m:t>𝑌</m:t>
                        </m:r>
                      </m:e>
                      <m:sub>
                        <m:r>
                          <a:rPr lang="en-AU" altLang="zh-CN" sz="2400" b="0" i="1" dirty="0" smtClean="0">
                            <a:latin typeface="Cambria Math" panose="02040503050406030204" pitchFamily="18" charset="0"/>
                          </a:rPr>
                          <m:t>1</m:t>
                        </m:r>
                      </m:sub>
                    </m:sSub>
                    <m:sSub>
                      <m:sSubPr>
                        <m:ctrlPr>
                          <a:rPr lang="pt-BR" altLang="zh-CN" sz="2400" i="1" dirty="0" smtClean="0">
                            <a:solidFill>
                              <a:srgbClr val="7030A0"/>
                            </a:solidFill>
                            <a:latin typeface="Cambria Math" panose="02040503050406030204" pitchFamily="18" charset="0"/>
                          </a:rPr>
                        </m:ctrlPr>
                      </m:sSubPr>
                      <m:e>
                        <m:r>
                          <a:rPr lang="en-AU" altLang="zh-CN" sz="2400" i="1" dirty="0">
                            <a:solidFill>
                              <a:srgbClr val="7030A0"/>
                            </a:solidFill>
                            <a:latin typeface="Cambria Math" panose="02040503050406030204" pitchFamily="18" charset="0"/>
                          </a:rPr>
                          <m:t>𝑟</m:t>
                        </m:r>
                      </m:e>
                      <m:sub>
                        <m:r>
                          <a:rPr lang="en-AU" altLang="zh-CN" sz="2400" b="0" i="1" dirty="0" smtClean="0">
                            <a:solidFill>
                              <a:srgbClr val="7030A0"/>
                            </a:solidFill>
                            <a:latin typeface="Cambria Math" panose="02040503050406030204" pitchFamily="18" charset="0"/>
                          </a:rPr>
                          <m:t>1</m:t>
                        </m:r>
                      </m:sub>
                    </m:sSub>
                    <m:r>
                      <a:rPr lang="pt-BR" altLang="zh-CN" sz="2400" i="1" dirty="0" smtClean="0">
                        <a:latin typeface="Cambria Math" panose="02040503050406030204" pitchFamily="18" charset="0"/>
                      </a:rPr>
                      <m:t>][</m:t>
                    </m:r>
                    <m:sSub>
                      <m:sSubPr>
                        <m:ctrlPr>
                          <a:rPr lang="pt-BR" altLang="zh-CN" sz="2400" i="1" dirty="0" smtClean="0">
                            <a:solidFill>
                              <a:srgbClr val="7030A0"/>
                            </a:solidFill>
                            <a:latin typeface="Cambria Math" panose="02040503050406030204" pitchFamily="18" charset="0"/>
                          </a:rPr>
                        </m:ctrlPr>
                      </m:sSubPr>
                      <m:e>
                        <m:r>
                          <a:rPr lang="en-AU" altLang="zh-CN" sz="2400" i="1" dirty="0">
                            <a:solidFill>
                              <a:srgbClr val="7030A0"/>
                            </a:solidFill>
                            <a:latin typeface="Cambria Math" panose="02040503050406030204" pitchFamily="18" charset="0"/>
                          </a:rPr>
                          <m:t>𝑟</m:t>
                        </m:r>
                      </m:e>
                      <m:sub>
                        <m:r>
                          <a:rPr lang="en-AU" altLang="zh-CN" sz="2400" b="0" i="1" dirty="0" smtClean="0">
                            <a:solidFill>
                              <a:srgbClr val="7030A0"/>
                            </a:solidFill>
                            <a:latin typeface="Cambria Math" panose="02040503050406030204" pitchFamily="18" charset="0"/>
                          </a:rPr>
                          <m:t>1</m:t>
                        </m:r>
                      </m:sub>
                    </m:sSub>
                    <m:sSub>
                      <m:sSubPr>
                        <m:ctrlPr>
                          <a:rPr lang="pt-BR" altLang="zh-CN" sz="2400" i="1" dirty="0" smtClean="0">
                            <a:latin typeface="Cambria Math" panose="02040503050406030204" pitchFamily="18" charset="0"/>
                          </a:rPr>
                        </m:ctrlPr>
                      </m:sSubPr>
                      <m:e>
                        <m:r>
                          <a:rPr lang="en-AU" altLang="zh-CN" sz="2400" i="1" dirty="0">
                            <a:latin typeface="Cambria Math" panose="02040503050406030204" pitchFamily="18" charset="0"/>
                          </a:rPr>
                          <m:t>𝑌</m:t>
                        </m:r>
                      </m:e>
                      <m:sub>
                        <m:r>
                          <a:rPr lang="en-AU" altLang="zh-CN" sz="2400" b="0" i="1" dirty="0" smtClean="0">
                            <a:latin typeface="Cambria Math" panose="02040503050406030204" pitchFamily="18" charset="0"/>
                          </a:rPr>
                          <m:t>2</m:t>
                        </m:r>
                      </m:sub>
                    </m:sSub>
                    <m:sSub>
                      <m:sSubPr>
                        <m:ctrlPr>
                          <a:rPr lang="pt-BR" altLang="zh-CN" sz="2400" i="1" dirty="0">
                            <a:latin typeface="Cambria Math" panose="02040503050406030204" pitchFamily="18" charset="0"/>
                          </a:rPr>
                        </m:ctrlPr>
                      </m:sSubPr>
                      <m:e>
                        <m:r>
                          <a:rPr lang="en-AU" altLang="zh-CN" sz="2400" i="1" dirty="0">
                            <a:latin typeface="Cambria Math" panose="02040503050406030204" pitchFamily="18" charset="0"/>
                          </a:rPr>
                          <m:t>𝑟</m:t>
                        </m:r>
                      </m:e>
                      <m:sub>
                        <m:r>
                          <a:rPr lang="en-AU" altLang="zh-CN" sz="2400" b="0" i="1" dirty="0" smtClean="0">
                            <a:latin typeface="Cambria Math" panose="02040503050406030204" pitchFamily="18" charset="0"/>
                          </a:rPr>
                          <m:t>2</m:t>
                        </m:r>
                      </m:sub>
                    </m:sSub>
                    <m:r>
                      <a:rPr lang="pt-BR" altLang="zh-CN" sz="2400" i="1" dirty="0" smtClean="0">
                        <a:latin typeface="Cambria Math" panose="02040503050406030204" pitchFamily="18" charset="0"/>
                      </a:rPr>
                      <m:t>] · · · [</m:t>
                    </m:r>
                    <m:sSub>
                      <m:sSubPr>
                        <m:ctrlPr>
                          <a:rPr lang="pt-BR" altLang="zh-CN" sz="2400" i="1" dirty="0">
                            <a:latin typeface="Cambria Math" panose="02040503050406030204" pitchFamily="18" charset="0"/>
                          </a:rPr>
                        </m:ctrlPr>
                      </m:sSubPr>
                      <m:e>
                        <m:r>
                          <a:rPr lang="en-AU" altLang="zh-CN" sz="2400" i="1" dirty="0">
                            <a:latin typeface="Cambria Math" panose="02040503050406030204" pitchFamily="18" charset="0"/>
                          </a:rPr>
                          <m:t>𝑟</m:t>
                        </m:r>
                      </m:e>
                      <m:sub>
                        <m:r>
                          <a:rPr lang="en-AU" altLang="zh-CN" sz="2400" b="0" i="1" dirty="0" smtClean="0">
                            <a:latin typeface="Cambria Math" panose="02040503050406030204" pitchFamily="18" charset="0"/>
                          </a:rPr>
                          <m:t>𝑛</m:t>
                        </m:r>
                        <m:r>
                          <a:rPr lang="en-AU" altLang="zh-CN" sz="2400" b="0" i="1" dirty="0" smtClean="0">
                            <a:latin typeface="Cambria Math" panose="02040503050406030204" pitchFamily="18" charset="0"/>
                          </a:rPr>
                          <m:t>−1</m:t>
                        </m:r>
                      </m:sub>
                    </m:sSub>
                    <m:sSub>
                      <m:sSubPr>
                        <m:ctrlPr>
                          <a:rPr lang="pt-BR" altLang="zh-CN" sz="2400" i="1" dirty="0">
                            <a:latin typeface="Cambria Math" panose="02040503050406030204" pitchFamily="18" charset="0"/>
                          </a:rPr>
                        </m:ctrlPr>
                      </m:sSubPr>
                      <m:e>
                        <m:r>
                          <a:rPr lang="en-AU" altLang="zh-CN" sz="2400" b="0" i="1" dirty="0" smtClean="0">
                            <a:latin typeface="Cambria Math" panose="02040503050406030204" pitchFamily="18" charset="0"/>
                          </a:rPr>
                          <m:t>𝑌</m:t>
                        </m:r>
                      </m:e>
                      <m:sub>
                        <m:r>
                          <a:rPr lang="en-AU" altLang="zh-CN" sz="2400" b="0" i="1" dirty="0" smtClean="0">
                            <a:latin typeface="Cambria Math" panose="02040503050406030204" pitchFamily="18" charset="0"/>
                          </a:rPr>
                          <m:t>𝑛</m:t>
                        </m:r>
                      </m:sub>
                    </m:sSub>
                    <m:sSub>
                      <m:sSubPr>
                        <m:ctrlPr>
                          <a:rPr lang="pt-BR" altLang="zh-CN" sz="2400" i="1" dirty="0" smtClean="0">
                            <a:solidFill>
                              <a:srgbClr val="0070C0"/>
                            </a:solidFill>
                            <a:latin typeface="Cambria Math" panose="02040503050406030204" pitchFamily="18" charset="0"/>
                          </a:rPr>
                        </m:ctrlPr>
                      </m:sSubPr>
                      <m:e>
                        <m:r>
                          <a:rPr lang="en-AU" altLang="zh-CN" sz="2400" i="1" dirty="0">
                            <a:solidFill>
                              <a:srgbClr val="0070C0"/>
                            </a:solidFill>
                            <a:latin typeface="Cambria Math" panose="02040503050406030204" pitchFamily="18" charset="0"/>
                          </a:rPr>
                          <m:t>𝑟</m:t>
                        </m:r>
                      </m:e>
                      <m:sub>
                        <m:r>
                          <a:rPr lang="en-AU" altLang="zh-CN" sz="2400" b="0" i="1" dirty="0" smtClean="0">
                            <a:solidFill>
                              <a:srgbClr val="0070C0"/>
                            </a:solidFill>
                            <a:latin typeface="Cambria Math" panose="02040503050406030204" pitchFamily="18" charset="0"/>
                          </a:rPr>
                          <m:t>𝑛</m:t>
                        </m:r>
                      </m:sub>
                    </m:sSub>
                    <m:r>
                      <a:rPr lang="pt-BR" altLang="zh-CN" sz="2400" i="1" dirty="0" smtClean="0">
                        <a:latin typeface="Cambria Math" panose="02040503050406030204" pitchFamily="18" charset="0"/>
                      </a:rPr>
                      <m:t>]</m:t>
                    </m:r>
                  </m:oMath>
                </a14:m>
                <a:r>
                  <a:rPr lang="en-AU" sz="2400" dirty="0"/>
                  <a:t>,</a:t>
                </a:r>
              </a:p>
              <a:p>
                <a:pPr marL="0" indent="0">
                  <a:lnSpc>
                    <a:spcPct val="120000"/>
                  </a:lnSpc>
                  <a:buNone/>
                </a:pPr>
                <a:r>
                  <a:rPr lang="zh-CN" altLang="en-US" sz="2400" dirty="0"/>
                  <a:t>其中 </a:t>
                </a:r>
                <a14:m>
                  <m:oMath xmlns:m="http://schemas.openxmlformats.org/officeDocument/2006/math">
                    <m:r>
                      <a:rPr lang="en-AU" sz="2400" i="1" dirty="0" smtClean="0">
                        <a:latin typeface="Cambria Math" panose="02040503050406030204" pitchFamily="18" charset="0"/>
                      </a:rPr>
                      <m:t>𝑎</m:t>
                    </m:r>
                    <m:r>
                      <a:rPr lang="en-AU" sz="2400" i="1" dirty="0" smtClean="0">
                        <a:latin typeface="Cambria Math" panose="02040503050406030204" pitchFamily="18" charset="0"/>
                      </a:rPr>
                      <m:t> ∈ </m:t>
                    </m:r>
                    <m:r>
                      <m:rPr>
                        <m:sty m:val="p"/>
                      </m:rPr>
                      <a:rPr lang="el-GR" sz="2400" i="0" dirty="0" smtClean="0">
                        <a:latin typeface="Cambria Math" panose="02040503050406030204" pitchFamily="18" charset="0"/>
                      </a:rPr>
                      <m:t>Σ</m:t>
                    </m:r>
                    <m:r>
                      <a:rPr lang="el-GR" sz="2400" i="1" dirty="0" smtClean="0">
                        <a:latin typeface="Cambria Math" panose="02040503050406030204" pitchFamily="18" charset="0"/>
                      </a:rPr>
                      <m:t> ∪ {</m:t>
                    </m:r>
                    <m:r>
                      <a:rPr lang="el-GR" sz="2400" i="1" dirty="0" smtClean="0">
                        <a:latin typeface="Cambria Math" panose="02040503050406030204" pitchFamily="18" charset="0"/>
                      </a:rPr>
                      <m:t>𝜀</m:t>
                    </m:r>
                    <m:r>
                      <a:rPr lang="el-GR" sz="2400" i="1" dirty="0" smtClean="0">
                        <a:latin typeface="Cambria Math" panose="02040503050406030204" pitchFamily="18" charset="0"/>
                      </a:rPr>
                      <m:t>}, </m:t>
                    </m:r>
                    <m:r>
                      <a:rPr lang="en-AU" sz="2400" i="1" dirty="0" err="1" smtClean="0">
                        <a:latin typeface="Cambria Math" panose="02040503050406030204" pitchFamily="18" charset="0"/>
                      </a:rPr>
                      <m:t>𝑋</m:t>
                    </m:r>
                    <m:r>
                      <a:rPr lang="en-AU" sz="2400" i="1" dirty="0" err="1" smtClean="0">
                        <a:latin typeface="Cambria Math" panose="02040503050406030204" pitchFamily="18" charset="0"/>
                      </a:rPr>
                      <m:t>,</m:t>
                    </m:r>
                    <m:sSub>
                      <m:sSubPr>
                        <m:ctrlPr>
                          <a:rPr lang="pt-BR" altLang="zh-CN" sz="2400" i="1" dirty="0">
                            <a:latin typeface="Cambria Math" panose="02040503050406030204" pitchFamily="18" charset="0"/>
                          </a:rPr>
                        </m:ctrlPr>
                      </m:sSubPr>
                      <m:e>
                        <m:r>
                          <a:rPr lang="en-AU" altLang="zh-CN" sz="2400" i="1" dirty="0">
                            <a:latin typeface="Cambria Math" panose="02040503050406030204" pitchFamily="18" charset="0"/>
                          </a:rPr>
                          <m:t>𝑌</m:t>
                        </m:r>
                      </m:e>
                      <m:sub>
                        <m:r>
                          <a:rPr lang="en-AU" altLang="zh-CN" sz="2400" b="0" i="1" dirty="0" smtClean="0">
                            <a:latin typeface="Cambria Math" panose="02040503050406030204" pitchFamily="18" charset="0"/>
                          </a:rPr>
                          <m:t>𝑖</m:t>
                        </m:r>
                      </m:sub>
                    </m:sSub>
                    <m:r>
                      <a:rPr lang="en-AU" sz="2400" i="1" dirty="0" smtClean="0">
                        <a:latin typeface="Cambria Math" panose="02040503050406030204" pitchFamily="18" charset="0"/>
                      </a:rPr>
                      <m:t>∈ </m:t>
                    </m:r>
                    <m:r>
                      <m:rPr>
                        <m:sty m:val="p"/>
                      </m:rPr>
                      <a:rPr lang="el-GR" sz="2400" i="0" dirty="0" smtClean="0">
                        <a:latin typeface="Cambria Math" panose="02040503050406030204" pitchFamily="18" charset="0"/>
                      </a:rPr>
                      <m:t>Γ</m:t>
                    </m:r>
                  </m:oMath>
                </a14:m>
                <a:r>
                  <a:rPr lang="en-AU" sz="2400" dirty="0"/>
                  <a:t>,</a:t>
                </a:r>
                <a:r>
                  <a:rPr lang="pt-BR" altLang="zh-CN" sz="2400" dirty="0"/>
                  <a:t> </a:t>
                </a:r>
                <a14:m>
                  <m:oMath xmlns:m="http://schemas.openxmlformats.org/officeDocument/2006/math">
                    <m:sSub>
                      <m:sSubPr>
                        <m:ctrlPr>
                          <a:rPr lang="pt-BR" altLang="zh-CN" sz="2400" i="1" dirty="0">
                            <a:latin typeface="Cambria Math" panose="02040503050406030204" pitchFamily="18" charset="0"/>
                          </a:rPr>
                        </m:ctrlPr>
                      </m:sSubPr>
                      <m:e>
                        <m:r>
                          <a:rPr lang="en-AU" altLang="zh-CN" sz="2400" i="1" dirty="0">
                            <a:latin typeface="Cambria Math" panose="02040503050406030204" pitchFamily="18" charset="0"/>
                          </a:rPr>
                          <m:t>𝑟</m:t>
                        </m:r>
                      </m:e>
                      <m:sub>
                        <m:r>
                          <a:rPr lang="en-AU" altLang="zh-CN" sz="2400" i="1" dirty="0">
                            <a:latin typeface="Cambria Math" panose="02040503050406030204" pitchFamily="18" charset="0"/>
                          </a:rPr>
                          <m:t>1</m:t>
                        </m:r>
                      </m:sub>
                    </m:sSub>
                    <m:r>
                      <a:rPr lang="en-AU" altLang="zh-CN" sz="2400" b="0" i="0" dirty="0" smtClean="0">
                        <a:latin typeface="Cambria Math" panose="02040503050406030204" pitchFamily="18" charset="0"/>
                      </a:rPr>
                      <m:t>,</m:t>
                    </m:r>
                    <m:sSub>
                      <m:sSubPr>
                        <m:ctrlPr>
                          <a:rPr lang="pt-BR" altLang="zh-CN" sz="2400" i="1" dirty="0">
                            <a:latin typeface="Cambria Math" panose="02040503050406030204" pitchFamily="18" charset="0"/>
                          </a:rPr>
                        </m:ctrlPr>
                      </m:sSubPr>
                      <m:e>
                        <m:r>
                          <a:rPr lang="en-AU" altLang="zh-CN" sz="2400" i="1" dirty="0">
                            <a:latin typeface="Cambria Math" panose="02040503050406030204" pitchFamily="18" charset="0"/>
                          </a:rPr>
                          <m:t>𝑟</m:t>
                        </m:r>
                      </m:e>
                      <m:sub>
                        <m:r>
                          <a:rPr lang="en-AU" altLang="zh-CN" sz="2400" b="0" i="1" dirty="0" smtClean="0">
                            <a:latin typeface="Cambria Math" panose="02040503050406030204" pitchFamily="18" charset="0"/>
                          </a:rPr>
                          <m:t>2</m:t>
                        </m:r>
                      </m:sub>
                    </m:sSub>
                    <m:r>
                      <a:rPr lang="en-AU" altLang="zh-CN" sz="2400" b="0" i="1" dirty="0" smtClean="0">
                        <a:latin typeface="Cambria Math" panose="02040503050406030204" pitchFamily="18" charset="0"/>
                      </a:rPr>
                      <m:t>,</m:t>
                    </m:r>
                    <m:r>
                      <a:rPr lang="en-AU" altLang="zh-CN" sz="2400" b="0" i="1" dirty="0" smtClean="0">
                        <a:latin typeface="Cambria Math" panose="02040503050406030204" pitchFamily="18" charset="0"/>
                        <a:ea typeface="Cambria Math" panose="02040503050406030204" pitchFamily="18" charset="0"/>
                      </a:rPr>
                      <m:t>⋯,</m:t>
                    </m:r>
                    <m:sSub>
                      <m:sSubPr>
                        <m:ctrlPr>
                          <a:rPr lang="pt-BR" altLang="zh-CN" sz="2400" i="1" dirty="0">
                            <a:latin typeface="Cambria Math" panose="02040503050406030204" pitchFamily="18" charset="0"/>
                          </a:rPr>
                        </m:ctrlPr>
                      </m:sSubPr>
                      <m:e>
                        <m:r>
                          <a:rPr lang="en-AU" altLang="zh-CN" sz="2400" i="1" dirty="0">
                            <a:latin typeface="Cambria Math" panose="02040503050406030204" pitchFamily="18" charset="0"/>
                          </a:rPr>
                          <m:t>𝑟</m:t>
                        </m:r>
                      </m:e>
                      <m:sub>
                        <m:r>
                          <a:rPr lang="en-AU" altLang="zh-CN" sz="2400" b="0" i="1" dirty="0" smtClean="0">
                            <a:latin typeface="Cambria Math" panose="02040503050406030204" pitchFamily="18" charset="0"/>
                          </a:rPr>
                          <m:t>𝑛</m:t>
                        </m:r>
                      </m:sub>
                    </m:sSub>
                  </m:oMath>
                </a14:m>
                <a:r>
                  <a:rPr lang="zh-CN" altLang="en-US" sz="2400" dirty="0"/>
                  <a:t>是</a:t>
                </a:r>
                <a14:m>
                  <m:oMath xmlns:m="http://schemas.openxmlformats.org/officeDocument/2006/math">
                    <m:r>
                      <a:rPr lang="en-AU" sz="2400" i="1" dirty="0" smtClean="0">
                        <a:latin typeface="Cambria Math" panose="02040503050406030204" pitchFamily="18" charset="0"/>
                      </a:rPr>
                      <m:t>𝑄</m:t>
                    </m:r>
                  </m:oMath>
                </a14:m>
                <a:r>
                  <a:rPr lang="zh-CN" altLang="en-US" sz="2400" dirty="0"/>
                  <a:t>中各种可能组合的</a:t>
                </a:r>
                <a14:m>
                  <m:oMath xmlns:m="http://schemas.openxmlformats.org/officeDocument/2006/math">
                    <m:r>
                      <a:rPr lang="en-AU" sz="2400" i="1" dirty="0" smtClean="0">
                        <a:latin typeface="Cambria Math" panose="02040503050406030204" pitchFamily="18" charset="0"/>
                      </a:rPr>
                      <m:t>𝑛</m:t>
                    </m:r>
                  </m:oMath>
                </a14:m>
                <a:r>
                  <a:rPr lang="zh-CN" altLang="en-US" sz="2400" dirty="0"/>
                  <a:t>个状态，即</a:t>
                </a:r>
                <a14:m>
                  <m:oMath xmlns:m="http://schemas.openxmlformats.org/officeDocument/2006/math">
                    <m:sSub>
                      <m:sSubPr>
                        <m:ctrlPr>
                          <a:rPr lang="pt-BR" altLang="zh-CN" sz="2400" i="1" dirty="0">
                            <a:latin typeface="Cambria Math" panose="02040503050406030204" pitchFamily="18" charset="0"/>
                          </a:rPr>
                        </m:ctrlPr>
                      </m:sSubPr>
                      <m:e>
                        <m:r>
                          <a:rPr lang="en-AU" altLang="zh-CN" sz="2400" i="1" dirty="0">
                            <a:latin typeface="Cambria Math" panose="02040503050406030204" pitchFamily="18" charset="0"/>
                          </a:rPr>
                          <m:t>𝑟</m:t>
                        </m:r>
                      </m:e>
                      <m:sub>
                        <m:r>
                          <a:rPr lang="en-AU" altLang="zh-CN" sz="2400" b="0" i="1" dirty="0" smtClean="0">
                            <a:latin typeface="Cambria Math" panose="02040503050406030204" pitchFamily="18" charset="0"/>
                          </a:rPr>
                          <m:t>𝑖</m:t>
                        </m:r>
                      </m:sub>
                    </m:sSub>
                    <m:r>
                      <a:rPr lang="en-AU" altLang="zh-CN" sz="2400" i="1" dirty="0">
                        <a:latin typeface="Cambria Math" panose="02040503050406030204" pitchFamily="18" charset="0"/>
                      </a:rPr>
                      <m:t> </m:t>
                    </m:r>
                  </m:oMath>
                </a14:m>
                <a:r>
                  <a:rPr lang="zh-CN" altLang="en-US" sz="2400" dirty="0"/>
                  <a:t>可以是</a:t>
                </a:r>
                <a14:m>
                  <m:oMath xmlns:m="http://schemas.openxmlformats.org/officeDocument/2006/math">
                    <m:r>
                      <a:rPr lang="en-AU" sz="2400" i="1" dirty="0">
                        <a:latin typeface="Cambria Math" panose="02040503050406030204" pitchFamily="18" charset="0"/>
                      </a:rPr>
                      <m:t>𝑄</m:t>
                    </m:r>
                    <m:r>
                      <a:rPr lang="en-AU" sz="2400" i="1" dirty="0">
                        <a:latin typeface="Cambria Math" panose="02040503050406030204" pitchFamily="18" charset="0"/>
                      </a:rPr>
                      <m:t> </m:t>
                    </m:r>
                    <m:r>
                      <a:rPr lang="zh-CN" altLang="en-US" sz="2400" i="1" dirty="0" smtClean="0">
                        <a:latin typeface="Cambria Math" panose="02040503050406030204" pitchFamily="18" charset="0"/>
                      </a:rPr>
                      <m:t>中</m:t>
                    </m:r>
                  </m:oMath>
                </a14:m>
                <a:r>
                  <a:rPr lang="zh-CN" altLang="en-US" sz="2400" dirty="0"/>
                  <a:t>任意一个状态。</a:t>
                </a:r>
                <a:endParaRPr lang="en-AU" altLang="zh-CN" sz="2400" dirty="0"/>
              </a:p>
              <a:p>
                <a:pPr marL="0" indent="0">
                  <a:lnSpc>
                    <a:spcPct val="120000"/>
                  </a:lnSpc>
                  <a:buNone/>
                </a:pPr>
                <a:endParaRPr lang="en-AU" altLang="zh-CN" sz="2400" dirty="0"/>
              </a:p>
              <a:p>
                <a:pPr marL="0" indent="0">
                  <a:lnSpc>
                    <a:spcPct val="120000"/>
                  </a:lnSpc>
                  <a:buNone/>
                </a:pPr>
                <a:endParaRPr lang="en-US" altLang="zh-CN" sz="2400" dirty="0"/>
              </a:p>
              <a:p>
                <a:pPr marL="0" indent="0">
                  <a:lnSpc>
                    <a:spcPct val="120000"/>
                  </a:lnSpc>
                  <a:buNone/>
                </a:pPr>
                <a:r>
                  <a:rPr lang="en-AU" altLang="zh-CN" sz="2400" dirty="0"/>
                  <a:t>(3)</a:t>
                </a:r>
                <a:r>
                  <a:rPr lang="zh-CN" altLang="en-US" sz="2400" dirty="0"/>
                  <a:t>若</a:t>
                </a:r>
                <a14:m>
                  <m:oMath xmlns:m="http://schemas.openxmlformats.org/officeDocument/2006/math">
                    <m:sSub>
                      <m:sSubPr>
                        <m:ctrlPr>
                          <a:rPr lang="en-AU" altLang="zh-CN" sz="2400" i="1" dirty="0">
                            <a:latin typeface="Cambria Math" panose="02040503050406030204" pitchFamily="18" charset="0"/>
                            <a:ea typeface="Cambria Math" panose="02040503050406030204" pitchFamily="18" charset="0"/>
                          </a:rPr>
                        </m:ctrlPr>
                      </m:sSubPr>
                      <m:e>
                        <m:r>
                          <a:rPr lang="en-AU" altLang="zh-CN" sz="2400" i="1" dirty="0">
                            <a:latin typeface="Cambria Math" panose="02040503050406030204" pitchFamily="18" charset="0"/>
                            <a:ea typeface="Cambria Math" panose="02040503050406030204" pitchFamily="18" charset="0"/>
                          </a:rPr>
                          <m:t>𝑌</m:t>
                        </m:r>
                      </m:e>
                      <m:sub>
                        <m:r>
                          <a:rPr lang="en-AU" altLang="zh-CN" sz="2400" i="1" dirty="0">
                            <a:latin typeface="Cambria Math" panose="02040503050406030204" pitchFamily="18" charset="0"/>
                            <a:ea typeface="Cambria Math" panose="02040503050406030204" pitchFamily="18" charset="0"/>
                          </a:rPr>
                          <m:t>1</m:t>
                        </m:r>
                      </m:sub>
                    </m:sSub>
                    <m:sSub>
                      <m:sSubPr>
                        <m:ctrlPr>
                          <a:rPr lang="en-AU" altLang="zh-CN" sz="2400" i="1" dirty="0">
                            <a:latin typeface="Cambria Math" panose="02040503050406030204" pitchFamily="18" charset="0"/>
                            <a:ea typeface="Cambria Math" panose="02040503050406030204" pitchFamily="18" charset="0"/>
                          </a:rPr>
                        </m:ctrlPr>
                      </m:sSubPr>
                      <m:e>
                        <m:r>
                          <a:rPr lang="en-AU" altLang="zh-CN" sz="2400" i="1" dirty="0">
                            <a:latin typeface="Cambria Math" panose="02040503050406030204" pitchFamily="18" charset="0"/>
                            <a:ea typeface="Cambria Math" panose="02040503050406030204" pitchFamily="18" charset="0"/>
                          </a:rPr>
                          <m:t>𝑌</m:t>
                        </m:r>
                      </m:e>
                      <m:sub>
                        <m:r>
                          <a:rPr lang="en-AU" altLang="zh-CN" sz="2400" i="1" dirty="0">
                            <a:latin typeface="Cambria Math" panose="02040503050406030204" pitchFamily="18" charset="0"/>
                            <a:ea typeface="Cambria Math" panose="02040503050406030204" pitchFamily="18" charset="0"/>
                          </a:rPr>
                          <m:t>2</m:t>
                        </m:r>
                      </m:sub>
                    </m:sSub>
                    <m:sSub>
                      <m:sSubPr>
                        <m:ctrlPr>
                          <a:rPr lang="en-AU" altLang="zh-CN" sz="2400" i="1" dirty="0">
                            <a:latin typeface="Cambria Math" panose="02040503050406030204" pitchFamily="18" charset="0"/>
                            <a:ea typeface="Cambria Math" panose="02040503050406030204" pitchFamily="18" charset="0"/>
                          </a:rPr>
                        </m:ctrlPr>
                      </m:sSubPr>
                      <m:e>
                        <m:r>
                          <a:rPr lang="en-AU" altLang="zh-CN" sz="2400" i="1" dirty="0">
                            <a:latin typeface="Cambria Math" panose="02040503050406030204" pitchFamily="18" charset="0"/>
                            <a:ea typeface="Cambria Math" panose="02040503050406030204" pitchFamily="18" charset="0"/>
                          </a:rPr>
                          <m:t>…</m:t>
                        </m:r>
                        <m:r>
                          <a:rPr lang="en-AU" altLang="zh-CN" sz="2400" i="1" dirty="0">
                            <a:latin typeface="Cambria Math" panose="02040503050406030204" pitchFamily="18" charset="0"/>
                            <a:ea typeface="Cambria Math" panose="02040503050406030204" pitchFamily="18" charset="0"/>
                          </a:rPr>
                          <m:t>𝑌</m:t>
                        </m:r>
                      </m:e>
                      <m:sub>
                        <m:r>
                          <a:rPr lang="en-AU" altLang="zh-CN" sz="2400" i="1" dirty="0">
                            <a:latin typeface="Cambria Math" panose="02040503050406030204" pitchFamily="18" charset="0"/>
                            <a:ea typeface="Cambria Math" panose="02040503050406030204" pitchFamily="18" charset="0"/>
                          </a:rPr>
                          <m:t>𝑛</m:t>
                        </m:r>
                      </m:sub>
                    </m:sSub>
                    <m:r>
                      <a:rPr lang="en-AU" altLang="zh-CN" sz="2400" b="0" i="1" dirty="0" smtClean="0">
                        <a:latin typeface="Cambria Math" panose="02040503050406030204" pitchFamily="18" charset="0"/>
                        <a:ea typeface="Cambria Math" panose="02040503050406030204" pitchFamily="18" charset="0"/>
                      </a:rPr>
                      <m:t>=</m:t>
                    </m:r>
                    <m:r>
                      <a:rPr lang="el-GR" sz="2400" i="1" dirty="0">
                        <a:latin typeface="Cambria Math" panose="02040503050406030204" pitchFamily="18" charset="0"/>
                      </a:rPr>
                      <m:t>𝜀</m:t>
                    </m:r>
                  </m:oMath>
                </a14:m>
                <a:r>
                  <a:rPr lang="en-AU" sz="2400" dirty="0"/>
                  <a:t>, </a:t>
                </a:r>
                <a:r>
                  <a:rPr lang="zh-CN" altLang="en-US" sz="2400" dirty="0"/>
                  <a:t>则有产生式</a:t>
                </a:r>
                <a14:m>
                  <m:oMath xmlns:m="http://schemas.openxmlformats.org/officeDocument/2006/math">
                    <m:d>
                      <m:dPr>
                        <m:begChr m:val="["/>
                        <m:endChr m:val="]"/>
                        <m:ctrlPr>
                          <a:rPr lang="en-US" altLang="zh-CN" sz="2400" i="1" dirty="0" smtClean="0">
                            <a:latin typeface="Cambria Math" panose="02040503050406030204" pitchFamily="18" charset="0"/>
                          </a:rPr>
                        </m:ctrlPr>
                      </m:dPr>
                      <m:e>
                        <m:r>
                          <a:rPr lang="en-AU" sz="2400" i="1" dirty="0" err="1" smtClean="0">
                            <a:latin typeface="Cambria Math" panose="02040503050406030204" pitchFamily="18" charset="0"/>
                          </a:rPr>
                          <m:t>𝑞</m:t>
                        </m:r>
                        <m:r>
                          <a:rPr lang="en-AU" sz="2400" b="0" i="1" dirty="0" smtClean="0">
                            <a:latin typeface="Cambria Math" panose="02040503050406030204" pitchFamily="18" charset="0"/>
                          </a:rPr>
                          <m:t>𝑋𝑝</m:t>
                        </m:r>
                      </m:e>
                    </m:d>
                    <m:r>
                      <a:rPr lang="en-AU" sz="2400" i="1" dirty="0" smtClean="0">
                        <a:latin typeface="Cambria Math" panose="02040503050406030204" pitchFamily="18" charset="0"/>
                      </a:rPr>
                      <m:t>→</m:t>
                    </m:r>
                    <m:r>
                      <a:rPr lang="en-AU" sz="2400" i="1" dirty="0" smtClean="0">
                        <a:latin typeface="Cambria Math" panose="02040503050406030204" pitchFamily="18" charset="0"/>
                      </a:rPr>
                      <m:t>𝑎</m:t>
                    </m:r>
                  </m:oMath>
                </a14:m>
                <a:r>
                  <a:rPr lang="zh-CN" altLang="en-US" sz="2400" dirty="0"/>
                  <a:t>。</a:t>
                </a:r>
                <a:endParaRPr lang="en-AU" sz="2400"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457200" y="1033041"/>
                <a:ext cx="8229600" cy="5323309"/>
              </a:xfrm>
              <a:blipFill rotWithShape="1">
                <a:blip r:embed="rId3"/>
                <a:stretch>
                  <a:fillRect t="-10"/>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0662E1F6-9BD6-474C-A82E-E07C3DB67AAE}" type="slidenum">
              <a:rPr lang="en-AU" smtClean="0"/>
              <a:t>39</a:t>
            </a:fld>
            <a:endParaRPr lang="en-AU"/>
          </a:p>
        </p:txBody>
      </p:sp>
      <mc:AlternateContent xmlns:mc="http://schemas.openxmlformats.org/markup-compatibility/2006" xmlns:a14="http://schemas.microsoft.com/office/drawing/2010/main">
        <mc:Choice Requires="a14">
          <p:sp>
            <p:nvSpPr>
              <p:cNvPr id="6" name="TextBox 5"/>
              <p:cNvSpPr txBox="1"/>
              <p:nvPr/>
            </p:nvSpPr>
            <p:spPr>
              <a:xfrm>
                <a:off x="3078125" y="4613902"/>
                <a:ext cx="5837275" cy="923330"/>
              </a:xfrm>
              <a:prstGeom prst="rect">
                <a:avLst/>
              </a:prstGeom>
              <a:solidFill>
                <a:srgbClr val="FFC000"/>
              </a:solidFill>
            </p:spPr>
            <p:txBody>
              <a:bodyPr wrap="square">
                <a:spAutoFit/>
              </a:bodyPr>
              <a:lstStyle/>
              <a:p>
                <a:r>
                  <a:rPr lang="zh-CN" altLang="en-US" dirty="0">
                    <a:latin typeface="楷体" panose="02010609060101010101" pitchFamily="49" charset="-122"/>
                    <a:ea typeface="楷体" panose="02010609060101010101" pitchFamily="49" charset="-122"/>
                  </a:rPr>
                  <a:t>为了弹出某个栈符号</a:t>
                </a:r>
                <a14:m>
                  <m:oMath xmlns:m="http://schemas.openxmlformats.org/officeDocument/2006/math">
                    <m:r>
                      <a:rPr lang="en-US" altLang="zh-CN" i="1" dirty="0" smtClean="0">
                        <a:latin typeface="Cambria Math" panose="02040503050406030204" pitchFamily="18" charset="0"/>
                        <a:ea typeface="楷体" panose="02010609060101010101" pitchFamily="49" charset="-122"/>
                      </a:rPr>
                      <m:t>𝑋</m:t>
                    </m:r>
                  </m:oMath>
                </a14:m>
                <a:r>
                  <a:rPr lang="zh-CN" altLang="en-US" dirty="0">
                    <a:latin typeface="楷体" panose="02010609060101010101" pitchFamily="49" charset="-122"/>
                    <a:ea typeface="楷体" panose="02010609060101010101" pitchFamily="49" charset="-122"/>
                  </a:rPr>
                  <a:t>，第一步是利用某个动作将</a:t>
                </a:r>
                <a14:m>
                  <m:oMath xmlns:m="http://schemas.openxmlformats.org/officeDocument/2006/math">
                    <m:r>
                      <a:rPr lang="en-US" altLang="zh-CN" i="1" dirty="0" smtClean="0">
                        <a:latin typeface="Cambria Math" panose="02040503050406030204" pitchFamily="18" charset="0"/>
                        <a:ea typeface="楷体" panose="02010609060101010101" pitchFamily="49" charset="-122"/>
                      </a:rPr>
                      <m:t>𝑋</m:t>
                    </m:r>
                  </m:oMath>
                </a14:m>
                <a:r>
                  <a:rPr lang="zh-CN" altLang="en-US" dirty="0">
                    <a:latin typeface="楷体" panose="02010609060101010101" pitchFamily="49" charset="-122"/>
                    <a:ea typeface="楷体" panose="02010609060101010101" pitchFamily="49" charset="-122"/>
                  </a:rPr>
                  <a:t>替换为其他栈符号串</a:t>
                </a:r>
                <a14:m>
                  <m:oMath xmlns:m="http://schemas.openxmlformats.org/officeDocument/2006/math">
                    <m:sSub>
                      <m:sSubPr>
                        <m:ctrlPr>
                          <a:rPr lang="en-AU" altLang="zh-CN" sz="1800" i="1" dirty="0" smtClean="0">
                            <a:latin typeface="Cambria Math" panose="02040503050406030204" pitchFamily="18" charset="0"/>
                            <a:ea typeface="Cambria Math" panose="02040503050406030204" pitchFamily="18" charset="0"/>
                          </a:rPr>
                        </m:ctrlPr>
                      </m:sSubPr>
                      <m:e>
                        <m:r>
                          <a:rPr lang="en-AU" altLang="zh-CN" sz="1800" i="1" dirty="0">
                            <a:latin typeface="Cambria Math" panose="02040503050406030204" pitchFamily="18" charset="0"/>
                            <a:ea typeface="Cambria Math" panose="02040503050406030204" pitchFamily="18" charset="0"/>
                          </a:rPr>
                          <m:t>𝑌</m:t>
                        </m:r>
                      </m:e>
                      <m:sub>
                        <m:r>
                          <a:rPr lang="en-AU" altLang="zh-CN" sz="1800" i="1" dirty="0">
                            <a:latin typeface="Cambria Math" panose="02040503050406030204" pitchFamily="18" charset="0"/>
                            <a:ea typeface="Cambria Math" panose="02040503050406030204" pitchFamily="18" charset="0"/>
                          </a:rPr>
                          <m:t>1</m:t>
                        </m:r>
                      </m:sub>
                    </m:sSub>
                    <m:sSub>
                      <m:sSubPr>
                        <m:ctrlPr>
                          <a:rPr lang="en-AU" altLang="zh-CN" sz="1800" i="1" dirty="0">
                            <a:latin typeface="Cambria Math" panose="02040503050406030204" pitchFamily="18" charset="0"/>
                            <a:ea typeface="Cambria Math" panose="02040503050406030204" pitchFamily="18" charset="0"/>
                          </a:rPr>
                        </m:ctrlPr>
                      </m:sSubPr>
                      <m:e>
                        <m:r>
                          <a:rPr lang="en-AU" altLang="zh-CN" sz="1800" i="1" dirty="0">
                            <a:latin typeface="Cambria Math" panose="02040503050406030204" pitchFamily="18" charset="0"/>
                            <a:ea typeface="Cambria Math" panose="02040503050406030204" pitchFamily="18" charset="0"/>
                          </a:rPr>
                          <m:t>𝑌</m:t>
                        </m:r>
                      </m:e>
                      <m:sub>
                        <m:r>
                          <a:rPr lang="en-AU" altLang="zh-CN" sz="1800" i="1" dirty="0">
                            <a:latin typeface="Cambria Math" panose="02040503050406030204" pitchFamily="18" charset="0"/>
                            <a:ea typeface="Cambria Math" panose="02040503050406030204" pitchFamily="18" charset="0"/>
                          </a:rPr>
                          <m:t>2</m:t>
                        </m:r>
                      </m:sub>
                    </m:sSub>
                    <m:sSub>
                      <m:sSubPr>
                        <m:ctrlPr>
                          <a:rPr lang="en-AU" altLang="zh-CN" sz="1800" i="1" dirty="0">
                            <a:latin typeface="Cambria Math" panose="02040503050406030204" pitchFamily="18" charset="0"/>
                            <a:ea typeface="Cambria Math" panose="02040503050406030204" pitchFamily="18" charset="0"/>
                          </a:rPr>
                        </m:ctrlPr>
                      </m:sSubPr>
                      <m:e>
                        <m:r>
                          <a:rPr lang="en-AU" altLang="zh-CN" sz="1800" i="1" dirty="0">
                            <a:latin typeface="Cambria Math" panose="02040503050406030204" pitchFamily="18" charset="0"/>
                            <a:ea typeface="Cambria Math" panose="02040503050406030204" pitchFamily="18" charset="0"/>
                          </a:rPr>
                          <m:t>…</m:t>
                        </m:r>
                        <m:r>
                          <a:rPr lang="en-AU" altLang="zh-CN" sz="1800" i="1" dirty="0">
                            <a:latin typeface="Cambria Math" panose="02040503050406030204" pitchFamily="18" charset="0"/>
                            <a:ea typeface="Cambria Math" panose="02040503050406030204" pitchFamily="18" charset="0"/>
                          </a:rPr>
                          <m:t>𝑌</m:t>
                        </m:r>
                      </m:e>
                      <m:sub>
                        <m:r>
                          <a:rPr lang="en-AU" altLang="zh-CN" sz="1800" b="0" i="1" dirty="0" smtClean="0">
                            <a:latin typeface="Cambria Math" panose="02040503050406030204" pitchFamily="18" charset="0"/>
                            <a:ea typeface="Cambria Math" panose="02040503050406030204" pitchFamily="18" charset="0"/>
                          </a:rPr>
                          <m:t>𝑛</m:t>
                        </m:r>
                      </m:sub>
                    </m:sSub>
                    <m:r>
                      <a:rPr lang="en-AU" altLang="zh-CN" sz="1800" b="0" i="1" dirty="0" smtClean="0">
                        <a:latin typeface="Cambria Math" panose="02040503050406030204" pitchFamily="18" charset="0"/>
                        <a:ea typeface="Cambria Math" panose="02040503050406030204" pitchFamily="18" charset="0"/>
                      </a:rPr>
                      <m:t> </m:t>
                    </m:r>
                  </m:oMath>
                </a14:m>
                <a:r>
                  <a:rPr lang="zh-CN" altLang="en-US" dirty="0">
                    <a:latin typeface="楷体" panose="02010609060101010101" pitchFamily="49" charset="-122"/>
                    <a:ea typeface="楷体" panose="02010609060101010101" pitchFamily="49" charset="-122"/>
                  </a:rPr>
                  <a:t>，然后再一步一步地弹出这些栈符号串。利用这一个动作便可以定义一组产生式。</a:t>
                </a:r>
              </a:p>
            </p:txBody>
          </p:sp>
        </mc:Choice>
        <mc:Fallback xmlns="">
          <p:sp>
            <p:nvSpPr>
              <p:cNvPr id="6" name="TextBox 5"/>
              <p:cNvSpPr txBox="1">
                <a:spLocks noRot="1" noChangeAspect="1" noMove="1" noResize="1" noEditPoints="1" noAdjustHandles="1" noChangeArrowheads="1" noChangeShapeType="1" noTextEdit="1"/>
              </p:cNvSpPr>
              <p:nvPr/>
            </p:nvSpPr>
            <p:spPr>
              <a:xfrm>
                <a:off x="3078125" y="4613902"/>
                <a:ext cx="5837275" cy="923330"/>
              </a:xfrm>
              <a:prstGeom prst="rect">
                <a:avLst/>
              </a:prstGeom>
              <a:blipFill rotWithShape="1">
                <a:blip r:embed="rId4"/>
                <a:stretch>
                  <a:fillRect l="-5" t="-68" b="3"/>
                </a:stretch>
              </a:blipFill>
            </p:spPr>
            <p:txBody>
              <a:bodyPr/>
              <a:lstStyle/>
              <a:p>
                <a:r>
                  <a:rPr lang="zh-CN" altLang="en-US">
                    <a:noFill/>
                  </a:rPr>
                  <a:t> </a:t>
                </a:r>
              </a:p>
            </p:txBody>
          </p:sp>
        </mc:Fallback>
      </mc:AlternateContent>
      <p:sp>
        <p:nvSpPr>
          <p:cNvPr id="7" name="Title 1"/>
          <p:cNvSpPr>
            <a:spLocks noGrp="1"/>
          </p:cNvSpPr>
          <p:nvPr>
            <p:ph type="title"/>
          </p:nvPr>
        </p:nvSpPr>
        <p:spPr>
          <a:xfrm>
            <a:off x="685800" y="152400"/>
            <a:ext cx="8229600" cy="393065"/>
          </a:xfrm>
        </p:spPr>
        <p:txBody>
          <a:bodyPr/>
          <a:lstStyle/>
          <a:p>
            <a:pPr algn="r"/>
            <a:r>
              <a:rPr lang="zh-CN" altLang="en-US" sz="3600" dirty="0">
                <a:solidFill>
                  <a:schemeClr val="bg1"/>
                </a:solidFill>
              </a:rPr>
              <a:t>由</a:t>
            </a:r>
            <a:r>
              <a:rPr lang="en-AU" altLang="zh-CN" sz="3600" dirty="0">
                <a:solidFill>
                  <a:schemeClr val="bg1"/>
                </a:solidFill>
                <a:latin typeface="Times New Roman" panose="02020603050405020304" pitchFamily="18" charset="0"/>
                <a:cs typeface="Times New Roman" panose="02020603050405020304" pitchFamily="18" charset="0"/>
              </a:rPr>
              <a:t>PDA</a:t>
            </a:r>
            <a:r>
              <a:rPr lang="zh-CN" altLang="en-US" sz="3600" dirty="0">
                <a:solidFill>
                  <a:schemeClr val="bg1"/>
                </a:solidFill>
              </a:rPr>
              <a:t>到</a:t>
            </a:r>
            <a:r>
              <a:rPr lang="en-US" altLang="zh-CN" sz="3600" dirty="0">
                <a:solidFill>
                  <a:schemeClr val="bg1"/>
                </a:solidFill>
                <a:latin typeface="Times New Roman" panose="02020603050405020304" pitchFamily="18" charset="0"/>
                <a:cs typeface="Times New Roman" panose="02020603050405020304" pitchFamily="18" charset="0"/>
              </a:rPr>
              <a:t>CFG</a:t>
            </a:r>
            <a:endParaRPr lang="en-AU" sz="3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1675"/>
            <a:ext cx="8229600" cy="1143000"/>
          </a:xfrm>
        </p:spPr>
        <p:txBody>
          <a:bodyPr/>
          <a:lstStyle/>
          <a:p>
            <a:r>
              <a:rPr lang="zh-CN" altLang="en-US" dirty="0"/>
              <a:t>内容大纲</a:t>
            </a:r>
            <a:endParaRPr lang="en-AU" dirty="0"/>
          </a:p>
        </p:txBody>
      </p:sp>
      <p:sp>
        <p:nvSpPr>
          <p:cNvPr id="3" name="Content Placeholder 2"/>
          <p:cNvSpPr>
            <a:spLocks noGrp="1"/>
          </p:cNvSpPr>
          <p:nvPr>
            <p:ph idx="1"/>
          </p:nvPr>
        </p:nvSpPr>
        <p:spPr>
          <a:xfrm>
            <a:off x="457200" y="2027237"/>
            <a:ext cx="8229600" cy="4525963"/>
          </a:xfrm>
        </p:spPr>
        <p:txBody>
          <a:bodyPr/>
          <a:lstStyle/>
          <a:p>
            <a:pPr algn="just">
              <a:buNone/>
            </a:pPr>
            <a:r>
              <a:rPr lang="en-US" altLang="zh-CN" sz="3600" dirty="0">
                <a:latin typeface="Times New Roman" panose="02020603050405020304" pitchFamily="18" charset="0"/>
                <a:ea typeface="宋体" panose="02010600030101010101" pitchFamily="2" charset="-122"/>
              </a:rPr>
              <a:t>(1) </a:t>
            </a:r>
            <a:r>
              <a:rPr lang="zh-CN" altLang="en-US" sz="3600" dirty="0">
                <a:latin typeface="Times New Roman" panose="02020603050405020304" pitchFamily="18" charset="0"/>
                <a:ea typeface="宋体" panose="02010600030101010101" pitchFamily="2" charset="-122"/>
              </a:rPr>
              <a:t>乔姆斯基文法体系</a:t>
            </a:r>
            <a:endParaRPr lang="en-US" altLang="zh-CN" sz="3600" dirty="0">
              <a:latin typeface="Times New Roman" panose="02020603050405020304" pitchFamily="18" charset="0"/>
              <a:ea typeface="宋体" panose="02010600030101010101" pitchFamily="2" charset="-122"/>
            </a:endParaRPr>
          </a:p>
          <a:p>
            <a:pPr algn="just">
              <a:buNone/>
            </a:pPr>
            <a:r>
              <a:rPr lang="en-US" altLang="zh-CN" sz="3600" dirty="0">
                <a:solidFill>
                  <a:schemeClr val="bg1">
                    <a:lumMod val="65000"/>
                  </a:schemeClr>
                </a:solidFill>
                <a:latin typeface="Times New Roman" panose="02020603050405020304" pitchFamily="18" charset="0"/>
                <a:ea typeface="宋体" panose="02010600030101010101" pitchFamily="2" charset="-122"/>
              </a:rPr>
              <a:t>(2) </a:t>
            </a:r>
            <a:r>
              <a:rPr lang="zh-CN" altLang="en-US" sz="3600" dirty="0">
                <a:solidFill>
                  <a:schemeClr val="bg1">
                    <a:lumMod val="65000"/>
                  </a:schemeClr>
                </a:solidFill>
                <a:latin typeface="Times New Roman" panose="02020603050405020304" pitchFamily="18" charset="0"/>
                <a:ea typeface="宋体" panose="02010600030101010101" pitchFamily="2" charset="-122"/>
              </a:rPr>
              <a:t>形式语言与自动机</a:t>
            </a:r>
          </a:p>
        </p:txBody>
      </p:sp>
      <p:sp>
        <p:nvSpPr>
          <p:cNvPr id="4" name="Slide Number Placeholder 3"/>
          <p:cNvSpPr>
            <a:spLocks noGrp="1"/>
          </p:cNvSpPr>
          <p:nvPr>
            <p:ph type="sldNum" sz="quarter" idx="12"/>
          </p:nvPr>
        </p:nvSpPr>
        <p:spPr/>
        <p:txBody>
          <a:bodyPr/>
          <a:lstStyle/>
          <a:p>
            <a:pPr>
              <a:defRPr/>
            </a:pPr>
            <a:fld id="{A60C455B-B212-44F5-BDE5-4E865130930B}" type="slidenum">
              <a:rPr lang="en-US" altLang="zh-CN" smtClean="0"/>
              <a:t>4</a:t>
            </a:fld>
            <a:endParaRPr lang="en-US" altLang="zh-C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662E1F6-9BD6-474C-A82E-E07C3DB67AAE}" type="slidenum">
              <a:rPr lang="en-AU" smtClean="0"/>
              <a:t>40</a:t>
            </a:fld>
            <a:endParaRPr lang="en-AU"/>
          </a:p>
        </p:txBody>
      </p:sp>
      <p:sp>
        <p:nvSpPr>
          <p:cNvPr id="7" name="Title 1"/>
          <p:cNvSpPr>
            <a:spLocks noGrp="1"/>
          </p:cNvSpPr>
          <p:nvPr>
            <p:ph type="title"/>
          </p:nvPr>
        </p:nvSpPr>
        <p:spPr>
          <a:xfrm>
            <a:off x="457200" y="-107315"/>
            <a:ext cx="8229600" cy="915670"/>
          </a:xfrm>
        </p:spPr>
        <p:txBody>
          <a:bodyPr/>
          <a:lstStyle/>
          <a:p>
            <a:pPr algn="r">
              <a:buClrTx/>
              <a:buSzTx/>
              <a:buFontTx/>
            </a:pPr>
            <a:r>
              <a:rPr lang="zh-CN" altLang="en-US" sz="3600" dirty="0">
                <a:solidFill>
                  <a:schemeClr val="bg1"/>
                </a:solidFill>
                <a:effectLst>
                  <a:outerShdw blurRad="38100" dist="38100" dir="2700000" algn="tl">
                    <a:srgbClr val="000000">
                      <a:alpha val="43137"/>
                    </a:srgbClr>
                  </a:outerShdw>
                </a:effectLst>
              </a:rPr>
              <a:t>形式语言与自动机</a:t>
            </a:r>
            <a:endParaRPr lang="en-US" altLang="zh-CN" sz="3600" dirty="0">
              <a:solidFill>
                <a:schemeClr val="bg1"/>
              </a:solidFill>
              <a:effectLst>
                <a:outerShdw blurRad="38100" dist="38100" dir="2700000" algn="tl">
                  <a:srgbClr val="000000">
                    <a:alpha val="43137"/>
                  </a:srgbClr>
                </a:outerShdw>
              </a:effectLst>
            </a:endParaRPr>
          </a:p>
        </p:txBody>
      </p:sp>
      <p:sp>
        <p:nvSpPr>
          <p:cNvPr id="9" name="文本框 8"/>
          <p:cNvSpPr txBox="1"/>
          <p:nvPr/>
        </p:nvSpPr>
        <p:spPr>
          <a:xfrm>
            <a:off x="533400" y="762000"/>
            <a:ext cx="8382000" cy="1568450"/>
          </a:xfrm>
          <a:prstGeom prst="rect">
            <a:avLst/>
          </a:prstGeom>
          <a:noFill/>
        </p:spPr>
        <p:txBody>
          <a:bodyPr wrap="square">
            <a:spAutoFit/>
          </a:bodyPr>
          <a:lstStyle/>
          <a:p>
            <a:r>
              <a:rPr lang="zh-CN" altLang="en-US" sz="2400" b="1" dirty="0"/>
              <a:t>比较以下三个语言对应的自动机</a:t>
            </a:r>
            <a:endParaRPr lang="en-US" altLang="zh-CN" sz="2400" b="1" dirty="0"/>
          </a:p>
          <a:p>
            <a:r>
              <a:rPr lang="en-US" altLang="zh-CN" sz="2400" b="1" i="1" dirty="0">
                <a:solidFill>
                  <a:schemeClr val="tx1"/>
                </a:solidFill>
                <a:latin typeface="Times New Roman" panose="02020603050405020304" pitchFamily="18" charset="0"/>
                <a:cs typeface="Times New Roman" panose="02020603050405020304" pitchFamily="18" charset="0"/>
              </a:rPr>
              <a:t>L</a:t>
            </a:r>
            <a:r>
              <a:rPr lang="en-US" altLang="zh-CN" sz="2400" b="1" baseline="-25000" dirty="0">
                <a:solidFill>
                  <a:schemeClr val="tx1"/>
                </a:solidFill>
                <a:latin typeface="Times New Roman" panose="02020603050405020304" pitchFamily="18" charset="0"/>
                <a:cs typeface="Times New Roman" panose="02020603050405020304" pitchFamily="18" charset="0"/>
              </a:rPr>
              <a:t>1</a:t>
            </a:r>
            <a:r>
              <a:rPr lang="en-US" altLang="zh-CN" sz="2400" b="1" i="1" dirty="0">
                <a:solidFill>
                  <a:schemeClr val="tx1"/>
                </a:solidFill>
                <a:latin typeface="Times New Roman" panose="02020603050405020304" pitchFamily="18" charset="0"/>
                <a:cs typeface="Times New Roman" panose="02020603050405020304" pitchFamily="18" charset="0"/>
              </a:rPr>
              <a:t>=</a:t>
            </a:r>
            <a:r>
              <a:rPr lang="en-US" altLang="zh-CN" sz="2400" b="1" dirty="0">
                <a:solidFill>
                  <a:schemeClr val="tx1"/>
                </a:solidFill>
                <a:latin typeface="Times New Roman" panose="02020603050405020304" pitchFamily="18" charset="0"/>
                <a:cs typeface="Times New Roman" panose="02020603050405020304" pitchFamily="18" charset="0"/>
              </a:rPr>
              <a:t>{</a:t>
            </a:r>
            <a:r>
              <a:rPr lang="en-US" altLang="zh-CN" sz="2400" b="1" i="1" dirty="0" err="1">
                <a:solidFill>
                  <a:schemeClr val="tx1"/>
                </a:solidFill>
                <a:latin typeface="Times New Roman" panose="02020603050405020304" pitchFamily="18" charset="0"/>
                <a:cs typeface="Times New Roman" panose="02020603050405020304" pitchFamily="18" charset="0"/>
              </a:rPr>
              <a:t>a</a:t>
            </a:r>
            <a:r>
              <a:rPr lang="en-US" altLang="zh-CN" sz="2400" b="1" i="1" baseline="30000" dirty="0" err="1">
                <a:solidFill>
                  <a:schemeClr val="tx1"/>
                </a:solidFill>
                <a:latin typeface="Times New Roman" panose="02020603050405020304" pitchFamily="18" charset="0"/>
                <a:cs typeface="Times New Roman" panose="02020603050405020304" pitchFamily="18" charset="0"/>
              </a:rPr>
              <a:t>m</a:t>
            </a:r>
            <a:r>
              <a:rPr lang="en-US" altLang="zh-CN" sz="2400" b="1" i="1" dirty="0" err="1">
                <a:solidFill>
                  <a:schemeClr val="tx1"/>
                </a:solidFill>
                <a:latin typeface="Times New Roman" panose="02020603050405020304" pitchFamily="18" charset="0"/>
                <a:cs typeface="Times New Roman" panose="02020603050405020304" pitchFamily="18" charset="0"/>
              </a:rPr>
              <a:t>b</a:t>
            </a:r>
            <a:r>
              <a:rPr lang="en-US" altLang="zh-CN" sz="2400" b="1" i="1" baseline="30000" dirty="0" err="1">
                <a:solidFill>
                  <a:schemeClr val="tx1"/>
                </a:solidFill>
                <a:latin typeface="Times New Roman" panose="02020603050405020304" pitchFamily="18" charset="0"/>
                <a:cs typeface="Times New Roman" panose="02020603050405020304" pitchFamily="18" charset="0"/>
              </a:rPr>
              <a:t>n</a:t>
            </a:r>
            <a:r>
              <a:rPr lang="en-US" altLang="zh-CN" sz="2400" b="1" i="1" dirty="0" err="1">
                <a:solidFill>
                  <a:schemeClr val="tx1"/>
                </a:solidFill>
                <a:latin typeface="Times New Roman" panose="02020603050405020304" pitchFamily="18" charset="0"/>
                <a:cs typeface="Times New Roman" panose="02020603050405020304" pitchFamily="18" charset="0"/>
              </a:rPr>
              <a:t>c</a:t>
            </a:r>
            <a:r>
              <a:rPr lang="en-US" altLang="zh-CN" sz="2400" b="1" i="1" baseline="30000" dirty="0" err="1">
                <a:solidFill>
                  <a:schemeClr val="tx1"/>
                </a:solidFill>
                <a:latin typeface="Times New Roman" panose="02020603050405020304" pitchFamily="18" charset="0"/>
                <a:cs typeface="Times New Roman" panose="02020603050405020304" pitchFamily="18" charset="0"/>
              </a:rPr>
              <a:t>k</a:t>
            </a:r>
            <a:r>
              <a:rPr lang="en-US" altLang="zh-CN" sz="2400" b="1" i="1" dirty="0" err="1">
                <a:solidFill>
                  <a:schemeClr val="tx1"/>
                </a:solidFill>
                <a:latin typeface="Times New Roman" panose="02020603050405020304" pitchFamily="18" charset="0"/>
                <a:cs typeface="Times New Roman" panose="02020603050405020304" pitchFamily="18" charset="0"/>
              </a:rPr>
              <a:t>|m</a:t>
            </a:r>
            <a:r>
              <a:rPr lang="en-US" altLang="zh-CN" sz="2400" b="1" i="1" dirty="0">
                <a:solidFill>
                  <a:schemeClr val="tx1"/>
                </a:solidFill>
                <a:latin typeface="Times New Roman" panose="02020603050405020304" pitchFamily="18" charset="0"/>
                <a:cs typeface="Times New Roman" panose="02020603050405020304" pitchFamily="18" charset="0"/>
              </a:rPr>
              <a:t>, n, k≥</a:t>
            </a:r>
            <a:r>
              <a:rPr lang="en-US" altLang="zh-CN" sz="2400" b="1" dirty="0">
                <a:solidFill>
                  <a:schemeClr val="tx1"/>
                </a:solidFill>
                <a:latin typeface="Times New Roman" panose="02020603050405020304" pitchFamily="18" charset="0"/>
                <a:cs typeface="Times New Roman" panose="02020603050405020304" pitchFamily="18" charset="0"/>
              </a:rPr>
              <a:t>1}</a:t>
            </a:r>
          </a:p>
          <a:p>
            <a:r>
              <a:rPr lang="en-US" altLang="zh-CN" sz="2400" b="1" i="1" dirty="0">
                <a:latin typeface="Times New Roman" panose="02020603050405020304" pitchFamily="18" charset="0"/>
                <a:cs typeface="Times New Roman" panose="02020603050405020304" pitchFamily="18" charset="0"/>
              </a:rPr>
              <a:t>L</a:t>
            </a:r>
            <a:r>
              <a:rPr lang="en-US" altLang="zh-CN" sz="2400" b="1" baseline="-25000" dirty="0">
                <a:latin typeface="Times New Roman" panose="02020603050405020304" pitchFamily="18" charset="0"/>
                <a:cs typeface="Times New Roman" panose="02020603050405020304" pitchFamily="18" charset="0"/>
              </a:rPr>
              <a:t>2</a:t>
            </a:r>
            <a:r>
              <a:rPr lang="en-US" altLang="zh-CN" sz="2400" b="1" i="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a</a:t>
            </a:r>
            <a:r>
              <a:rPr lang="en-US" altLang="zh-CN" sz="2400" b="1" i="1" baseline="30000" dirty="0" err="1">
                <a:latin typeface="Times New Roman" panose="02020603050405020304" pitchFamily="18" charset="0"/>
                <a:cs typeface="Times New Roman" panose="02020603050405020304" pitchFamily="18" charset="0"/>
              </a:rPr>
              <a:t>m</a:t>
            </a:r>
            <a:r>
              <a:rPr lang="en-US" altLang="zh-CN" sz="2400" b="1" i="1" dirty="0" err="1">
                <a:latin typeface="Times New Roman" panose="02020603050405020304" pitchFamily="18" charset="0"/>
                <a:cs typeface="Times New Roman" panose="02020603050405020304" pitchFamily="18" charset="0"/>
              </a:rPr>
              <a:t>b</a:t>
            </a:r>
            <a:r>
              <a:rPr lang="en-US" altLang="zh-CN" sz="2400" b="1" i="1" baseline="30000" dirty="0" err="1">
                <a:latin typeface="Times New Roman" panose="02020603050405020304" pitchFamily="18" charset="0"/>
                <a:cs typeface="Times New Roman" panose="02020603050405020304" pitchFamily="18" charset="0"/>
              </a:rPr>
              <a:t>m</a:t>
            </a:r>
            <a:r>
              <a:rPr lang="en-US" altLang="zh-CN" sz="2400" b="1" i="1" dirty="0" err="1">
                <a:latin typeface="Times New Roman" panose="02020603050405020304" pitchFamily="18" charset="0"/>
                <a:cs typeface="Times New Roman" panose="02020603050405020304" pitchFamily="18" charset="0"/>
              </a:rPr>
              <a:t>c</a:t>
            </a:r>
            <a:r>
              <a:rPr lang="en-US" altLang="zh-CN" sz="2400" b="1" i="1" baseline="30000" dirty="0" err="1">
                <a:latin typeface="Times New Roman" panose="02020603050405020304" pitchFamily="18" charset="0"/>
                <a:cs typeface="Times New Roman" panose="02020603050405020304" pitchFamily="18" charset="0"/>
              </a:rPr>
              <a:t>k</a:t>
            </a:r>
            <a:r>
              <a:rPr lang="en-US" altLang="zh-CN" sz="2400" b="1" i="1" dirty="0" err="1">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 k≥</a:t>
            </a:r>
            <a:r>
              <a:rPr lang="en-US" altLang="zh-CN" sz="2400" b="1" dirty="0">
                <a:latin typeface="Times New Roman" panose="02020603050405020304" pitchFamily="18" charset="0"/>
                <a:cs typeface="Times New Roman" panose="02020603050405020304" pitchFamily="18" charset="0"/>
              </a:rPr>
              <a:t>1}</a:t>
            </a:r>
          </a:p>
          <a:p>
            <a:r>
              <a:rPr lang="en-US" altLang="zh-CN" sz="2400" b="1" i="1" dirty="0">
                <a:solidFill>
                  <a:srgbClr val="FF0000"/>
                </a:solidFill>
                <a:latin typeface="Times New Roman" panose="02020603050405020304" pitchFamily="18" charset="0"/>
                <a:cs typeface="Times New Roman" panose="02020603050405020304" pitchFamily="18" charset="0"/>
              </a:rPr>
              <a:t>L</a:t>
            </a:r>
            <a:r>
              <a:rPr lang="en-US" altLang="zh-CN" sz="2400" b="1" baseline="-25000" dirty="0">
                <a:solidFill>
                  <a:srgbClr val="FF0000"/>
                </a:solidFill>
                <a:latin typeface="Times New Roman" panose="02020603050405020304" pitchFamily="18" charset="0"/>
                <a:cs typeface="Times New Roman" panose="02020603050405020304" pitchFamily="18" charset="0"/>
              </a:rPr>
              <a:t>3</a:t>
            </a:r>
            <a:r>
              <a:rPr lang="en-US" altLang="zh-CN" sz="2400" b="1" i="1" dirty="0">
                <a:solidFill>
                  <a:srgbClr val="FF0000"/>
                </a:solidFill>
                <a:latin typeface="Times New Roman" panose="02020603050405020304" pitchFamily="18" charset="0"/>
                <a:cs typeface="Times New Roman" panose="02020603050405020304" pitchFamily="18" charset="0"/>
              </a:rPr>
              <a:t>=</a:t>
            </a:r>
            <a:r>
              <a:rPr lang="en-US" altLang="zh-CN" sz="2400" b="1" dirty="0">
                <a:solidFill>
                  <a:srgbClr val="FF0000"/>
                </a:solidFill>
                <a:latin typeface="Times New Roman" panose="02020603050405020304" pitchFamily="18" charset="0"/>
                <a:cs typeface="Times New Roman" panose="02020603050405020304" pitchFamily="18" charset="0"/>
              </a:rPr>
              <a:t>{</a:t>
            </a:r>
            <a:r>
              <a:rPr lang="en-US" altLang="zh-CN" sz="2400" b="1" i="1" dirty="0">
                <a:solidFill>
                  <a:srgbClr val="FF0000"/>
                </a:solidFill>
                <a:latin typeface="Times New Roman" panose="02020603050405020304" pitchFamily="18" charset="0"/>
                <a:cs typeface="Times New Roman" panose="02020603050405020304" pitchFamily="18" charset="0"/>
              </a:rPr>
              <a:t>a</a:t>
            </a:r>
            <a:r>
              <a:rPr lang="en-US" altLang="zh-CN" sz="2400" b="1" i="1" baseline="30000" dirty="0">
                <a:solidFill>
                  <a:srgbClr val="FF0000"/>
                </a:solidFill>
                <a:latin typeface="Times New Roman" panose="02020603050405020304" pitchFamily="18" charset="0"/>
                <a:cs typeface="Times New Roman" panose="02020603050405020304" pitchFamily="18" charset="0"/>
              </a:rPr>
              <a:t>m</a:t>
            </a:r>
            <a:r>
              <a:rPr lang="en-US" altLang="zh-CN" sz="2400" b="1" i="1" dirty="0">
                <a:solidFill>
                  <a:srgbClr val="FF0000"/>
                </a:solidFill>
                <a:latin typeface="Times New Roman" panose="02020603050405020304" pitchFamily="18" charset="0"/>
                <a:cs typeface="Times New Roman" panose="02020603050405020304" pitchFamily="18" charset="0"/>
              </a:rPr>
              <a:t>b</a:t>
            </a:r>
            <a:r>
              <a:rPr lang="en-US" altLang="zh-CN" sz="2400" b="1" i="1" baseline="30000" dirty="0">
                <a:solidFill>
                  <a:srgbClr val="FF0000"/>
                </a:solidFill>
                <a:latin typeface="Times New Roman" panose="02020603050405020304" pitchFamily="18" charset="0"/>
                <a:cs typeface="Times New Roman" panose="02020603050405020304" pitchFamily="18" charset="0"/>
              </a:rPr>
              <a:t>m</a:t>
            </a:r>
            <a:r>
              <a:rPr lang="en-US" altLang="zh-CN" sz="2400" b="1" i="1" dirty="0">
                <a:solidFill>
                  <a:srgbClr val="FF0000"/>
                </a:solidFill>
                <a:latin typeface="Times New Roman" panose="02020603050405020304" pitchFamily="18" charset="0"/>
                <a:cs typeface="Times New Roman" panose="02020603050405020304" pitchFamily="18" charset="0"/>
              </a:rPr>
              <a:t>c</a:t>
            </a:r>
            <a:r>
              <a:rPr lang="en-US" altLang="zh-CN" sz="2400" b="1" i="1" baseline="30000" dirty="0">
                <a:solidFill>
                  <a:srgbClr val="FF0000"/>
                </a:solidFill>
                <a:latin typeface="Times New Roman" panose="02020603050405020304" pitchFamily="18" charset="0"/>
                <a:cs typeface="Times New Roman" panose="02020603050405020304" pitchFamily="18" charset="0"/>
              </a:rPr>
              <a:t>m</a:t>
            </a:r>
            <a:r>
              <a:rPr lang="en-US" altLang="zh-CN" sz="2400" b="1" i="1" dirty="0">
                <a:solidFill>
                  <a:srgbClr val="FF0000"/>
                </a:solidFill>
                <a:latin typeface="Times New Roman" panose="02020603050405020304" pitchFamily="18" charset="0"/>
                <a:cs typeface="Times New Roman" panose="02020603050405020304" pitchFamily="18" charset="0"/>
              </a:rPr>
              <a:t>|m≥</a:t>
            </a:r>
            <a:r>
              <a:rPr lang="en-US" altLang="zh-CN" sz="2400" b="1" dirty="0">
                <a:solidFill>
                  <a:srgbClr val="FF0000"/>
                </a:solidFill>
                <a:latin typeface="Times New Roman" panose="02020603050405020304" pitchFamily="18" charset="0"/>
                <a:cs typeface="Times New Roman" panose="02020603050405020304" pitchFamily="18" charset="0"/>
              </a:rPr>
              <a:t>1}</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2450" y="3206750"/>
            <a:ext cx="8229600" cy="4525963"/>
          </a:xfrm>
        </p:spPr>
        <p:txBody>
          <a:bodyPr>
            <a:normAutofit/>
          </a:bodyPr>
          <a:lstStyle/>
          <a:p>
            <a:r>
              <a:rPr lang="zh-CN" altLang="en-US" sz="2400" dirty="0"/>
              <a:t>图灵机有一个</a:t>
            </a:r>
            <a:r>
              <a:rPr lang="zh-CN" altLang="en-US" sz="2400" dirty="0">
                <a:solidFill>
                  <a:srgbClr val="7030A0"/>
                </a:solidFill>
              </a:rPr>
              <a:t>有穷控制器</a:t>
            </a:r>
            <a:r>
              <a:rPr lang="zh-CN" altLang="en-US" sz="2400" dirty="0"/>
              <a:t>，一条</a:t>
            </a:r>
            <a:r>
              <a:rPr lang="zh-CN" altLang="en-US" sz="2400" dirty="0">
                <a:solidFill>
                  <a:srgbClr val="7030A0"/>
                </a:solidFill>
              </a:rPr>
              <a:t>两端无穷的输入输出带</a:t>
            </a:r>
            <a:r>
              <a:rPr lang="zh-CN" altLang="en-US" sz="2400" dirty="0"/>
              <a:t>和一个</a:t>
            </a:r>
            <a:r>
              <a:rPr lang="zh-CN" altLang="en-US" sz="2400" dirty="0">
                <a:solidFill>
                  <a:srgbClr val="7030A0"/>
                </a:solidFill>
              </a:rPr>
              <a:t>带头</a:t>
            </a:r>
            <a:r>
              <a:rPr lang="en-AU" altLang="zh-CN" sz="2400" dirty="0">
                <a:latin typeface="Times New Roman" panose="02020603050405020304" pitchFamily="18" charset="0"/>
                <a:cs typeface="Times New Roman" panose="02020603050405020304" pitchFamily="18" charset="0"/>
              </a:rPr>
              <a:t>(tape head)</a:t>
            </a:r>
            <a:r>
              <a:rPr lang="zh-CN" altLang="en-US" sz="2400" dirty="0"/>
              <a:t>。</a:t>
            </a:r>
            <a:endParaRPr lang="en-AU" altLang="zh-CN" sz="2400" dirty="0"/>
          </a:p>
          <a:p>
            <a:r>
              <a:rPr lang="zh-CN" altLang="en-US" sz="2400" dirty="0"/>
              <a:t>带划分为单元格，每个单元格可以放置一个符号。</a:t>
            </a:r>
            <a:endParaRPr lang="en-AU" altLang="zh-CN" sz="2400" dirty="0"/>
          </a:p>
          <a:p>
            <a:r>
              <a:rPr lang="zh-CN" altLang="en-US" sz="2400" dirty="0"/>
              <a:t>带头每次根据当前状态和带头处单元格的符号内容，根据转移规则选择下一个动作。</a:t>
            </a:r>
            <a:endParaRPr lang="en-AU" altLang="zh-CN" sz="2400" dirty="0"/>
          </a:p>
          <a:p>
            <a:pPr lvl="1"/>
            <a:r>
              <a:rPr lang="zh-CN" altLang="en-US" sz="2400" dirty="0"/>
              <a:t>每个动作都包括下一个状态，修改带头处单元格的符号以及带头向左或向右移动一个单元格。</a:t>
            </a:r>
          </a:p>
          <a:p>
            <a:endParaRPr lang="en-AU" sz="2400" dirty="0"/>
          </a:p>
        </p:txBody>
      </p:sp>
      <p:sp>
        <p:nvSpPr>
          <p:cNvPr id="4" name="Slide Number Placeholder 3"/>
          <p:cNvSpPr>
            <a:spLocks noGrp="1"/>
          </p:cNvSpPr>
          <p:nvPr>
            <p:ph type="sldNum" sz="quarter" idx="12"/>
          </p:nvPr>
        </p:nvSpPr>
        <p:spPr/>
        <p:txBody>
          <a:bodyPr/>
          <a:lstStyle/>
          <a:p>
            <a:fld id="{0662E1F6-9BD6-474C-A82E-E07C3DB67AAE}" type="slidenum">
              <a:rPr lang="en-AU" smtClean="0"/>
              <a:t>41</a:t>
            </a:fld>
            <a:endParaRPr lang="en-AU"/>
          </a:p>
        </p:txBody>
      </p:sp>
      <p:pic>
        <p:nvPicPr>
          <p:cNvPr id="6" name="Picture 5" descr="Diagram&#10;&#10;Description automatically generated"/>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84855" y="999227"/>
            <a:ext cx="5574290" cy="2028956"/>
          </a:xfrm>
          <a:prstGeom prst="rect">
            <a:avLst/>
          </a:prstGeom>
        </p:spPr>
      </p:pic>
      <p:sp>
        <p:nvSpPr>
          <p:cNvPr id="7" name="Title 1"/>
          <p:cNvSpPr>
            <a:spLocks noGrp="1"/>
          </p:cNvSpPr>
          <p:nvPr>
            <p:ph type="title"/>
          </p:nvPr>
        </p:nvSpPr>
        <p:spPr>
          <a:xfrm>
            <a:off x="685800" y="152400"/>
            <a:ext cx="8229600" cy="393065"/>
          </a:xfrm>
        </p:spPr>
        <p:txBody>
          <a:bodyPr/>
          <a:lstStyle/>
          <a:p>
            <a:pPr algn="r"/>
            <a:r>
              <a:rPr lang="zh-CN" altLang="en-US" sz="3600" dirty="0">
                <a:solidFill>
                  <a:schemeClr val="bg1"/>
                </a:solidFill>
              </a:rPr>
              <a:t>图灵机简介与定义</a:t>
            </a:r>
            <a:endParaRPr lang="en-AU" sz="3600" dirty="0">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7400" y="1384300"/>
                <a:ext cx="8229600" cy="4525963"/>
              </a:xfrm>
            </p:spPr>
            <p:txBody>
              <a:bodyPr>
                <a:normAutofit fontScale="92500"/>
              </a:bodyPr>
              <a:lstStyle/>
              <a:p>
                <a:r>
                  <a:rPr lang="zh-CN" altLang="en-US" dirty="0"/>
                  <a:t>图灵机</a:t>
                </a:r>
                <a:r>
                  <a:rPr lang="en-US" altLang="zh-CN" dirty="0"/>
                  <a:t>(</a:t>
                </a:r>
                <a:r>
                  <a:rPr lang="en-AU" dirty="0">
                    <a:latin typeface="Times New Roman" panose="02020603050405020304" pitchFamily="18" charset="0"/>
                    <a:cs typeface="Times New Roman" panose="02020603050405020304" pitchFamily="18" charset="0"/>
                  </a:rPr>
                  <a:t>TM, Turing Machine</a:t>
                </a:r>
                <a:r>
                  <a:rPr lang="en-AU" dirty="0"/>
                  <a:t>) </a:t>
                </a:r>
                <a14:m>
                  <m:oMath xmlns:m="http://schemas.openxmlformats.org/officeDocument/2006/math">
                    <m:r>
                      <a:rPr lang="en-AU" i="1" dirty="0" smtClean="0">
                        <a:latin typeface="Cambria Math" panose="02040503050406030204" pitchFamily="18" charset="0"/>
                      </a:rPr>
                      <m:t>𝑀</m:t>
                    </m:r>
                  </m:oMath>
                </a14:m>
                <a:r>
                  <a:rPr lang="zh-CN" altLang="en-US" dirty="0"/>
                  <a:t>为七元组</a:t>
                </a:r>
                <a:endParaRPr lang="en-AU" altLang="zh-CN" dirty="0"/>
              </a:p>
              <a:p>
                <a:pPr marL="0" indent="0">
                  <a:buNone/>
                </a:pPr>
                <a14:m>
                  <m:oMathPara xmlns:m="http://schemas.openxmlformats.org/officeDocument/2006/math">
                    <m:oMathParaPr>
                      <m:jc m:val="centerGroup"/>
                    </m:oMathParaPr>
                    <m:oMath xmlns:m="http://schemas.openxmlformats.org/officeDocument/2006/math">
                      <m:r>
                        <a:rPr lang="el-GR" i="1" dirty="0" smtClean="0">
                          <a:latin typeface="Cambria Math" panose="02040503050406030204" pitchFamily="18" charset="0"/>
                        </a:rPr>
                        <m:t>𝑀</m:t>
                      </m:r>
                      <m:r>
                        <a:rPr lang="el-GR" i="1" dirty="0" smtClean="0">
                          <a:latin typeface="Cambria Math" panose="02040503050406030204" pitchFamily="18" charset="0"/>
                        </a:rPr>
                        <m:t> = (</m:t>
                      </m:r>
                      <m:r>
                        <a:rPr lang="el-GR" i="1" dirty="0" smtClean="0">
                          <a:latin typeface="Cambria Math" panose="02040503050406030204" pitchFamily="18" charset="0"/>
                        </a:rPr>
                        <m:t>𝑄</m:t>
                      </m:r>
                      <m:r>
                        <a:rPr lang="el-GR" i="1" dirty="0" smtClean="0">
                          <a:latin typeface="Cambria Math" panose="02040503050406030204" pitchFamily="18" charset="0"/>
                        </a:rPr>
                        <m:t>, </m:t>
                      </m:r>
                      <m:r>
                        <m:rPr>
                          <m:sty m:val="p"/>
                        </m:rPr>
                        <a:rPr lang="el-GR" i="0" dirty="0" smtClean="0">
                          <a:latin typeface="Cambria Math" panose="02040503050406030204" pitchFamily="18" charset="0"/>
                        </a:rPr>
                        <m:t>Σ</m:t>
                      </m:r>
                      <m:r>
                        <a:rPr lang="el-GR" i="1" dirty="0" smtClean="0">
                          <a:latin typeface="Cambria Math" panose="02040503050406030204" pitchFamily="18" charset="0"/>
                        </a:rPr>
                        <m:t>, </m:t>
                      </m:r>
                      <m:r>
                        <m:rPr>
                          <m:sty m:val="p"/>
                        </m:rPr>
                        <a:rPr lang="el-GR" i="0" dirty="0" smtClean="0">
                          <a:latin typeface="Cambria Math" panose="02040503050406030204" pitchFamily="18" charset="0"/>
                        </a:rPr>
                        <m:t>Γ</m:t>
                      </m:r>
                      <m:r>
                        <a:rPr lang="el-GR" i="1" dirty="0" smtClean="0">
                          <a:latin typeface="Cambria Math" panose="02040503050406030204" pitchFamily="18" charset="0"/>
                        </a:rPr>
                        <m:t>, </m:t>
                      </m:r>
                      <m:r>
                        <a:rPr lang="el-GR" i="1" dirty="0" smtClean="0">
                          <a:latin typeface="Cambria Math" panose="02040503050406030204" pitchFamily="18" charset="0"/>
                        </a:rPr>
                        <m:t>𝛿</m:t>
                      </m:r>
                      <m:r>
                        <a:rPr lang="el-GR" i="1" dirty="0" smtClean="0">
                          <a:latin typeface="Cambria Math" panose="02040503050406030204" pitchFamily="18" charset="0"/>
                        </a:rPr>
                        <m:t>, </m:t>
                      </m:r>
                      <m:sSub>
                        <m:sSubPr>
                          <m:ctrlPr>
                            <a:rPr lang="el-GR" i="1" dirty="0" smtClean="0">
                              <a:latin typeface="Cambria Math" panose="02040503050406030204" pitchFamily="18" charset="0"/>
                            </a:rPr>
                          </m:ctrlPr>
                        </m:sSubPr>
                        <m:e>
                          <m:r>
                            <a:rPr lang="en-AU" b="0" i="1" dirty="0" smtClean="0">
                              <a:latin typeface="Cambria Math" panose="02040503050406030204" pitchFamily="18" charset="0"/>
                            </a:rPr>
                            <m:t>𝑞</m:t>
                          </m:r>
                        </m:e>
                        <m:sub>
                          <m:r>
                            <a:rPr lang="en-AU" b="0" i="1" dirty="0" smtClean="0">
                              <a:latin typeface="Cambria Math" panose="02040503050406030204" pitchFamily="18" charset="0"/>
                            </a:rPr>
                            <m:t>0</m:t>
                          </m:r>
                        </m:sub>
                      </m:sSub>
                      <m:r>
                        <a:rPr lang="el-GR" i="1" dirty="0" smtClean="0">
                          <a:latin typeface="Cambria Math" panose="02040503050406030204" pitchFamily="18" charset="0"/>
                        </a:rPr>
                        <m:t>, </m:t>
                      </m:r>
                      <m:r>
                        <a:rPr lang="el-GR" i="1" dirty="0" smtClean="0">
                          <a:latin typeface="Cambria Math" panose="02040503050406030204" pitchFamily="18" charset="0"/>
                        </a:rPr>
                        <m:t>𝐵</m:t>
                      </m:r>
                      <m:r>
                        <a:rPr lang="el-GR" i="1" dirty="0" smtClean="0">
                          <a:latin typeface="Cambria Math" panose="02040503050406030204" pitchFamily="18" charset="0"/>
                        </a:rPr>
                        <m:t>, </m:t>
                      </m:r>
                      <m:r>
                        <a:rPr lang="el-GR" i="1" dirty="0" smtClean="0">
                          <a:latin typeface="Cambria Math" panose="02040503050406030204" pitchFamily="18" charset="0"/>
                        </a:rPr>
                        <m:t>𝐹</m:t>
                      </m:r>
                      <m:r>
                        <a:rPr lang="el-GR" i="1" dirty="0" smtClean="0">
                          <a:latin typeface="Cambria Math" panose="02040503050406030204" pitchFamily="18" charset="0"/>
                        </a:rPr>
                        <m:t>)</m:t>
                      </m:r>
                    </m:oMath>
                  </m:oMathPara>
                </a14:m>
                <a:endParaRPr lang="en-AU" dirty="0"/>
              </a:p>
              <a:p>
                <a:pPr marL="0" indent="0">
                  <a:buNone/>
                </a:pPr>
                <a:r>
                  <a:rPr lang="en-AU" dirty="0"/>
                  <a:t>(1)</a:t>
                </a:r>
                <a:r>
                  <a:rPr lang="el-GR" dirty="0"/>
                  <a:t> </a:t>
                </a:r>
                <a14:m>
                  <m:oMath xmlns:m="http://schemas.openxmlformats.org/officeDocument/2006/math">
                    <m:r>
                      <a:rPr lang="el-GR" i="1" dirty="0" smtClean="0">
                        <a:latin typeface="Cambria Math" panose="02040503050406030204" pitchFamily="18" charset="0"/>
                      </a:rPr>
                      <m:t>𝑄</m:t>
                    </m:r>
                  </m:oMath>
                </a14:m>
                <a:r>
                  <a:rPr lang="en-AU" dirty="0"/>
                  <a:t>:</a:t>
                </a:r>
                <a:r>
                  <a:rPr lang="zh-CN" altLang="en-US" dirty="0"/>
                  <a:t>有穷状态集</a:t>
                </a:r>
                <a:endParaRPr lang="en-AU" dirty="0"/>
              </a:p>
              <a:p>
                <a:pPr marL="0" indent="0">
                  <a:buNone/>
                </a:pPr>
                <a:r>
                  <a:rPr lang="en-AU" dirty="0"/>
                  <a:t>(2)</a:t>
                </a:r>
                <a:r>
                  <a:rPr lang="el-GR" dirty="0"/>
                  <a:t> </a:t>
                </a:r>
                <a14:m>
                  <m:oMath xmlns:m="http://schemas.openxmlformats.org/officeDocument/2006/math">
                    <m:r>
                      <m:rPr>
                        <m:sty m:val="p"/>
                      </m:rPr>
                      <a:rPr lang="el-GR" i="0" dirty="0" smtClean="0">
                        <a:latin typeface="Cambria Math" panose="02040503050406030204" pitchFamily="18" charset="0"/>
                      </a:rPr>
                      <m:t>Σ</m:t>
                    </m:r>
                  </m:oMath>
                </a14:m>
                <a:r>
                  <a:rPr lang="en-AU" dirty="0"/>
                  <a:t>:</a:t>
                </a:r>
                <a:r>
                  <a:rPr lang="zh-CN" altLang="en-US" dirty="0"/>
                  <a:t>有穷输入符号集</a:t>
                </a:r>
                <a:r>
                  <a:rPr lang="en-AU" altLang="zh-CN" dirty="0"/>
                  <a:t>(input alphabet)</a:t>
                </a:r>
                <a:endParaRPr lang="en-AU" dirty="0"/>
              </a:p>
              <a:p>
                <a:pPr marL="0" indent="0">
                  <a:buNone/>
                </a:pPr>
                <a:r>
                  <a:rPr lang="en-AU" dirty="0"/>
                  <a:t>(3)</a:t>
                </a:r>
                <a:r>
                  <a:rPr lang="el-GR" dirty="0"/>
                  <a:t> </a:t>
                </a:r>
                <a14:m>
                  <m:oMath xmlns:m="http://schemas.openxmlformats.org/officeDocument/2006/math">
                    <m:r>
                      <m:rPr>
                        <m:sty m:val="p"/>
                      </m:rPr>
                      <a:rPr lang="el-GR" i="0" dirty="0" smtClean="0">
                        <a:latin typeface="Cambria Math" panose="02040503050406030204" pitchFamily="18" charset="0"/>
                      </a:rPr>
                      <m:t>Γ</m:t>
                    </m:r>
                  </m:oMath>
                </a14:m>
                <a:r>
                  <a:rPr lang="en-AU" dirty="0"/>
                  <a:t>:</a:t>
                </a:r>
                <a:r>
                  <a:rPr lang="zh-CN" altLang="en-US" dirty="0"/>
                  <a:t>有穷带符号集</a:t>
                </a:r>
                <a:r>
                  <a:rPr lang="en-AU" altLang="zh-CN" dirty="0"/>
                  <a:t>(tape alphabet)</a:t>
                </a:r>
                <a:r>
                  <a:rPr lang="zh-CN" altLang="en-US" dirty="0"/>
                  <a:t>，且总有</a:t>
                </a:r>
                <a14:m>
                  <m:oMath xmlns:m="http://schemas.openxmlformats.org/officeDocument/2006/math">
                    <m:r>
                      <m:rPr>
                        <m:sty m:val="p"/>
                      </m:rPr>
                      <a:rPr lang="el-GR" dirty="0">
                        <a:latin typeface="Cambria Math" panose="02040503050406030204" pitchFamily="18" charset="0"/>
                      </a:rPr>
                      <m:t>Σ</m:t>
                    </m:r>
                    <m:r>
                      <a:rPr lang="el-GR" i="1" dirty="0" smtClean="0">
                        <a:latin typeface="Cambria Math" panose="02040503050406030204" pitchFamily="18" charset="0"/>
                        <a:ea typeface="Cambria Math" panose="02040503050406030204" pitchFamily="18" charset="0"/>
                      </a:rPr>
                      <m:t>⊆</m:t>
                    </m:r>
                    <m:r>
                      <m:rPr>
                        <m:sty m:val="p"/>
                      </m:rPr>
                      <a:rPr lang="el-GR" dirty="0">
                        <a:latin typeface="Cambria Math" panose="02040503050406030204" pitchFamily="18" charset="0"/>
                      </a:rPr>
                      <m:t>Γ</m:t>
                    </m:r>
                  </m:oMath>
                </a14:m>
                <a:endParaRPr lang="en-AU" dirty="0"/>
              </a:p>
              <a:p>
                <a:pPr marL="0" indent="0">
                  <a:buNone/>
                </a:pPr>
                <a:r>
                  <a:rPr lang="en-AU" dirty="0"/>
                  <a:t>(4)</a:t>
                </a:r>
                <a:r>
                  <a:rPr lang="el-GR" dirty="0"/>
                  <a:t> </a:t>
                </a:r>
                <a14:m>
                  <m:oMath xmlns:m="http://schemas.openxmlformats.org/officeDocument/2006/math">
                    <m:r>
                      <a:rPr lang="el-GR" i="1" dirty="0" smtClean="0">
                        <a:latin typeface="Cambria Math" panose="02040503050406030204" pitchFamily="18" charset="0"/>
                      </a:rPr>
                      <m:t>𝛿</m:t>
                    </m:r>
                  </m:oMath>
                </a14:m>
                <a:r>
                  <a:rPr lang="en-AU" dirty="0"/>
                  <a:t>:</a:t>
                </a:r>
                <a:r>
                  <a:rPr lang="el-GR" dirty="0"/>
                  <a:t> </a:t>
                </a:r>
                <a14:m>
                  <m:oMath xmlns:m="http://schemas.openxmlformats.org/officeDocument/2006/math">
                    <m:r>
                      <a:rPr lang="el-GR" i="1" dirty="0">
                        <a:latin typeface="Cambria Math" panose="02040503050406030204" pitchFamily="18" charset="0"/>
                      </a:rPr>
                      <m:t>𝑄</m:t>
                    </m:r>
                    <m:r>
                      <a:rPr lang="el-GR" i="1" dirty="0" smtClean="0">
                        <a:latin typeface="Cambria Math" panose="02040503050406030204" pitchFamily="18" charset="0"/>
                        <a:ea typeface="Cambria Math" panose="02040503050406030204" pitchFamily="18" charset="0"/>
                      </a:rPr>
                      <m:t>×</m:t>
                    </m:r>
                    <m:r>
                      <m:rPr>
                        <m:sty m:val="p"/>
                      </m:rPr>
                      <a:rPr lang="el-GR" dirty="0">
                        <a:latin typeface="Cambria Math" panose="02040503050406030204" pitchFamily="18" charset="0"/>
                      </a:rPr>
                      <m:t>Γ</m:t>
                    </m:r>
                    <m:r>
                      <a:rPr lang="el-GR" i="1" dirty="0" smtClean="0">
                        <a:latin typeface="Cambria Math" panose="02040503050406030204" pitchFamily="18" charset="0"/>
                        <a:ea typeface="Cambria Math" panose="02040503050406030204" pitchFamily="18" charset="0"/>
                      </a:rPr>
                      <m:t>→</m:t>
                    </m:r>
                    <m:r>
                      <a:rPr lang="el-GR" i="1" dirty="0">
                        <a:latin typeface="Cambria Math" panose="02040503050406030204" pitchFamily="18" charset="0"/>
                      </a:rPr>
                      <m:t>𝑄</m:t>
                    </m:r>
                    <m:r>
                      <a:rPr lang="el-GR" i="1" dirty="0">
                        <a:latin typeface="Cambria Math" panose="02040503050406030204" pitchFamily="18" charset="0"/>
                        <a:ea typeface="Cambria Math" panose="02040503050406030204" pitchFamily="18" charset="0"/>
                      </a:rPr>
                      <m:t>×</m:t>
                    </m:r>
                    <m:r>
                      <m:rPr>
                        <m:sty m:val="p"/>
                      </m:rPr>
                      <a:rPr lang="el-GR" dirty="0">
                        <a:latin typeface="Cambria Math" panose="02040503050406030204" pitchFamily="18" charset="0"/>
                      </a:rPr>
                      <m:t>Γ</m:t>
                    </m:r>
                    <m:r>
                      <a:rPr lang="el-GR" i="1" dirty="0">
                        <a:latin typeface="Cambria Math" panose="02040503050406030204" pitchFamily="18" charset="0"/>
                        <a:ea typeface="Cambria Math" panose="02040503050406030204" pitchFamily="18" charset="0"/>
                      </a:rPr>
                      <m:t>×</m:t>
                    </m:r>
                    <m:r>
                      <a:rPr lang="en-AU" b="0" i="1" dirty="0" smtClean="0">
                        <a:latin typeface="Cambria Math" panose="02040503050406030204" pitchFamily="18" charset="0"/>
                        <a:ea typeface="Cambria Math" panose="02040503050406030204" pitchFamily="18" charset="0"/>
                      </a:rPr>
                      <m:t>{</m:t>
                    </m:r>
                    <m:r>
                      <a:rPr lang="en-AU" b="0" i="1" dirty="0" smtClean="0">
                        <a:latin typeface="Cambria Math" panose="02040503050406030204" pitchFamily="18" charset="0"/>
                        <a:ea typeface="Cambria Math" panose="02040503050406030204" pitchFamily="18" charset="0"/>
                      </a:rPr>
                      <m:t>𝐿</m:t>
                    </m:r>
                    <m:r>
                      <a:rPr lang="en-AU" b="0" i="1" dirty="0" smtClean="0">
                        <a:latin typeface="Cambria Math" panose="02040503050406030204" pitchFamily="18" charset="0"/>
                        <a:ea typeface="Cambria Math" panose="02040503050406030204" pitchFamily="18" charset="0"/>
                      </a:rPr>
                      <m:t>,</m:t>
                    </m:r>
                    <m:r>
                      <a:rPr lang="en-AU" b="0" i="1" dirty="0" smtClean="0">
                        <a:latin typeface="Cambria Math" panose="02040503050406030204" pitchFamily="18" charset="0"/>
                        <a:ea typeface="Cambria Math" panose="02040503050406030204" pitchFamily="18" charset="0"/>
                      </a:rPr>
                      <m:t>𝑅</m:t>
                    </m:r>
                    <m:r>
                      <a:rPr lang="en-AU" b="0" i="1" dirty="0" smtClean="0">
                        <a:latin typeface="Cambria Math" panose="02040503050406030204" pitchFamily="18" charset="0"/>
                        <a:ea typeface="Cambria Math" panose="02040503050406030204" pitchFamily="18" charset="0"/>
                      </a:rPr>
                      <m:t>}</m:t>
                    </m:r>
                  </m:oMath>
                </a14:m>
                <a:r>
                  <a:rPr lang="en-AU" altLang="zh-CN" dirty="0"/>
                  <a:t>:</a:t>
                </a:r>
                <a:r>
                  <a:rPr lang="zh-CN" altLang="en-US" dirty="0"/>
                  <a:t>转移函数</a:t>
                </a:r>
                <a:endParaRPr lang="en-AU" dirty="0"/>
              </a:p>
              <a:p>
                <a:pPr marL="0" indent="0">
                  <a:buNone/>
                </a:pPr>
                <a:r>
                  <a:rPr lang="en-AU" dirty="0"/>
                  <a:t>(5)</a:t>
                </a:r>
                <a:r>
                  <a:rPr lang="el-GR" dirty="0"/>
                  <a:t> </a:t>
                </a:r>
                <a14:m>
                  <m:oMath xmlns:m="http://schemas.openxmlformats.org/officeDocument/2006/math">
                    <m:sSub>
                      <m:sSubPr>
                        <m:ctrlPr>
                          <a:rPr lang="el-GR" i="1" dirty="0" smtClean="0">
                            <a:latin typeface="Cambria Math" panose="02040503050406030204" pitchFamily="18" charset="0"/>
                          </a:rPr>
                        </m:ctrlPr>
                      </m:sSubPr>
                      <m:e>
                        <m:r>
                          <a:rPr lang="en-AU" b="0" i="1" dirty="0" smtClean="0">
                            <a:latin typeface="Cambria Math" panose="02040503050406030204" pitchFamily="18" charset="0"/>
                          </a:rPr>
                          <m:t>𝑞</m:t>
                        </m:r>
                      </m:e>
                      <m:sub>
                        <m:r>
                          <a:rPr lang="en-AU" b="0" i="1" dirty="0" smtClean="0">
                            <a:latin typeface="Cambria Math" panose="02040503050406030204" pitchFamily="18" charset="0"/>
                          </a:rPr>
                          <m:t>0</m:t>
                        </m:r>
                      </m:sub>
                    </m:sSub>
                    <m:r>
                      <a:rPr lang="en-AU" b="0" i="1" dirty="0" smtClean="0">
                        <a:latin typeface="Cambria Math" panose="02040503050406030204" pitchFamily="18" charset="0"/>
                        <a:ea typeface="Cambria Math" panose="02040503050406030204" pitchFamily="18" charset="0"/>
                      </a:rPr>
                      <m:t>∈</m:t>
                    </m:r>
                    <m:r>
                      <a:rPr lang="en-AU" b="0" i="1" dirty="0" smtClean="0">
                        <a:latin typeface="Cambria Math" panose="02040503050406030204" pitchFamily="18" charset="0"/>
                        <a:ea typeface="Cambria Math" panose="02040503050406030204" pitchFamily="18" charset="0"/>
                      </a:rPr>
                      <m:t>𝑄</m:t>
                    </m:r>
                  </m:oMath>
                </a14:m>
                <a:r>
                  <a:rPr lang="zh-CN" altLang="en-US" dirty="0"/>
                  <a:t>：初始状态</a:t>
                </a:r>
                <a:endParaRPr lang="en-AU" dirty="0"/>
              </a:p>
              <a:p>
                <a:pPr marL="0" indent="0">
                  <a:buNone/>
                </a:pPr>
                <a:r>
                  <a:rPr lang="en-AU" dirty="0"/>
                  <a:t>(6)</a:t>
                </a:r>
                <a:r>
                  <a:rPr lang="el-GR" dirty="0"/>
                  <a:t> </a:t>
                </a:r>
                <a14:m>
                  <m:oMath xmlns:m="http://schemas.openxmlformats.org/officeDocument/2006/math">
                    <m:r>
                      <a:rPr lang="el-GR" i="1" dirty="0" smtClean="0">
                        <a:latin typeface="Cambria Math" panose="02040503050406030204" pitchFamily="18" charset="0"/>
                      </a:rPr>
                      <m:t>𝐵</m:t>
                    </m:r>
                    <m:r>
                      <a:rPr lang="en-AU" i="1" dirty="0">
                        <a:latin typeface="Cambria Math" panose="02040503050406030204" pitchFamily="18" charset="0"/>
                        <a:ea typeface="Cambria Math" panose="02040503050406030204" pitchFamily="18" charset="0"/>
                      </a:rPr>
                      <m:t>∈</m:t>
                    </m:r>
                    <m:r>
                      <m:rPr>
                        <m:sty m:val="p"/>
                      </m:rPr>
                      <a:rPr lang="el-GR" dirty="0">
                        <a:latin typeface="Cambria Math" panose="02040503050406030204" pitchFamily="18" charset="0"/>
                      </a:rPr>
                      <m:t>Γ</m:t>
                    </m:r>
                    <m:r>
                      <a:rPr lang="en-AU" b="0" i="0" dirty="0" smtClean="0">
                        <a:latin typeface="Cambria Math" panose="02040503050406030204" pitchFamily="18" charset="0"/>
                      </a:rPr>
                      <m:t>−</m:t>
                    </m:r>
                    <m:r>
                      <m:rPr>
                        <m:sty m:val="p"/>
                      </m:rPr>
                      <a:rPr lang="el-GR" dirty="0">
                        <a:latin typeface="Cambria Math" panose="02040503050406030204" pitchFamily="18" charset="0"/>
                      </a:rPr>
                      <m:t>Σ</m:t>
                    </m:r>
                    <m:r>
                      <a:rPr lang="en-AU" b="0" i="0" dirty="0" smtClean="0">
                        <a:latin typeface="Cambria Math" panose="02040503050406030204" pitchFamily="18" charset="0"/>
                      </a:rPr>
                      <m:t>:</m:t>
                    </m:r>
                  </m:oMath>
                </a14:m>
                <a:r>
                  <a:rPr lang="zh-CN" altLang="en-US" dirty="0"/>
                  <a:t>空格</a:t>
                </a:r>
                <a:r>
                  <a:rPr lang="en-AU" altLang="zh-CN" dirty="0"/>
                  <a:t>/</a:t>
                </a:r>
                <a:r>
                  <a:rPr lang="zh-CN" altLang="en-US" dirty="0"/>
                  <a:t>空白符号</a:t>
                </a:r>
                <a:r>
                  <a:rPr lang="en-AU" altLang="zh-CN" dirty="0"/>
                  <a:t>(Blank Symbol)</a:t>
                </a:r>
                <a:endParaRPr lang="en-AU" dirty="0"/>
              </a:p>
              <a:p>
                <a:pPr marL="0" indent="0">
                  <a:buNone/>
                </a:pPr>
                <a:r>
                  <a:rPr lang="en-AU" dirty="0"/>
                  <a:t>(7)</a:t>
                </a:r>
                <a:r>
                  <a:rPr lang="el-GR" dirty="0"/>
                  <a:t> </a:t>
                </a:r>
                <a14:m>
                  <m:oMath xmlns:m="http://schemas.openxmlformats.org/officeDocument/2006/math">
                    <m:r>
                      <a:rPr lang="el-GR" i="1" dirty="0" smtClean="0">
                        <a:latin typeface="Cambria Math" panose="02040503050406030204" pitchFamily="18" charset="0"/>
                      </a:rPr>
                      <m:t>𝐹</m:t>
                    </m:r>
                    <m:r>
                      <a:rPr lang="el-GR" i="1" dirty="0">
                        <a:latin typeface="Cambria Math" panose="02040503050406030204" pitchFamily="18" charset="0"/>
                        <a:ea typeface="Cambria Math" panose="02040503050406030204" pitchFamily="18" charset="0"/>
                      </a:rPr>
                      <m:t>⊆</m:t>
                    </m:r>
                    <m:r>
                      <a:rPr lang="en-AU" b="0" i="1" dirty="0" smtClean="0">
                        <a:latin typeface="Cambria Math" panose="02040503050406030204" pitchFamily="18" charset="0"/>
                        <a:ea typeface="Cambria Math" panose="02040503050406030204" pitchFamily="18" charset="0"/>
                      </a:rPr>
                      <m:t>𝑄</m:t>
                    </m:r>
                  </m:oMath>
                </a14:m>
                <a:r>
                  <a:rPr lang="zh-CN" altLang="en-US" dirty="0"/>
                  <a:t>：接受状态集</a:t>
                </a:r>
                <a:endParaRPr lang="en-AU"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787400" y="1384300"/>
                <a:ext cx="8229600" cy="4525963"/>
              </a:xfrm>
              <a:blipFill rotWithShape="1">
                <a:blip r:embed="rId3"/>
                <a:stretch>
                  <a:fillRect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0662E1F6-9BD6-474C-A82E-E07C3DB67AAE}" type="slidenum">
              <a:rPr lang="en-AU" smtClean="0"/>
              <a:t>42</a:t>
            </a:fld>
            <a:endParaRPr lang="en-AU"/>
          </a:p>
        </p:txBody>
      </p:sp>
      <p:sp>
        <p:nvSpPr>
          <p:cNvPr id="6" name="Title 1"/>
          <p:cNvSpPr>
            <a:spLocks noGrp="1"/>
          </p:cNvSpPr>
          <p:nvPr>
            <p:ph type="title"/>
          </p:nvPr>
        </p:nvSpPr>
        <p:spPr>
          <a:xfrm>
            <a:off x="685800" y="152400"/>
            <a:ext cx="8229600" cy="393065"/>
          </a:xfrm>
        </p:spPr>
        <p:txBody>
          <a:bodyPr/>
          <a:lstStyle/>
          <a:p>
            <a:pPr algn="r"/>
            <a:r>
              <a:rPr lang="zh-CN" altLang="en-US" sz="3600" dirty="0">
                <a:solidFill>
                  <a:schemeClr val="bg1"/>
                </a:solidFill>
              </a:rPr>
              <a:t>图灵机的形式化定义</a:t>
            </a:r>
            <a:endParaRPr lang="en-AU" sz="3600"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1500" y="1117600"/>
                <a:ext cx="8229600" cy="4525963"/>
              </a:xfrm>
            </p:spPr>
            <p:txBody>
              <a:bodyPr>
                <a:normAutofit fontScale="92500"/>
              </a:bodyPr>
              <a:lstStyle/>
              <a:p>
                <a:r>
                  <a:rPr lang="zh-CN" altLang="en-US" dirty="0"/>
                  <a:t>有穷控制器状态为</a:t>
                </a:r>
                <a14:m>
                  <m:oMath xmlns:m="http://schemas.openxmlformats.org/officeDocument/2006/math">
                    <m:r>
                      <a:rPr lang="en-AU" altLang="zh-CN" b="0" i="1" smtClean="0">
                        <a:latin typeface="Cambria Math" panose="02040503050406030204" pitchFamily="18" charset="0"/>
                      </a:rPr>
                      <m:t>𝑞</m:t>
                    </m:r>
                  </m:oMath>
                </a14:m>
                <a:r>
                  <a:rPr lang="zh-CN" altLang="en-US" dirty="0"/>
                  <a:t>且带头读入符号</a:t>
                </a:r>
                <a14:m>
                  <m:oMath xmlns:m="http://schemas.openxmlformats.org/officeDocument/2006/math">
                    <m:r>
                      <a:rPr lang="en-AU" altLang="zh-CN" b="0" i="1" smtClean="0">
                        <a:latin typeface="Cambria Math" panose="02040503050406030204" pitchFamily="18" charset="0"/>
                      </a:rPr>
                      <m:t>𝑋</m:t>
                    </m:r>
                  </m:oMath>
                </a14:m>
                <a:r>
                  <a:rPr lang="zh-CN" altLang="en-US" dirty="0"/>
                  <a:t>时，若有</a:t>
                </a:r>
                <a:endParaRPr lang="en-AU" altLang="zh-CN" dirty="0"/>
              </a:p>
              <a:p>
                <a:pPr marL="0" indent="0">
                  <a:buNone/>
                </a:pPr>
                <a14:m>
                  <m:oMathPara xmlns:m="http://schemas.openxmlformats.org/officeDocument/2006/math">
                    <m:oMathParaPr>
                      <m:jc m:val="centerGroup"/>
                    </m:oMathParaPr>
                    <m:oMath xmlns:m="http://schemas.openxmlformats.org/officeDocument/2006/math">
                      <m:r>
                        <a:rPr lang="el-GR" i="1" dirty="0">
                          <a:latin typeface="Cambria Math" panose="02040503050406030204" pitchFamily="18" charset="0"/>
                        </a:rPr>
                        <m:t>𝛿</m:t>
                      </m:r>
                      <m:d>
                        <m:dPr>
                          <m:ctrlPr>
                            <a:rPr lang="en-AU" b="0" i="1" dirty="0" smtClean="0">
                              <a:latin typeface="Cambria Math" panose="02040503050406030204" pitchFamily="18" charset="0"/>
                            </a:rPr>
                          </m:ctrlPr>
                        </m:dPr>
                        <m:e>
                          <m:r>
                            <a:rPr lang="en-AU" b="0" i="1" dirty="0" smtClean="0">
                              <a:latin typeface="Cambria Math" panose="02040503050406030204" pitchFamily="18" charset="0"/>
                            </a:rPr>
                            <m:t>𝑞</m:t>
                          </m:r>
                          <m:r>
                            <a:rPr lang="en-AU" b="0" i="1" dirty="0" smtClean="0">
                              <a:latin typeface="Cambria Math" panose="02040503050406030204" pitchFamily="18" charset="0"/>
                            </a:rPr>
                            <m:t>,</m:t>
                          </m:r>
                          <m:r>
                            <a:rPr lang="en-AU" b="0" i="1" dirty="0" smtClean="0">
                              <a:latin typeface="Cambria Math" panose="02040503050406030204" pitchFamily="18" charset="0"/>
                            </a:rPr>
                            <m:t>𝑋</m:t>
                          </m:r>
                        </m:e>
                      </m:d>
                      <m:r>
                        <a:rPr lang="en-AU" b="0" i="1" dirty="0" smtClean="0">
                          <a:latin typeface="Cambria Math" panose="02040503050406030204" pitchFamily="18" charset="0"/>
                        </a:rPr>
                        <m:t>=(</m:t>
                      </m:r>
                      <m:r>
                        <a:rPr lang="en-AU" b="0" i="1" dirty="0" smtClean="0">
                          <a:latin typeface="Cambria Math" panose="02040503050406030204" pitchFamily="18" charset="0"/>
                        </a:rPr>
                        <m:t>𝑝</m:t>
                      </m:r>
                      <m:r>
                        <a:rPr lang="en-AU" b="0" i="1" dirty="0" smtClean="0">
                          <a:latin typeface="Cambria Math" panose="02040503050406030204" pitchFamily="18" charset="0"/>
                        </a:rPr>
                        <m:t>,</m:t>
                      </m:r>
                      <m:r>
                        <a:rPr lang="en-AU" b="0" i="1" dirty="0" smtClean="0">
                          <a:latin typeface="Cambria Math" panose="02040503050406030204" pitchFamily="18" charset="0"/>
                        </a:rPr>
                        <m:t>𝑌</m:t>
                      </m:r>
                      <m:r>
                        <a:rPr lang="en-AU" b="0" i="1" dirty="0" smtClean="0">
                          <a:latin typeface="Cambria Math" panose="02040503050406030204" pitchFamily="18" charset="0"/>
                        </a:rPr>
                        <m:t>,</m:t>
                      </m:r>
                      <m:r>
                        <a:rPr lang="en-AU" b="0" i="1" dirty="0" smtClean="0">
                          <a:latin typeface="Cambria Math" panose="02040503050406030204" pitchFamily="18" charset="0"/>
                        </a:rPr>
                        <m:t>𝐿</m:t>
                      </m:r>
                      <m:r>
                        <a:rPr lang="en-AU" b="0" i="1" dirty="0" smtClean="0">
                          <a:latin typeface="Cambria Math" panose="02040503050406030204" pitchFamily="18" charset="0"/>
                        </a:rPr>
                        <m:t>/</m:t>
                      </m:r>
                      <m:r>
                        <a:rPr lang="en-AU" b="0" i="1" dirty="0" smtClean="0">
                          <a:latin typeface="Cambria Math" panose="02040503050406030204" pitchFamily="18" charset="0"/>
                        </a:rPr>
                        <m:t>𝑅</m:t>
                      </m:r>
                      <m:r>
                        <a:rPr lang="en-AU" b="0" i="1" dirty="0" smtClean="0">
                          <a:latin typeface="Cambria Math" panose="02040503050406030204" pitchFamily="18" charset="0"/>
                        </a:rPr>
                        <m:t>)</m:t>
                      </m:r>
                    </m:oMath>
                  </m:oMathPara>
                </a14:m>
                <a:endParaRPr lang="en-AU" dirty="0"/>
              </a:p>
              <a:p>
                <a:pPr marL="0" indent="0">
                  <a:buNone/>
                </a:pPr>
                <a:r>
                  <a:rPr lang="zh-CN" altLang="en-US" dirty="0"/>
                  <a:t>则状态移到</a:t>
                </a:r>
                <a14:m>
                  <m:oMath xmlns:m="http://schemas.openxmlformats.org/officeDocument/2006/math">
                    <m:r>
                      <a:rPr lang="en-AU" altLang="zh-CN" b="0" i="1" smtClean="0">
                        <a:latin typeface="Cambria Math" panose="02040503050406030204" pitchFamily="18" charset="0"/>
                      </a:rPr>
                      <m:t>𝑝</m:t>
                    </m:r>
                  </m:oMath>
                </a14:m>
                <a:r>
                  <a:rPr lang="en-AU" dirty="0"/>
                  <a:t>,</a:t>
                </a:r>
                <a:r>
                  <a:rPr lang="zh-CN" altLang="en-US" dirty="0"/>
                  <a:t>带头写符号</a:t>
                </a:r>
                <a14:m>
                  <m:oMath xmlns:m="http://schemas.openxmlformats.org/officeDocument/2006/math">
                    <m:r>
                      <a:rPr lang="en-AU" altLang="zh-CN" b="0" i="1" smtClean="0">
                        <a:latin typeface="Cambria Math" panose="02040503050406030204" pitchFamily="18" charset="0"/>
                      </a:rPr>
                      <m:t>𝑌</m:t>
                    </m:r>
                  </m:oMath>
                </a14:m>
                <a:r>
                  <a:rPr lang="zh-CN" altLang="en-US" dirty="0"/>
                  <a:t>并左或右移一格。图示为</a:t>
                </a:r>
                <a:endParaRPr lang="en-AU" altLang="zh-CN" dirty="0"/>
              </a:p>
              <a:p>
                <a:pPr marL="0" indent="0">
                  <a:buNone/>
                </a:pPr>
                <a:endParaRPr lang="en-AU" altLang="zh-CN" dirty="0"/>
              </a:p>
              <a:p>
                <a:pPr marL="0" indent="0">
                  <a:buNone/>
                </a:pPr>
                <a:endParaRPr lang="en-AU" altLang="zh-CN" dirty="0"/>
              </a:p>
              <a:p>
                <a:pPr marL="0" indent="0">
                  <a:buNone/>
                </a:pPr>
                <a:endParaRPr lang="en-AU" dirty="0"/>
              </a:p>
              <a:p>
                <a:pPr marL="0" indent="0">
                  <a:buNone/>
                </a:pPr>
                <a:endParaRPr lang="en-AU" dirty="0"/>
              </a:p>
              <a:p>
                <a:pPr marL="0" indent="0">
                  <a:buNone/>
                </a:pPr>
                <a:endParaRPr lang="en-AU" dirty="0"/>
              </a:p>
              <a:p>
                <a:pPr marL="0" indent="0">
                  <a:buNone/>
                </a:pPr>
                <a:r>
                  <a:rPr lang="zh-CN" altLang="en-US" dirty="0"/>
                  <a:t>因为每个动作都是确定的，因此是确定的图灵机。</a:t>
                </a:r>
                <a:endParaRPr lang="en-AU"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571500" y="1117600"/>
                <a:ext cx="8229600" cy="4525963"/>
              </a:xfrm>
              <a:blipFill rotWithShape="1">
                <a:blip r:embed="rId2"/>
                <a:stretch>
                  <a:fillRect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0662E1F6-9BD6-474C-A82E-E07C3DB67AAE}" type="slidenum">
              <a:rPr lang="en-AU" smtClean="0"/>
              <a:t>43</a:t>
            </a:fld>
            <a:endParaRPr lang="en-AU"/>
          </a:p>
        </p:txBody>
      </p:sp>
      <p:sp>
        <p:nvSpPr>
          <p:cNvPr id="5" name="Oval 4"/>
          <p:cNvSpPr/>
          <p:nvPr/>
        </p:nvSpPr>
        <p:spPr>
          <a:xfrm>
            <a:off x="2401784" y="3050032"/>
            <a:ext cx="719328" cy="7162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sp>
        <p:nvSpPr>
          <p:cNvPr id="6" name="Oval 5"/>
          <p:cNvSpPr/>
          <p:nvPr/>
        </p:nvSpPr>
        <p:spPr>
          <a:xfrm>
            <a:off x="5666480" y="2982585"/>
            <a:ext cx="873211" cy="7722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cxnSp>
        <p:nvCxnSpPr>
          <p:cNvPr id="8" name="Straight Arrow Connector 7"/>
          <p:cNvCxnSpPr/>
          <p:nvPr/>
        </p:nvCxnSpPr>
        <p:spPr>
          <a:xfrm>
            <a:off x="3181081" y="3380163"/>
            <a:ext cx="246888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513626" y="3149330"/>
                <a:ext cx="4280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sz="2400" b="0" i="1" dirty="0" smtClean="0">
                          <a:latin typeface="Cambria Math" panose="02040503050406030204" pitchFamily="18" charset="0"/>
                        </a:rPr>
                        <m:t>𝑞</m:t>
                      </m:r>
                    </m:oMath>
                  </m:oMathPara>
                </a14:m>
                <a:endParaRPr lang="en-AU"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2513626" y="3149330"/>
                <a:ext cx="428002" cy="461665"/>
              </a:xfrm>
              <a:prstGeom prst="rect">
                <a:avLst/>
              </a:prstGeom>
              <a:blipFill rotWithShape="1">
                <a:blip r:embed="rId3"/>
                <a:stretch>
                  <a:fillRect l="-69" t="-79" r="72" b="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905182" y="3101532"/>
                <a:ext cx="42890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sz="2400" b="0" i="1" dirty="0" smtClean="0">
                          <a:latin typeface="Cambria Math" panose="02040503050406030204" pitchFamily="18" charset="0"/>
                        </a:rPr>
                        <m:t>𝑝</m:t>
                      </m:r>
                    </m:oMath>
                  </m:oMathPara>
                </a14:m>
                <a:endParaRPr lang="en-AU"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5905182" y="3101532"/>
                <a:ext cx="428900" cy="461665"/>
              </a:xfrm>
              <a:prstGeom prst="rect">
                <a:avLst/>
              </a:prstGeom>
              <a:blipFill rotWithShape="1">
                <a:blip r:embed="rId4"/>
                <a:stretch>
                  <a:fillRect l="-74" t="-42" r="138" b="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333182" y="2872334"/>
                <a:ext cx="4572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altLang="zh-CN" sz="2400" b="0" i="1" smtClean="0">
                          <a:latin typeface="Cambria Math" panose="02040503050406030204" pitchFamily="18" charset="0"/>
                        </a:rPr>
                        <m:t>𝑋</m:t>
                      </m:r>
                      <m:r>
                        <a:rPr lang="en-AU" altLang="zh-CN" sz="2400" b="0" i="1" smtClean="0">
                          <a:latin typeface="Cambria Math" panose="02040503050406030204" pitchFamily="18" charset="0"/>
                        </a:rPr>
                        <m:t>/</m:t>
                      </m:r>
                      <m:r>
                        <a:rPr lang="en-AU" altLang="zh-CN" sz="2400" b="0" i="1" smtClean="0">
                          <a:latin typeface="Cambria Math" panose="02040503050406030204" pitchFamily="18" charset="0"/>
                        </a:rPr>
                        <m:t>𝑌</m:t>
                      </m:r>
                    </m:oMath>
                  </m:oMathPara>
                </a14:m>
                <a:endParaRPr lang="en-AU"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333182" y="2872334"/>
                <a:ext cx="4572000" cy="461665"/>
              </a:xfrm>
              <a:prstGeom prst="rect">
                <a:avLst/>
              </a:prstGeom>
              <a:blipFill rotWithShape="1">
                <a:blip r:embed="rId5"/>
                <a:stretch>
                  <a:fillRect l="-7" t="-50" r="7" b="54"/>
                </a:stretch>
              </a:blipFill>
            </p:spPr>
            <p:txBody>
              <a:bodyPr/>
              <a:lstStyle/>
              <a:p>
                <a:r>
                  <a:rPr lang="zh-CN" altLang="en-US">
                    <a:noFill/>
                  </a:rPr>
                  <a:t> </a:t>
                </a:r>
              </a:p>
            </p:txBody>
          </p:sp>
        </mc:Fallback>
      </mc:AlternateContent>
      <p:cxnSp>
        <p:nvCxnSpPr>
          <p:cNvPr id="14" name="Straight Arrow Connector 13"/>
          <p:cNvCxnSpPr/>
          <p:nvPr/>
        </p:nvCxnSpPr>
        <p:spPr>
          <a:xfrm flipH="1">
            <a:off x="3882296" y="3137005"/>
            <a:ext cx="28320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 name="Oval 12"/>
          <p:cNvSpPr/>
          <p:nvPr/>
        </p:nvSpPr>
        <p:spPr>
          <a:xfrm>
            <a:off x="2401784" y="4059408"/>
            <a:ext cx="719328" cy="7162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dirty="0"/>
          </a:p>
        </p:txBody>
      </p:sp>
      <p:sp>
        <p:nvSpPr>
          <p:cNvPr id="15" name="Oval 14"/>
          <p:cNvSpPr/>
          <p:nvPr/>
        </p:nvSpPr>
        <p:spPr>
          <a:xfrm>
            <a:off x="5708872" y="3956562"/>
            <a:ext cx="873211" cy="7722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cxnSp>
        <p:nvCxnSpPr>
          <p:cNvPr id="16" name="Straight Arrow Connector 15"/>
          <p:cNvCxnSpPr/>
          <p:nvPr/>
        </p:nvCxnSpPr>
        <p:spPr>
          <a:xfrm>
            <a:off x="3181082" y="4389539"/>
            <a:ext cx="246888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2513626" y="4158706"/>
                <a:ext cx="4280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sz="2400" b="0" i="1" dirty="0" smtClean="0">
                          <a:latin typeface="Cambria Math" panose="02040503050406030204" pitchFamily="18" charset="0"/>
                        </a:rPr>
                        <m:t>𝑞</m:t>
                      </m:r>
                    </m:oMath>
                  </m:oMathPara>
                </a14:m>
                <a:endParaRPr lang="en-AU" sz="2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2513626" y="4158706"/>
                <a:ext cx="428002" cy="461665"/>
              </a:xfrm>
              <a:prstGeom prst="rect">
                <a:avLst/>
              </a:prstGeom>
              <a:blipFill rotWithShape="1">
                <a:blip r:embed="rId3"/>
                <a:stretch>
                  <a:fillRect l="-69" t="-20" r="72" b="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907410" y="4126781"/>
                <a:ext cx="42890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sz="2400" b="0" i="1" dirty="0" smtClean="0">
                          <a:latin typeface="Cambria Math" panose="02040503050406030204" pitchFamily="18" charset="0"/>
                        </a:rPr>
                        <m:t>𝑝</m:t>
                      </m:r>
                    </m:oMath>
                  </m:oMathPara>
                </a14:m>
                <a:endParaRPr lang="en-AU" sz="2400" dirty="0"/>
              </a:p>
            </p:txBody>
          </p:sp>
        </mc:Choice>
        <mc:Fallback xmlns="">
          <p:sp>
            <p:nvSpPr>
              <p:cNvPr id="18" name="TextBox 17"/>
              <p:cNvSpPr txBox="1">
                <a:spLocks noRot="1" noChangeAspect="1" noMove="1" noResize="1" noEditPoints="1" noAdjustHandles="1" noChangeArrowheads="1" noChangeShapeType="1" noTextEdit="1"/>
              </p:cNvSpPr>
              <p:nvPr/>
            </p:nvSpPr>
            <p:spPr>
              <a:xfrm>
                <a:off x="5907410" y="4126781"/>
                <a:ext cx="428900" cy="461665"/>
              </a:xfrm>
              <a:prstGeom prst="rect">
                <a:avLst/>
              </a:prstGeom>
              <a:blipFill rotWithShape="1">
                <a:blip r:embed="rId4"/>
                <a:stretch>
                  <a:fillRect l="-1" t="-119" r="65" b="1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305955" y="3901798"/>
                <a:ext cx="4572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altLang="zh-CN" sz="2400" b="0" i="1" smtClean="0">
                          <a:latin typeface="Cambria Math" panose="02040503050406030204" pitchFamily="18" charset="0"/>
                        </a:rPr>
                        <m:t>𝑋</m:t>
                      </m:r>
                      <m:r>
                        <a:rPr lang="en-AU" altLang="zh-CN" sz="2400" b="0" i="1" smtClean="0">
                          <a:latin typeface="Cambria Math" panose="02040503050406030204" pitchFamily="18" charset="0"/>
                        </a:rPr>
                        <m:t>/</m:t>
                      </m:r>
                      <m:r>
                        <a:rPr lang="en-AU" altLang="zh-CN" sz="2400" b="0" i="1" smtClean="0">
                          <a:latin typeface="Cambria Math" panose="02040503050406030204" pitchFamily="18" charset="0"/>
                        </a:rPr>
                        <m:t>𝑌</m:t>
                      </m:r>
                    </m:oMath>
                  </m:oMathPara>
                </a14:m>
                <a:endParaRPr lang="en-AU" sz="2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1305955" y="3901798"/>
                <a:ext cx="4572000" cy="461665"/>
              </a:xfrm>
              <a:prstGeom prst="rect">
                <a:avLst/>
              </a:prstGeom>
              <a:blipFill rotWithShape="1">
                <a:blip r:embed="rId5"/>
                <a:stretch>
                  <a:fillRect l="-9" t="-78" r="9" b="82"/>
                </a:stretch>
              </a:blipFill>
            </p:spPr>
            <p:txBody>
              <a:bodyPr/>
              <a:lstStyle/>
              <a:p>
                <a:r>
                  <a:rPr lang="zh-CN" altLang="en-US">
                    <a:noFill/>
                  </a:rPr>
                  <a:t> </a:t>
                </a:r>
              </a:p>
            </p:txBody>
          </p:sp>
        </mc:Fallback>
      </mc:AlternateContent>
      <p:cxnSp>
        <p:nvCxnSpPr>
          <p:cNvPr id="20" name="Straight Arrow Connector 19"/>
          <p:cNvCxnSpPr/>
          <p:nvPr/>
        </p:nvCxnSpPr>
        <p:spPr>
          <a:xfrm>
            <a:off x="3864517" y="4158706"/>
            <a:ext cx="28320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4164217" y="2837599"/>
                <a:ext cx="2136772" cy="461665"/>
              </a:xfrm>
              <a:prstGeom prst="rect">
                <a:avLst/>
              </a:prstGeom>
              <a:noFill/>
            </p:spPr>
            <p:txBody>
              <a:bodyPr wrap="square">
                <a:spAutoFit/>
              </a:bodyPr>
              <a:lstStyle/>
              <a:p>
                <a:r>
                  <a:rPr lang="zh-CN" altLang="en-US" sz="2400" b="0" dirty="0"/>
                  <a:t>或</a:t>
                </a:r>
                <a14:m>
                  <m:oMath xmlns:m="http://schemas.openxmlformats.org/officeDocument/2006/math">
                    <m:r>
                      <a:rPr lang="en-AU" altLang="zh-CN" sz="2400" b="0" i="1" smtClean="0">
                        <a:latin typeface="Cambria Math" panose="02040503050406030204" pitchFamily="18" charset="0"/>
                      </a:rPr>
                      <m:t>𝑋</m:t>
                    </m:r>
                    <m:r>
                      <a:rPr lang="en-AU" altLang="zh-CN" sz="2400" b="0" i="1" smtClean="0">
                        <a:latin typeface="Cambria Math" panose="02040503050406030204" pitchFamily="18" charset="0"/>
                      </a:rPr>
                      <m:t>/</m:t>
                    </m:r>
                    <m:r>
                      <a:rPr lang="en-AU" altLang="zh-CN" sz="2400" b="0" i="1" smtClean="0">
                        <a:latin typeface="Cambria Math" panose="02040503050406030204" pitchFamily="18" charset="0"/>
                      </a:rPr>
                      <m:t>𝑌</m:t>
                    </m:r>
                  </m:oMath>
                </a14:m>
                <a:r>
                  <a:rPr lang="en-AU" sz="2400" dirty="0"/>
                  <a:t>,</a:t>
                </a:r>
                <a14:m>
                  <m:oMath xmlns:m="http://schemas.openxmlformats.org/officeDocument/2006/math">
                    <m:r>
                      <a:rPr lang="en-AU" sz="2400" i="1" dirty="0" smtClean="0">
                        <a:latin typeface="Cambria Math" panose="02040503050406030204" pitchFamily="18" charset="0"/>
                      </a:rPr>
                      <m:t> </m:t>
                    </m:r>
                    <m:r>
                      <a:rPr lang="en-AU" sz="2400" b="0" i="1" dirty="0" smtClean="0">
                        <a:latin typeface="Cambria Math" panose="02040503050406030204" pitchFamily="18" charset="0"/>
                      </a:rPr>
                      <m:t> </m:t>
                    </m:r>
                    <m:r>
                      <a:rPr lang="en-AU" sz="2400" i="1" dirty="0" smtClean="0">
                        <a:latin typeface="Cambria Math" panose="02040503050406030204" pitchFamily="18" charset="0"/>
                      </a:rPr>
                      <m:t>𝐿</m:t>
                    </m:r>
                  </m:oMath>
                </a14:m>
                <a:endParaRPr lang="en-AU" sz="2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4164217" y="2837599"/>
                <a:ext cx="2136772" cy="461665"/>
              </a:xfrm>
              <a:prstGeom prst="rect">
                <a:avLst/>
              </a:prstGeom>
              <a:blipFill rotWithShape="1">
                <a:blip r:embed="rId6"/>
                <a:stretch>
                  <a:fillRect l="-24" t="-91" r="24" b="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156492" y="3889818"/>
                <a:ext cx="2136772" cy="461665"/>
              </a:xfrm>
              <a:prstGeom prst="rect">
                <a:avLst/>
              </a:prstGeom>
              <a:noFill/>
            </p:spPr>
            <p:txBody>
              <a:bodyPr wrap="square">
                <a:spAutoFit/>
              </a:bodyPr>
              <a:lstStyle/>
              <a:p>
                <a:r>
                  <a:rPr lang="zh-CN" altLang="en-US" sz="2400" b="0" dirty="0"/>
                  <a:t>或</a:t>
                </a:r>
                <a14:m>
                  <m:oMath xmlns:m="http://schemas.openxmlformats.org/officeDocument/2006/math">
                    <m:r>
                      <a:rPr lang="en-AU" altLang="zh-CN" sz="2400" b="0" i="1" smtClean="0">
                        <a:latin typeface="Cambria Math" panose="02040503050406030204" pitchFamily="18" charset="0"/>
                      </a:rPr>
                      <m:t>𝑋</m:t>
                    </m:r>
                    <m:r>
                      <a:rPr lang="en-AU" altLang="zh-CN" sz="2400" b="0" i="1" smtClean="0">
                        <a:latin typeface="Cambria Math" panose="02040503050406030204" pitchFamily="18" charset="0"/>
                      </a:rPr>
                      <m:t>/</m:t>
                    </m:r>
                    <m:r>
                      <a:rPr lang="en-AU" altLang="zh-CN" sz="2400" b="0" i="1" smtClean="0">
                        <a:latin typeface="Cambria Math" panose="02040503050406030204" pitchFamily="18" charset="0"/>
                      </a:rPr>
                      <m:t>𝑌</m:t>
                    </m:r>
                  </m:oMath>
                </a14:m>
                <a:r>
                  <a:rPr lang="en-AU" sz="2400" dirty="0"/>
                  <a:t>, </a:t>
                </a:r>
                <a14:m>
                  <m:oMath xmlns:m="http://schemas.openxmlformats.org/officeDocument/2006/math">
                    <m:r>
                      <a:rPr lang="en-US" altLang="zh-CN" sz="2400" i="1" dirty="0" smtClean="0">
                        <a:latin typeface="Cambria Math" panose="02040503050406030204" pitchFamily="18" charset="0"/>
                      </a:rPr>
                      <m:t>𝑅</m:t>
                    </m:r>
                  </m:oMath>
                </a14:m>
                <a:endParaRPr lang="en-AU" sz="2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4156492" y="3889818"/>
                <a:ext cx="2136772" cy="461665"/>
              </a:xfrm>
              <a:prstGeom prst="rect">
                <a:avLst/>
              </a:prstGeom>
              <a:blipFill rotWithShape="1">
                <a:blip r:embed="rId7"/>
                <a:stretch>
                  <a:fillRect l="-20" t="-96" r="19" b="100"/>
                </a:stretch>
              </a:blipFill>
            </p:spPr>
            <p:txBody>
              <a:bodyPr/>
              <a:lstStyle/>
              <a:p>
                <a:r>
                  <a:rPr lang="zh-CN" altLang="en-US">
                    <a:noFill/>
                  </a:rPr>
                  <a:t> </a:t>
                </a:r>
              </a:p>
            </p:txBody>
          </p:sp>
        </mc:Fallback>
      </mc:AlternateContent>
      <p:sp>
        <p:nvSpPr>
          <p:cNvPr id="25" name="Title 1"/>
          <p:cNvSpPr>
            <a:spLocks noGrp="1"/>
          </p:cNvSpPr>
          <p:nvPr>
            <p:ph type="title"/>
          </p:nvPr>
        </p:nvSpPr>
        <p:spPr>
          <a:xfrm>
            <a:off x="685800" y="152400"/>
            <a:ext cx="8229600" cy="393065"/>
          </a:xfrm>
        </p:spPr>
        <p:txBody>
          <a:bodyPr/>
          <a:lstStyle/>
          <a:p>
            <a:pPr algn="r"/>
            <a:r>
              <a:rPr lang="zh-CN" altLang="en-US" sz="3600" dirty="0">
                <a:solidFill>
                  <a:schemeClr val="bg1"/>
                </a:solidFill>
              </a:rPr>
              <a:t>图灵机的动作及状态转移图</a:t>
            </a:r>
            <a:endParaRPr lang="en-AU" sz="3600"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语言类型判断：</a:t>
            </a:r>
            <a:r>
              <a:rPr lang="zh-CN" altLang="en-US" dirty="0"/>
              <a:t>泵引理</a:t>
            </a:r>
            <a:endParaRPr lang="en-US" altLang="zh-CN" dirty="0"/>
          </a:p>
          <a:p>
            <a:r>
              <a:rPr lang="zh-CN" altLang="en-US" dirty="0"/>
              <a:t>判断性质：空、非空、成员性、不可判断性</a:t>
            </a:r>
            <a:endParaRPr lang="en-US" altLang="zh-CN" dirty="0"/>
          </a:p>
          <a:p>
            <a:r>
              <a:rPr lang="zh-CN" altLang="en-US" dirty="0"/>
              <a:t>封闭性：交、并、补、连接、闭包、同态映射、逆同态映射、代换</a:t>
            </a:r>
          </a:p>
        </p:txBody>
      </p:sp>
      <p:sp>
        <p:nvSpPr>
          <p:cNvPr id="4" name="灯片编号占位符 3"/>
          <p:cNvSpPr>
            <a:spLocks noGrp="1"/>
          </p:cNvSpPr>
          <p:nvPr>
            <p:ph type="sldNum" sz="quarter" idx="12"/>
          </p:nvPr>
        </p:nvSpPr>
        <p:spPr/>
        <p:txBody>
          <a:bodyPr/>
          <a:lstStyle/>
          <a:p>
            <a:pPr>
              <a:defRPr/>
            </a:pPr>
            <a:fld id="{A60C455B-B212-44F5-BDE5-4E865130930B}" type="slidenum">
              <a:rPr lang="en-US" altLang="zh-CN" smtClean="0"/>
              <a:t>44</a:t>
            </a:fld>
            <a:endParaRPr lang="en-US" altLang="zh-CN"/>
          </a:p>
        </p:txBody>
      </p:sp>
      <p:sp>
        <p:nvSpPr>
          <p:cNvPr id="5" name="Title 1"/>
          <p:cNvSpPr>
            <a:spLocks noGrp="1"/>
          </p:cNvSpPr>
          <p:nvPr>
            <p:ph type="title"/>
          </p:nvPr>
        </p:nvSpPr>
        <p:spPr>
          <a:xfrm>
            <a:off x="685800" y="152400"/>
            <a:ext cx="8229600" cy="393065"/>
          </a:xfrm>
        </p:spPr>
        <p:txBody>
          <a:bodyPr/>
          <a:lstStyle/>
          <a:p>
            <a:pPr algn="r"/>
            <a:r>
              <a:rPr lang="zh-CN" altLang="en-US" sz="3600" dirty="0">
                <a:solidFill>
                  <a:schemeClr val="bg1"/>
                </a:solidFill>
              </a:rPr>
              <a:t>几个重要的问题</a:t>
            </a:r>
            <a:endParaRPr lang="en-AU" sz="3600" dirty="0">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solidFill>
                  <a:srgbClr val="FF0000"/>
                </a:solidFill>
              </a:rPr>
              <a:t>方法一</a:t>
            </a:r>
            <a:r>
              <a:rPr lang="zh-CN" altLang="en-US" dirty="0"/>
              <a:t>、（</a:t>
            </a:r>
            <a:r>
              <a:rPr lang="en-US" altLang="zh-CN" dirty="0"/>
              <a:t>1</a:t>
            </a:r>
            <a:r>
              <a:rPr lang="zh-CN" altLang="en-US" dirty="0"/>
              <a:t>）从初始状态开始，对每个状态，依次确定每个字符作为输入时，可能到达的状态：</a:t>
            </a:r>
            <a:endParaRPr lang="en-US" altLang="zh-CN" dirty="0"/>
          </a:p>
          <a:p>
            <a:pPr marL="0" indent="0">
              <a:buNone/>
            </a:pPr>
            <a:r>
              <a:rPr lang="en-US" altLang="zh-CN" dirty="0"/>
              <a:t>	</a:t>
            </a:r>
            <a:r>
              <a:rPr lang="zh-CN" altLang="en-US" dirty="0"/>
              <a:t>（</a:t>
            </a:r>
            <a:r>
              <a:rPr lang="en-US" altLang="zh-CN" dirty="0"/>
              <a:t>a</a:t>
            </a:r>
            <a:r>
              <a:rPr lang="zh-CN" altLang="en-US" dirty="0"/>
              <a:t>）如果到达的状态是之前已出现的状态，建立当前状态到应到达状态的边；</a:t>
            </a:r>
            <a:endParaRPr lang="en-US" altLang="zh-CN" dirty="0"/>
          </a:p>
          <a:p>
            <a:pPr marL="0" indent="0">
              <a:buNone/>
            </a:pPr>
            <a:r>
              <a:rPr lang="en-US" altLang="zh-CN" dirty="0"/>
              <a:t>	</a:t>
            </a:r>
            <a:r>
              <a:rPr lang="zh-CN" altLang="en-US" dirty="0"/>
              <a:t>（</a:t>
            </a:r>
            <a:r>
              <a:rPr lang="en-US" altLang="zh-CN" dirty="0"/>
              <a:t>b</a:t>
            </a:r>
            <a:r>
              <a:rPr lang="zh-CN" altLang="en-US" dirty="0"/>
              <a:t>）如果到达的状态是之前未出现的状态，增加新的状态，建立当前状态到新增状态的边。</a:t>
            </a:r>
            <a:endParaRPr lang="en-US" altLang="zh-CN" dirty="0"/>
          </a:p>
          <a:p>
            <a:pPr marL="0" indent="0">
              <a:buNone/>
            </a:pPr>
            <a:r>
              <a:rPr lang="zh-CN" altLang="en-US" dirty="0"/>
              <a:t>（</a:t>
            </a:r>
            <a:r>
              <a:rPr lang="en-US" altLang="zh-CN" dirty="0"/>
              <a:t>2</a:t>
            </a:r>
            <a:r>
              <a:rPr lang="zh-CN" altLang="en-US" dirty="0"/>
              <a:t>）确定终止状态</a:t>
            </a:r>
            <a:endParaRPr lang="en-US" altLang="zh-CN" dirty="0"/>
          </a:p>
          <a:p>
            <a:pPr marL="0" indent="0">
              <a:buNone/>
            </a:pPr>
            <a:r>
              <a:rPr lang="zh-CN" altLang="en-US" dirty="0">
                <a:solidFill>
                  <a:srgbClr val="FF0000"/>
                </a:solidFill>
              </a:rPr>
              <a:t>方法二</a:t>
            </a:r>
            <a:r>
              <a:rPr lang="zh-CN" altLang="en-US" dirty="0"/>
              <a:t>：从初始状态开始，重点关注可以到达结束状态的路径，然后对每个节点补充其他字符作为输入时的边和状态</a:t>
            </a:r>
          </a:p>
        </p:txBody>
      </p:sp>
      <p:sp>
        <p:nvSpPr>
          <p:cNvPr id="4" name="灯片编号占位符 3"/>
          <p:cNvSpPr>
            <a:spLocks noGrp="1"/>
          </p:cNvSpPr>
          <p:nvPr>
            <p:ph type="sldNum" sz="quarter" idx="12"/>
          </p:nvPr>
        </p:nvSpPr>
        <p:spPr/>
        <p:txBody>
          <a:bodyPr/>
          <a:lstStyle/>
          <a:p>
            <a:pPr>
              <a:defRPr/>
            </a:pPr>
            <a:fld id="{A60C455B-B212-44F5-BDE5-4E865130930B}" type="slidenum">
              <a:rPr lang="en-US" altLang="zh-CN" smtClean="0"/>
              <a:t>45</a:t>
            </a:fld>
            <a:endParaRPr lang="en-US" altLang="zh-CN"/>
          </a:p>
        </p:txBody>
      </p:sp>
      <p:sp>
        <p:nvSpPr>
          <p:cNvPr id="5" name="Title 1"/>
          <p:cNvSpPr>
            <a:spLocks noGrp="1"/>
          </p:cNvSpPr>
          <p:nvPr>
            <p:ph type="title"/>
          </p:nvPr>
        </p:nvSpPr>
        <p:spPr>
          <a:xfrm>
            <a:off x="685800" y="152400"/>
            <a:ext cx="8229600" cy="393065"/>
          </a:xfrm>
        </p:spPr>
        <p:txBody>
          <a:bodyPr/>
          <a:lstStyle/>
          <a:p>
            <a:pPr algn="r"/>
            <a:r>
              <a:rPr lang="zh-CN" altLang="en-US" sz="3600" dirty="0">
                <a:solidFill>
                  <a:schemeClr val="bg1"/>
                </a:solidFill>
              </a:rPr>
              <a:t>习题练习</a:t>
            </a:r>
            <a:r>
              <a:rPr lang="en-US" altLang="zh-CN" sz="3600" dirty="0">
                <a:solidFill>
                  <a:schemeClr val="bg1"/>
                </a:solidFill>
              </a:rPr>
              <a:t>-</a:t>
            </a:r>
            <a:r>
              <a:rPr lang="zh-CN" altLang="en-US" sz="3600" dirty="0">
                <a:solidFill>
                  <a:schemeClr val="bg1"/>
                </a:solidFill>
              </a:rPr>
              <a:t>确定有限自动机的设计</a:t>
            </a:r>
            <a:endParaRPr lang="en-AU" sz="3600" dirty="0">
              <a:solidFill>
                <a:schemeClr val="bg1"/>
              </a:solidFill>
            </a:endParaRPr>
          </a:p>
        </p:txBody>
      </p:sp>
    </p:spTree>
    <p:extLst>
      <p:ext uri="{BB962C8B-B14F-4D97-AF65-F5344CB8AC3E}">
        <p14:creationId xmlns:p14="http://schemas.microsoft.com/office/powerpoint/2010/main" val="54396098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46</a:t>
            </a:fld>
            <a:endParaRPr lang="en-US" altLang="zh-CN"/>
          </a:p>
        </p:txBody>
      </p:sp>
      <p:sp>
        <p:nvSpPr>
          <p:cNvPr id="7" name="文本框 6">
            <a:extLst>
              <a:ext uri="{FF2B5EF4-FFF2-40B4-BE49-F238E27FC236}">
                <a16:creationId xmlns:a16="http://schemas.microsoft.com/office/drawing/2014/main" id="{270E63C0-E630-494C-8BD7-9BFEDE9F11C4}"/>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pPr algn="l"/>
            <a:r>
              <a:rPr kumimoji="1" lang="zh-CN" altLang="en-US" sz="2800" b="0" i="0" dirty="0">
                <a:solidFill>
                  <a:srgbClr val="000000"/>
                </a:solidFill>
              </a:rPr>
              <a:t>例</a:t>
            </a:r>
            <a:r>
              <a:rPr kumimoji="1" lang="en-US" altLang="zh-CN" sz="2800" b="0" i="0" dirty="0">
                <a:solidFill>
                  <a:srgbClr val="000000"/>
                </a:solidFill>
              </a:rPr>
              <a:t>1</a:t>
            </a:r>
            <a:r>
              <a:rPr kumimoji="1" lang="zh-CN" altLang="en-US" sz="2800" b="0" i="0" dirty="0">
                <a:solidFill>
                  <a:srgbClr val="000000"/>
                </a:solidFill>
              </a:rPr>
              <a:t>：设计定义在字母表</a:t>
            </a:r>
            <a:r>
              <a:rPr kumimoji="1" lang="en-US" altLang="zh-CN" sz="2800" b="0" i="0" dirty="0">
                <a:solidFill>
                  <a:srgbClr val="000000"/>
                </a:solidFill>
              </a:rPr>
              <a:t>{0, 1}</a:t>
            </a:r>
            <a:r>
              <a:rPr kumimoji="1" lang="zh-CN" altLang="en-US" sz="2800" b="0" i="0" dirty="0">
                <a:solidFill>
                  <a:srgbClr val="000000"/>
                </a:solidFill>
              </a:rPr>
              <a:t>上的所有以</a:t>
            </a:r>
            <a:r>
              <a:rPr kumimoji="1" lang="en-US" altLang="zh-CN" sz="2800" b="0" i="0" dirty="0">
                <a:solidFill>
                  <a:srgbClr val="000000"/>
                </a:solidFill>
              </a:rPr>
              <a:t>00</a:t>
            </a:r>
            <a:r>
              <a:rPr kumimoji="1" lang="zh-CN" altLang="en-US" sz="2800" b="0" i="0" dirty="0">
                <a:solidFill>
                  <a:srgbClr val="000000"/>
                </a:solidFill>
              </a:rPr>
              <a:t>结尾的串的集合的</a:t>
            </a:r>
            <a:r>
              <a:rPr kumimoji="1" lang="en-US" altLang="zh-CN" sz="2800" b="0" i="0" dirty="0">
                <a:solidFill>
                  <a:srgbClr val="000000"/>
                </a:solidFill>
              </a:rPr>
              <a:t>DFA</a:t>
            </a:r>
            <a:endParaRPr kumimoji="1" lang="zh-CN" altLang="en-US" sz="2800" b="0" i="0" dirty="0">
              <a:solidFill>
                <a:srgbClr val="000000"/>
              </a:solidFill>
            </a:endParaRPr>
          </a:p>
        </p:txBody>
      </p:sp>
      <p:sp>
        <p:nvSpPr>
          <p:cNvPr id="8" name="矩形: 圆角 7">
            <a:extLst>
              <a:ext uri="{FF2B5EF4-FFF2-40B4-BE49-F238E27FC236}">
                <a16:creationId xmlns:a16="http://schemas.microsoft.com/office/drawing/2014/main" id="{F65BBD49-64AF-4BCF-97DB-9548ACB980A4}"/>
              </a:ext>
            </a:extLst>
          </p:cNvPr>
          <p:cNvSpPr/>
          <p:nvPr>
            <p:custDataLst>
              <p:tags r:id="rId3"/>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4"/>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3" name="组合 12">
            <a:extLst>
              <a:ext uri="{FF2B5EF4-FFF2-40B4-BE49-F238E27FC236}">
                <a16:creationId xmlns:a16="http://schemas.microsoft.com/office/drawing/2014/main" id="{61FF5B56-6363-411C-A397-9678F72A05E2}"/>
              </a:ext>
            </a:extLst>
          </p:cNvPr>
          <p:cNvGrpSpPr/>
          <p:nvPr>
            <p:custDataLst>
              <p:tags r:id="rId5"/>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587085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dirty="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33</a:t>
            </a:r>
            <a:endParaRPr kumimoji="1" lang="zh-CN" altLang="en-US" sz="2000" b="0" i="0" dirty="0">
              <a:solidFill>
                <a:srgbClr val="000066"/>
              </a:solidFill>
            </a:endParaRPr>
          </a:p>
        </p:txBody>
      </p:sp>
      <p:grpSp>
        <p:nvGrpSpPr>
          <p:cNvPr id="25" name="组合 24">
            <a:extLst>
              <a:ext uri="{FF2B5EF4-FFF2-40B4-BE49-F238E27FC236}">
                <a16:creationId xmlns:a16="http://schemas.microsoft.com/office/drawing/2014/main" id="{C4659E75-F284-7547-B125-1C0424AB8761}"/>
              </a:ext>
            </a:extLst>
          </p:cNvPr>
          <p:cNvGrpSpPr/>
          <p:nvPr/>
        </p:nvGrpSpPr>
        <p:grpSpPr>
          <a:xfrm>
            <a:off x="3037886" y="2747827"/>
            <a:ext cx="3120268" cy="823006"/>
            <a:chOff x="3037886" y="2747827"/>
            <a:chExt cx="3120268" cy="823006"/>
          </a:xfrm>
        </p:grpSpPr>
        <p:sp>
          <p:nvSpPr>
            <p:cNvPr id="4" name="椭圆 3">
              <a:extLst>
                <a:ext uri="{FF2B5EF4-FFF2-40B4-BE49-F238E27FC236}">
                  <a16:creationId xmlns:a16="http://schemas.microsoft.com/office/drawing/2014/main" id="{E746EF93-7B1B-4B4F-947D-45DBAA000135}"/>
                </a:ext>
              </a:extLst>
            </p:cNvPr>
            <p:cNvSpPr/>
            <p:nvPr/>
          </p:nvSpPr>
          <p:spPr bwMode="auto">
            <a:xfrm>
              <a:off x="4345992" y="3051068"/>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7" name="椭圆 6">
              <a:extLst>
                <a:ext uri="{FF2B5EF4-FFF2-40B4-BE49-F238E27FC236}">
                  <a16:creationId xmlns:a16="http://schemas.microsoft.com/office/drawing/2014/main" id="{9CF61834-B621-9746-8832-3102CEE4FD2A}"/>
                </a:ext>
              </a:extLst>
            </p:cNvPr>
            <p:cNvSpPr/>
            <p:nvPr/>
          </p:nvSpPr>
          <p:spPr bwMode="auto">
            <a:xfrm>
              <a:off x="3037886" y="3049932"/>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8" name="椭圆 7">
              <a:extLst>
                <a:ext uri="{FF2B5EF4-FFF2-40B4-BE49-F238E27FC236}">
                  <a16:creationId xmlns:a16="http://schemas.microsoft.com/office/drawing/2014/main" id="{54E13A94-C597-434C-B93D-96BA48E49AC5}"/>
                </a:ext>
              </a:extLst>
            </p:cNvPr>
            <p:cNvSpPr/>
            <p:nvPr/>
          </p:nvSpPr>
          <p:spPr bwMode="auto">
            <a:xfrm>
              <a:off x="5654098" y="3049931"/>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6" name="直线箭头连接符 5">
              <a:extLst>
                <a:ext uri="{FF2B5EF4-FFF2-40B4-BE49-F238E27FC236}">
                  <a16:creationId xmlns:a16="http://schemas.microsoft.com/office/drawing/2014/main" id="{1E911FC3-34FF-E84C-B009-6D450A856843}"/>
                </a:ext>
              </a:extLst>
            </p:cNvPr>
            <p:cNvCxnSpPr>
              <a:stCxn id="7" idx="6"/>
              <a:endCxn id="4" idx="2"/>
            </p:cNvCxnSpPr>
            <p:nvPr/>
          </p:nvCxnSpPr>
          <p:spPr bwMode="auto">
            <a:xfrm>
              <a:off x="3541942" y="3309815"/>
              <a:ext cx="804050" cy="1136"/>
            </a:xfrm>
            <a:prstGeom prst="straightConnector1">
              <a:avLst/>
            </a:prstGeom>
            <a:solidFill>
              <a:schemeClr val="accent1"/>
            </a:solidFill>
            <a:ln w="9525" cap="flat" cmpd="sng" algn="ctr">
              <a:solidFill>
                <a:srgbClr val="000000"/>
              </a:solidFill>
              <a:prstDash val="solid"/>
              <a:round/>
              <a:headEnd type="none" w="med" len="med"/>
              <a:tailEnd type="triangle"/>
            </a:ln>
            <a:effectLst/>
          </p:spPr>
        </p:cxnSp>
        <p:cxnSp>
          <p:nvCxnSpPr>
            <p:cNvPr id="11" name="直线箭头连接符 10">
              <a:extLst>
                <a:ext uri="{FF2B5EF4-FFF2-40B4-BE49-F238E27FC236}">
                  <a16:creationId xmlns:a16="http://schemas.microsoft.com/office/drawing/2014/main" id="{DCB54895-3903-014C-80DD-D6C6CEB14F4A}"/>
                </a:ext>
              </a:extLst>
            </p:cNvPr>
            <p:cNvCxnSpPr/>
            <p:nvPr/>
          </p:nvCxnSpPr>
          <p:spPr bwMode="auto">
            <a:xfrm>
              <a:off x="4850048" y="3308677"/>
              <a:ext cx="804050" cy="1136"/>
            </a:xfrm>
            <a:prstGeom prst="straightConnector1">
              <a:avLst/>
            </a:prstGeom>
            <a:solidFill>
              <a:schemeClr val="accent1"/>
            </a:solidFill>
            <a:ln w="9525" cap="flat" cmpd="sng" algn="ctr">
              <a:solidFill>
                <a:srgbClr val="000000"/>
              </a:solidFill>
              <a:prstDash val="solid"/>
              <a:round/>
              <a:headEnd type="none" w="med" len="med"/>
              <a:tailEnd type="triangle"/>
            </a:ln>
            <a:effectLst/>
          </p:spPr>
        </p:cxnSp>
        <p:sp>
          <p:nvSpPr>
            <p:cNvPr id="12" name="椭圆 11">
              <a:extLst>
                <a:ext uri="{FF2B5EF4-FFF2-40B4-BE49-F238E27FC236}">
                  <a16:creationId xmlns:a16="http://schemas.microsoft.com/office/drawing/2014/main" id="{B847FCA0-06FD-214D-A2FE-7ED063D8A660}"/>
                </a:ext>
              </a:extLst>
            </p:cNvPr>
            <p:cNvSpPr/>
            <p:nvPr/>
          </p:nvSpPr>
          <p:spPr bwMode="auto">
            <a:xfrm>
              <a:off x="5730298" y="3127266"/>
              <a:ext cx="351656" cy="362821"/>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9" name="文本框 8">
              <a:extLst>
                <a:ext uri="{FF2B5EF4-FFF2-40B4-BE49-F238E27FC236}">
                  <a16:creationId xmlns:a16="http://schemas.microsoft.com/office/drawing/2014/main" id="{0627B5C8-793F-514E-BB97-E03C689791A3}"/>
                </a:ext>
              </a:extLst>
            </p:cNvPr>
            <p:cNvSpPr txBox="1"/>
            <p:nvPr/>
          </p:nvSpPr>
          <p:spPr>
            <a:xfrm>
              <a:off x="3727943" y="2747827"/>
              <a:ext cx="432048"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sz="2400" b="0" i="0" dirty="0">
                <a:solidFill>
                  <a:srgbClr val="000000"/>
                </a:solidFill>
              </a:endParaRPr>
            </a:p>
          </p:txBody>
        </p:sp>
        <p:sp>
          <p:nvSpPr>
            <p:cNvPr id="15" name="文本框 14">
              <a:extLst>
                <a:ext uri="{FF2B5EF4-FFF2-40B4-BE49-F238E27FC236}">
                  <a16:creationId xmlns:a16="http://schemas.microsoft.com/office/drawing/2014/main" id="{EC43F6D0-EE61-6040-B676-0DF16BF8707C}"/>
                </a:ext>
              </a:extLst>
            </p:cNvPr>
            <p:cNvSpPr txBox="1"/>
            <p:nvPr/>
          </p:nvSpPr>
          <p:spPr>
            <a:xfrm>
              <a:off x="5045884" y="2757024"/>
              <a:ext cx="432048"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sz="2400" b="0" i="0" dirty="0">
                <a:solidFill>
                  <a:srgbClr val="000000"/>
                </a:solidFill>
              </a:endParaRPr>
            </a:p>
          </p:txBody>
        </p:sp>
      </p:grpSp>
      <p:grpSp>
        <p:nvGrpSpPr>
          <p:cNvPr id="32" name="组合 31">
            <a:extLst>
              <a:ext uri="{FF2B5EF4-FFF2-40B4-BE49-F238E27FC236}">
                <a16:creationId xmlns:a16="http://schemas.microsoft.com/office/drawing/2014/main" id="{A5685DBE-21B1-C64B-9B56-5E1310740404}"/>
              </a:ext>
            </a:extLst>
          </p:cNvPr>
          <p:cNvGrpSpPr/>
          <p:nvPr/>
        </p:nvGrpSpPr>
        <p:grpSpPr>
          <a:xfrm>
            <a:off x="3073890" y="3550646"/>
            <a:ext cx="432048" cy="886466"/>
            <a:chOff x="3073890" y="3550646"/>
            <a:chExt cx="432048" cy="886466"/>
          </a:xfrm>
        </p:grpSpPr>
        <p:sp>
          <p:nvSpPr>
            <p:cNvPr id="10" name="弧 9">
              <a:extLst>
                <a:ext uri="{FF2B5EF4-FFF2-40B4-BE49-F238E27FC236}">
                  <a16:creationId xmlns:a16="http://schemas.microsoft.com/office/drawing/2014/main" id="{B0A2CD9F-F27F-6B4E-BE2F-D9C2424F2207}"/>
                </a:ext>
              </a:extLst>
            </p:cNvPr>
            <p:cNvSpPr/>
            <p:nvPr/>
          </p:nvSpPr>
          <p:spPr bwMode="auto">
            <a:xfrm>
              <a:off x="3093777" y="355064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7" name="文本框 16">
              <a:extLst>
                <a:ext uri="{FF2B5EF4-FFF2-40B4-BE49-F238E27FC236}">
                  <a16:creationId xmlns:a16="http://schemas.microsoft.com/office/drawing/2014/main" id="{53495601-112F-5246-B5BE-6AA2CD4D02CB}"/>
                </a:ext>
              </a:extLst>
            </p:cNvPr>
            <p:cNvSpPr txBox="1"/>
            <p:nvPr/>
          </p:nvSpPr>
          <p:spPr>
            <a:xfrm>
              <a:off x="3073890" y="3975447"/>
              <a:ext cx="432048"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sz="2400" b="0" i="0" dirty="0">
                <a:solidFill>
                  <a:srgbClr val="000000"/>
                </a:solidFill>
              </a:endParaRPr>
            </a:p>
          </p:txBody>
        </p:sp>
      </p:grpSp>
      <p:grpSp>
        <p:nvGrpSpPr>
          <p:cNvPr id="33" name="组合 32">
            <a:extLst>
              <a:ext uri="{FF2B5EF4-FFF2-40B4-BE49-F238E27FC236}">
                <a16:creationId xmlns:a16="http://schemas.microsoft.com/office/drawing/2014/main" id="{FA4DA59E-85A7-DC40-A87C-813C8AADDE6A}"/>
              </a:ext>
            </a:extLst>
          </p:cNvPr>
          <p:cNvGrpSpPr/>
          <p:nvPr/>
        </p:nvGrpSpPr>
        <p:grpSpPr>
          <a:xfrm>
            <a:off x="3592355" y="3335053"/>
            <a:ext cx="1029706" cy="483749"/>
            <a:chOff x="3592355" y="3335053"/>
            <a:chExt cx="1029706" cy="483749"/>
          </a:xfrm>
        </p:grpSpPr>
        <p:sp>
          <p:nvSpPr>
            <p:cNvPr id="13" name="弧 12">
              <a:extLst>
                <a:ext uri="{FF2B5EF4-FFF2-40B4-BE49-F238E27FC236}">
                  <a16:creationId xmlns:a16="http://schemas.microsoft.com/office/drawing/2014/main" id="{157E2DBC-5C9C-9E49-88AC-A1550BA6CADA}"/>
                </a:ext>
              </a:extLst>
            </p:cNvPr>
            <p:cNvSpPr/>
            <p:nvPr/>
          </p:nvSpPr>
          <p:spPr bwMode="auto">
            <a:xfrm rot="10800000">
              <a:off x="3592355" y="3335053"/>
              <a:ext cx="1029706" cy="461666"/>
            </a:xfrm>
            <a:prstGeom prst="arc">
              <a:avLst>
                <a:gd name="adj1" fmla="val 10807855"/>
                <a:gd name="adj2" fmla="val 21415475"/>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9" name="文本框 18">
              <a:extLst>
                <a:ext uri="{FF2B5EF4-FFF2-40B4-BE49-F238E27FC236}">
                  <a16:creationId xmlns:a16="http://schemas.microsoft.com/office/drawing/2014/main" id="{2ED91638-3AD1-5145-8E05-259C77900603}"/>
                </a:ext>
              </a:extLst>
            </p:cNvPr>
            <p:cNvSpPr txBox="1"/>
            <p:nvPr/>
          </p:nvSpPr>
          <p:spPr>
            <a:xfrm>
              <a:off x="3863531" y="3357137"/>
              <a:ext cx="432048"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sz="2400" b="0" i="0" dirty="0">
                <a:solidFill>
                  <a:srgbClr val="000000"/>
                </a:solidFill>
              </a:endParaRPr>
            </a:p>
          </p:txBody>
        </p:sp>
      </p:grpSp>
      <p:grpSp>
        <p:nvGrpSpPr>
          <p:cNvPr id="34" name="组合 33">
            <a:extLst>
              <a:ext uri="{FF2B5EF4-FFF2-40B4-BE49-F238E27FC236}">
                <a16:creationId xmlns:a16="http://schemas.microsoft.com/office/drawing/2014/main" id="{AC9CFC3C-F22E-F24D-B626-1A9D112A0724}"/>
              </a:ext>
            </a:extLst>
          </p:cNvPr>
          <p:cNvGrpSpPr/>
          <p:nvPr/>
        </p:nvGrpSpPr>
        <p:grpSpPr>
          <a:xfrm>
            <a:off x="3486051" y="3010795"/>
            <a:ext cx="2423380" cy="1157335"/>
            <a:chOff x="3486051" y="3010795"/>
            <a:chExt cx="2423380" cy="1157335"/>
          </a:xfrm>
        </p:grpSpPr>
        <p:sp>
          <p:nvSpPr>
            <p:cNvPr id="20" name="弧 19">
              <a:extLst>
                <a:ext uri="{FF2B5EF4-FFF2-40B4-BE49-F238E27FC236}">
                  <a16:creationId xmlns:a16="http://schemas.microsoft.com/office/drawing/2014/main" id="{EBC05629-11B5-DA44-B527-E7E29579041C}"/>
                </a:ext>
              </a:extLst>
            </p:cNvPr>
            <p:cNvSpPr/>
            <p:nvPr/>
          </p:nvSpPr>
          <p:spPr bwMode="auto">
            <a:xfrm rot="10800000">
              <a:off x="3486051" y="3010795"/>
              <a:ext cx="2423380" cy="1127717"/>
            </a:xfrm>
            <a:prstGeom prst="arc">
              <a:avLst>
                <a:gd name="adj1" fmla="val 10840689"/>
                <a:gd name="adj2" fmla="val 21126575"/>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1" name="文本框 20">
              <a:extLst>
                <a:ext uri="{FF2B5EF4-FFF2-40B4-BE49-F238E27FC236}">
                  <a16:creationId xmlns:a16="http://schemas.microsoft.com/office/drawing/2014/main" id="{570932E0-A443-7D42-ACAC-B6BE9011E7FE}"/>
                </a:ext>
              </a:extLst>
            </p:cNvPr>
            <p:cNvSpPr txBox="1"/>
            <p:nvPr/>
          </p:nvSpPr>
          <p:spPr>
            <a:xfrm>
              <a:off x="4638177" y="3706465"/>
              <a:ext cx="432048"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sz="2400" b="0" i="0" dirty="0">
                <a:solidFill>
                  <a:srgbClr val="000000"/>
                </a:solidFill>
              </a:endParaRPr>
            </a:p>
          </p:txBody>
        </p:sp>
      </p:grpSp>
      <p:grpSp>
        <p:nvGrpSpPr>
          <p:cNvPr id="35" name="组合 34">
            <a:extLst>
              <a:ext uri="{FF2B5EF4-FFF2-40B4-BE49-F238E27FC236}">
                <a16:creationId xmlns:a16="http://schemas.microsoft.com/office/drawing/2014/main" id="{ED2FE38C-66BD-EF45-B9FF-03BDF6424675}"/>
              </a:ext>
            </a:extLst>
          </p:cNvPr>
          <p:cNvGrpSpPr/>
          <p:nvPr/>
        </p:nvGrpSpPr>
        <p:grpSpPr>
          <a:xfrm>
            <a:off x="5731492" y="2211145"/>
            <a:ext cx="432048" cy="856606"/>
            <a:chOff x="5731492" y="2211145"/>
            <a:chExt cx="432048" cy="856606"/>
          </a:xfrm>
        </p:grpSpPr>
        <p:sp>
          <p:nvSpPr>
            <p:cNvPr id="22" name="弧 21">
              <a:extLst>
                <a:ext uri="{FF2B5EF4-FFF2-40B4-BE49-F238E27FC236}">
                  <a16:creationId xmlns:a16="http://schemas.microsoft.com/office/drawing/2014/main" id="{B585ABA3-6E11-F74F-BCDC-D11AE7813C0F}"/>
                </a:ext>
              </a:extLst>
            </p:cNvPr>
            <p:cNvSpPr/>
            <p:nvPr/>
          </p:nvSpPr>
          <p:spPr bwMode="auto">
            <a:xfrm rot="11190199">
              <a:off x="5736256" y="2642950"/>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3" name="文本框 22">
              <a:extLst>
                <a:ext uri="{FF2B5EF4-FFF2-40B4-BE49-F238E27FC236}">
                  <a16:creationId xmlns:a16="http://schemas.microsoft.com/office/drawing/2014/main" id="{8AFEED3D-374A-DE4D-B127-F9F3F935F378}"/>
                </a:ext>
              </a:extLst>
            </p:cNvPr>
            <p:cNvSpPr txBox="1"/>
            <p:nvPr/>
          </p:nvSpPr>
          <p:spPr>
            <a:xfrm>
              <a:off x="5731492" y="2211145"/>
              <a:ext cx="432048"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sz="2400" b="0" i="0" dirty="0">
                <a:solidFill>
                  <a:srgbClr val="000000"/>
                </a:solidFill>
              </a:endParaRPr>
            </a:p>
          </p:txBody>
        </p:sp>
      </p:grpSp>
      <p:cxnSp>
        <p:nvCxnSpPr>
          <p:cNvPr id="24" name="直线箭头连接符 23">
            <a:extLst>
              <a:ext uri="{FF2B5EF4-FFF2-40B4-BE49-F238E27FC236}">
                <a16:creationId xmlns:a16="http://schemas.microsoft.com/office/drawing/2014/main" id="{34D3A7E1-58C6-474E-A86A-076B129ABD6D}"/>
              </a:ext>
            </a:extLst>
          </p:cNvPr>
          <p:cNvCxnSpPr/>
          <p:nvPr/>
        </p:nvCxnSpPr>
        <p:spPr bwMode="auto">
          <a:xfrm>
            <a:off x="2195736" y="3307540"/>
            <a:ext cx="804050" cy="1136"/>
          </a:xfrm>
          <a:prstGeom prst="straightConnector1">
            <a:avLst/>
          </a:prstGeom>
          <a:solidFill>
            <a:schemeClr val="accent1"/>
          </a:solidFill>
          <a:ln w="9525" cap="flat" cmpd="sng" algn="ctr">
            <a:solidFill>
              <a:srgbClr val="000000"/>
            </a:solidFill>
            <a:prstDash val="solid"/>
            <a:round/>
            <a:headEnd type="none" w="med" len="med"/>
            <a:tailEnd type="triangle"/>
          </a:ln>
          <a:effectLst/>
        </p:spPr>
      </p:cxnSp>
      <p:sp>
        <p:nvSpPr>
          <p:cNvPr id="18" name="文本框 17">
            <a:extLst>
              <a:ext uri="{FF2B5EF4-FFF2-40B4-BE49-F238E27FC236}">
                <a16:creationId xmlns:a16="http://schemas.microsoft.com/office/drawing/2014/main" id="{50ACA219-FA3C-D942-BAFB-A058500EBBA0}"/>
              </a:ext>
            </a:extLst>
          </p:cNvPr>
          <p:cNvSpPr txBox="1"/>
          <p:nvPr/>
        </p:nvSpPr>
        <p:spPr>
          <a:xfrm>
            <a:off x="523586" y="4573880"/>
            <a:ext cx="7936845" cy="461665"/>
          </a:xfrm>
          <a:prstGeom prst="rect">
            <a:avLst/>
          </a:prstGeom>
          <a:noFill/>
        </p:spPr>
        <p:txBody>
          <a:bodyPr wrap="square" rtlCol="0">
            <a:spAutoFit/>
          </a:bodyPr>
          <a:lstStyle/>
          <a:p>
            <a:pPr algn="l"/>
            <a:r>
              <a:rPr kumimoji="1" lang="zh-CN" altLang="en-US" sz="2400" b="0" i="0" dirty="0">
                <a:solidFill>
                  <a:srgbClr val="000000"/>
                </a:solidFill>
              </a:rPr>
              <a:t>解：首先画出三个状态，接受两个连续的</a:t>
            </a:r>
            <a:r>
              <a:rPr kumimoji="1" lang="en-US" altLang="zh-CN" sz="2400" b="0" i="0" dirty="0">
                <a:solidFill>
                  <a:srgbClr val="000000"/>
                </a:solidFill>
              </a:rPr>
              <a:t>0</a:t>
            </a:r>
            <a:r>
              <a:rPr kumimoji="1" lang="zh-CN" altLang="en-US" sz="2400" b="0" i="0" dirty="0">
                <a:solidFill>
                  <a:srgbClr val="000000"/>
                </a:solidFill>
              </a:rPr>
              <a:t>到达终止状态。</a:t>
            </a: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830997"/>
          </a:xfrm>
          <a:prstGeom prst="rect">
            <a:avLst/>
          </a:prstGeom>
          <a:noFill/>
        </p:spPr>
        <p:txBody>
          <a:bodyPr wrap="square" rtlCol="0">
            <a:spAutoFit/>
          </a:bodyPr>
          <a:lstStyle/>
          <a:p>
            <a:r>
              <a:rPr kumimoji="1" lang="zh-CN" altLang="en-US" sz="2400" b="0" i="0" dirty="0">
                <a:solidFill>
                  <a:srgbClr val="000000"/>
                </a:solidFill>
              </a:rPr>
              <a:t>例</a:t>
            </a:r>
            <a:r>
              <a:rPr kumimoji="1" lang="en-US" altLang="zh-CN" sz="2400" b="0" i="0" dirty="0">
                <a:solidFill>
                  <a:srgbClr val="000000"/>
                </a:solidFill>
              </a:rPr>
              <a:t>1</a:t>
            </a:r>
            <a:r>
              <a:rPr kumimoji="1" lang="zh-CN" altLang="en-US" sz="2400" b="0" i="0" dirty="0">
                <a:solidFill>
                  <a:srgbClr val="000000"/>
                </a:solidFill>
              </a:rPr>
              <a:t>：设计定义在字母表</a:t>
            </a:r>
            <a:r>
              <a:rPr kumimoji="1" lang="en-US" altLang="zh-CN" sz="2400" b="0" i="0" dirty="0">
                <a:solidFill>
                  <a:srgbClr val="000000"/>
                </a:solidFill>
              </a:rPr>
              <a:t>{0, 1}</a:t>
            </a:r>
            <a:r>
              <a:rPr kumimoji="1" lang="zh-CN" altLang="en-US" sz="2400" b="0" i="0" dirty="0">
                <a:solidFill>
                  <a:srgbClr val="000000"/>
                </a:solidFill>
              </a:rPr>
              <a:t>上的所有以</a:t>
            </a:r>
            <a:r>
              <a:rPr kumimoji="1" lang="en-US" altLang="zh-CN" sz="2400" b="0" i="0" dirty="0">
                <a:solidFill>
                  <a:srgbClr val="000000"/>
                </a:solidFill>
              </a:rPr>
              <a:t>00</a:t>
            </a:r>
            <a:r>
              <a:rPr kumimoji="1" lang="zh-CN" altLang="en-US" sz="2400" b="0" i="0" dirty="0">
                <a:solidFill>
                  <a:srgbClr val="000000"/>
                </a:solidFill>
              </a:rPr>
              <a:t>结尾的串的集合的</a:t>
            </a:r>
            <a:r>
              <a:rPr kumimoji="1" lang="en-US" altLang="zh-CN" sz="2400" b="0" i="0" dirty="0">
                <a:solidFill>
                  <a:srgbClr val="000000"/>
                </a:solidFill>
              </a:rPr>
              <a:t>DFA</a:t>
            </a:r>
            <a:r>
              <a:rPr kumimoji="1" lang="zh-CN" altLang="en-US" sz="2400" b="0" i="0" dirty="0">
                <a:solidFill>
                  <a:srgbClr val="000000"/>
                </a:solidFill>
              </a:rPr>
              <a:t>。</a:t>
            </a:r>
          </a:p>
        </p:txBody>
      </p:sp>
      <p:grpSp>
        <p:nvGrpSpPr>
          <p:cNvPr id="31" name="组合 30">
            <a:extLst>
              <a:ext uri="{FF2B5EF4-FFF2-40B4-BE49-F238E27FC236}">
                <a16:creationId xmlns:a16="http://schemas.microsoft.com/office/drawing/2014/main" id="{F8300CBE-E202-5C45-B657-B298B6062CA0}"/>
              </a:ext>
            </a:extLst>
          </p:cNvPr>
          <p:cNvGrpSpPr/>
          <p:nvPr/>
        </p:nvGrpSpPr>
        <p:grpSpPr>
          <a:xfrm>
            <a:off x="514340" y="5108354"/>
            <a:ext cx="8234124" cy="1506043"/>
            <a:chOff x="514340" y="5108354"/>
            <a:chExt cx="8234124" cy="1506043"/>
          </a:xfrm>
        </p:grpSpPr>
        <p:sp>
          <p:nvSpPr>
            <p:cNvPr id="26" name="文本框 25">
              <a:extLst>
                <a:ext uri="{FF2B5EF4-FFF2-40B4-BE49-F238E27FC236}">
                  <a16:creationId xmlns:a16="http://schemas.microsoft.com/office/drawing/2014/main" id="{18F0BDCB-DC51-EC4B-AA8F-426711D08669}"/>
                </a:ext>
              </a:extLst>
            </p:cNvPr>
            <p:cNvSpPr txBox="1"/>
            <p:nvPr/>
          </p:nvSpPr>
          <p:spPr>
            <a:xfrm>
              <a:off x="522410" y="5108354"/>
              <a:ext cx="8226054" cy="461665"/>
            </a:xfrm>
            <a:prstGeom prst="rect">
              <a:avLst/>
            </a:prstGeom>
            <a:noFill/>
          </p:spPr>
          <p:txBody>
            <a:bodyPr wrap="square" rtlCol="0">
              <a:spAutoFit/>
            </a:bodyPr>
            <a:lstStyle/>
            <a:p>
              <a:pPr algn="l"/>
              <a:r>
                <a:rPr kumimoji="1" lang="zh-CN" altLang="en-US" sz="2400" b="0" i="0" dirty="0">
                  <a:solidFill>
                    <a:srgbClr val="000000"/>
                  </a:solidFill>
                </a:rPr>
                <a:t>由于</a:t>
              </a:r>
              <a:r>
                <a:rPr kumimoji="1" lang="en-US" altLang="zh-CN" sz="2400" b="0" i="0" dirty="0">
                  <a:solidFill>
                    <a:srgbClr val="000000"/>
                  </a:solidFill>
                </a:rPr>
                <a:t>DFA</a:t>
              </a:r>
              <a:r>
                <a:rPr kumimoji="1" lang="zh-CN" altLang="en-US" sz="2400" b="0" i="0" dirty="0">
                  <a:solidFill>
                    <a:srgbClr val="000000"/>
                  </a:solidFill>
                </a:rPr>
                <a:t>要求每个节点的出边必须包含字母表上的所有符号，</a:t>
              </a:r>
            </a:p>
          </p:txBody>
        </p:sp>
        <p:sp>
          <p:nvSpPr>
            <p:cNvPr id="29" name="文本框 28">
              <a:extLst>
                <a:ext uri="{FF2B5EF4-FFF2-40B4-BE49-F238E27FC236}">
                  <a16:creationId xmlns:a16="http://schemas.microsoft.com/office/drawing/2014/main" id="{1B577B86-9E54-E345-88E3-587057A3E2C8}"/>
                </a:ext>
              </a:extLst>
            </p:cNvPr>
            <p:cNvSpPr txBox="1"/>
            <p:nvPr/>
          </p:nvSpPr>
          <p:spPr>
            <a:xfrm>
              <a:off x="518375" y="5623438"/>
              <a:ext cx="8226054" cy="461665"/>
            </a:xfrm>
            <a:prstGeom prst="rect">
              <a:avLst/>
            </a:prstGeom>
            <a:noFill/>
          </p:spPr>
          <p:txBody>
            <a:bodyPr wrap="square" rtlCol="0">
              <a:spAutoFit/>
            </a:bodyPr>
            <a:lstStyle/>
            <a:p>
              <a:pPr algn="l"/>
              <a:r>
                <a:rPr kumimoji="1" lang="zh-CN" altLang="en-US" sz="2400" b="0" i="0" dirty="0">
                  <a:solidFill>
                    <a:srgbClr val="000000"/>
                  </a:solidFill>
                </a:rPr>
                <a:t>因此，必须要补上所缺的标为</a:t>
              </a:r>
              <a:r>
                <a:rPr kumimoji="1" lang="en-US" altLang="zh-CN" sz="2400" b="0" i="0" dirty="0">
                  <a:solidFill>
                    <a:srgbClr val="000000"/>
                  </a:solidFill>
                </a:rPr>
                <a:t>1</a:t>
              </a:r>
              <a:r>
                <a:rPr kumimoji="1" lang="zh-CN" altLang="en-US" sz="2400" b="0" i="0" dirty="0">
                  <a:solidFill>
                    <a:srgbClr val="000000"/>
                  </a:solidFill>
                </a:rPr>
                <a:t>出边，同时也不能忘记终止</a:t>
              </a:r>
            </a:p>
          </p:txBody>
        </p:sp>
        <p:sp>
          <p:nvSpPr>
            <p:cNvPr id="30" name="文本框 29">
              <a:extLst>
                <a:ext uri="{FF2B5EF4-FFF2-40B4-BE49-F238E27FC236}">
                  <a16:creationId xmlns:a16="http://schemas.microsoft.com/office/drawing/2014/main" id="{B79BE66A-DD9A-DC47-BB1E-140873F533AA}"/>
                </a:ext>
              </a:extLst>
            </p:cNvPr>
            <p:cNvSpPr txBox="1"/>
            <p:nvPr/>
          </p:nvSpPr>
          <p:spPr>
            <a:xfrm>
              <a:off x="514340" y="6152732"/>
              <a:ext cx="8226054" cy="461665"/>
            </a:xfrm>
            <a:prstGeom prst="rect">
              <a:avLst/>
            </a:prstGeom>
            <a:noFill/>
          </p:spPr>
          <p:txBody>
            <a:bodyPr wrap="square" rtlCol="0">
              <a:spAutoFit/>
            </a:bodyPr>
            <a:lstStyle/>
            <a:p>
              <a:pPr algn="l"/>
              <a:r>
                <a:rPr kumimoji="1" lang="zh-CN" altLang="en-US" sz="2400" b="0" i="0" dirty="0">
                  <a:solidFill>
                    <a:srgbClr val="000000"/>
                  </a:solidFill>
                </a:rPr>
                <a:t>状态还有一个标为</a:t>
              </a:r>
              <a:r>
                <a:rPr kumimoji="1" lang="en-US" altLang="zh-CN" sz="2400" b="0" i="0" dirty="0">
                  <a:solidFill>
                    <a:srgbClr val="000000"/>
                  </a:solidFill>
                </a:rPr>
                <a:t>0</a:t>
              </a:r>
              <a:r>
                <a:rPr kumimoji="1" lang="zh-CN" altLang="en-US" sz="2400" b="0" i="0" dirty="0">
                  <a:solidFill>
                    <a:srgbClr val="000000"/>
                  </a:solidFill>
                </a:rPr>
                <a:t>的出边。</a:t>
              </a:r>
              <a:r>
                <a:rPr lang="zh-CN" altLang="en-US" sz="2400" b="0" i="0" dirty="0">
                  <a:solidFill>
                    <a:srgbClr val="000000"/>
                  </a:solidFill>
                </a:rPr>
                <a:t>最后补上状态编号。</a:t>
              </a:r>
              <a:endParaRPr kumimoji="1" lang="zh-CN" altLang="en-US" sz="2400" b="0" i="0" dirty="0">
                <a:solidFill>
                  <a:srgbClr val="000000"/>
                </a:solidFill>
              </a:endParaRPr>
            </a:p>
          </p:txBody>
        </p:sp>
      </p:grpSp>
      <p:pic>
        <p:nvPicPr>
          <p:cNvPr id="36" name="图片 35">
            <a:extLst>
              <a:ext uri="{FF2B5EF4-FFF2-40B4-BE49-F238E27FC236}">
                <a16:creationId xmlns:a16="http://schemas.microsoft.com/office/drawing/2014/main" id="{0A0B520C-9038-694A-B81A-D609E1FFCAAE}"/>
              </a:ext>
            </a:extLst>
          </p:cNvPr>
          <p:cNvPicPr>
            <a:picLocks noChangeAspect="1"/>
          </p:cNvPicPr>
          <p:nvPr/>
        </p:nvPicPr>
        <p:blipFill>
          <a:blip r:embed="rId2"/>
          <a:stretch>
            <a:fillRect/>
          </a:stretch>
        </p:blipFill>
        <p:spPr>
          <a:xfrm>
            <a:off x="2537569" y="3220561"/>
            <a:ext cx="1511300" cy="203200"/>
          </a:xfrm>
          <a:prstGeom prst="rect">
            <a:avLst/>
          </a:prstGeom>
        </p:spPr>
      </p:pic>
      <p:pic>
        <p:nvPicPr>
          <p:cNvPr id="37" name="图片 36">
            <a:extLst>
              <a:ext uri="{FF2B5EF4-FFF2-40B4-BE49-F238E27FC236}">
                <a16:creationId xmlns:a16="http://schemas.microsoft.com/office/drawing/2014/main" id="{09DF6DCD-6435-4647-A518-2F1830C6AE07}"/>
              </a:ext>
            </a:extLst>
          </p:cNvPr>
          <p:cNvPicPr>
            <a:picLocks noChangeAspect="1"/>
          </p:cNvPicPr>
          <p:nvPr/>
        </p:nvPicPr>
        <p:blipFill>
          <a:blip r:embed="rId3"/>
          <a:stretch>
            <a:fillRect/>
          </a:stretch>
        </p:blipFill>
        <p:spPr>
          <a:xfrm>
            <a:off x="3848720" y="3236714"/>
            <a:ext cx="1498600" cy="203200"/>
          </a:xfrm>
          <a:prstGeom prst="rect">
            <a:avLst/>
          </a:prstGeom>
        </p:spPr>
      </p:pic>
      <p:pic>
        <p:nvPicPr>
          <p:cNvPr id="38" name="图片 37">
            <a:extLst>
              <a:ext uri="{FF2B5EF4-FFF2-40B4-BE49-F238E27FC236}">
                <a16:creationId xmlns:a16="http://schemas.microsoft.com/office/drawing/2014/main" id="{5D4C9324-C156-ED4C-BFC9-D1D346BB1297}"/>
              </a:ext>
            </a:extLst>
          </p:cNvPr>
          <p:cNvPicPr>
            <a:picLocks noChangeAspect="1"/>
          </p:cNvPicPr>
          <p:nvPr/>
        </p:nvPicPr>
        <p:blipFill>
          <a:blip r:embed="rId4"/>
          <a:stretch>
            <a:fillRect/>
          </a:stretch>
        </p:blipFill>
        <p:spPr>
          <a:xfrm>
            <a:off x="5161839" y="3207776"/>
            <a:ext cx="1511300" cy="203200"/>
          </a:xfrm>
          <a:prstGeom prst="rect">
            <a:avLst/>
          </a:prstGeom>
        </p:spPr>
      </p:pic>
    </p:spTree>
    <p:extLst>
      <p:ext uri="{BB962C8B-B14F-4D97-AF65-F5344CB8AC3E}">
        <p14:creationId xmlns:p14="http://schemas.microsoft.com/office/powerpoint/2010/main" val="230290262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34</a:t>
            </a:r>
            <a:endParaRPr kumimoji="1" lang="zh-CN" altLang="en-US" sz="2000" b="0" i="0" dirty="0">
              <a:solidFill>
                <a:srgbClr val="000066"/>
              </a:solidFill>
            </a:endParaRPr>
          </a:p>
        </p:txBody>
      </p:sp>
      <p:sp>
        <p:nvSpPr>
          <p:cNvPr id="4" name="椭圆 3">
            <a:extLst>
              <a:ext uri="{FF2B5EF4-FFF2-40B4-BE49-F238E27FC236}">
                <a16:creationId xmlns:a16="http://schemas.microsoft.com/office/drawing/2014/main" id="{E746EF93-7B1B-4B4F-947D-45DBAA000135}"/>
              </a:ext>
            </a:extLst>
          </p:cNvPr>
          <p:cNvSpPr/>
          <p:nvPr/>
        </p:nvSpPr>
        <p:spPr bwMode="auto">
          <a:xfrm>
            <a:off x="4345992" y="3051068"/>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7" name="椭圆 6">
            <a:extLst>
              <a:ext uri="{FF2B5EF4-FFF2-40B4-BE49-F238E27FC236}">
                <a16:creationId xmlns:a16="http://schemas.microsoft.com/office/drawing/2014/main" id="{9CF61834-B621-9746-8832-3102CEE4FD2A}"/>
              </a:ext>
            </a:extLst>
          </p:cNvPr>
          <p:cNvSpPr/>
          <p:nvPr/>
        </p:nvSpPr>
        <p:spPr bwMode="auto">
          <a:xfrm>
            <a:off x="3037886" y="3049932"/>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8" name="椭圆 7">
            <a:extLst>
              <a:ext uri="{FF2B5EF4-FFF2-40B4-BE49-F238E27FC236}">
                <a16:creationId xmlns:a16="http://schemas.microsoft.com/office/drawing/2014/main" id="{54E13A94-C597-434C-B93D-96BA48E49AC5}"/>
              </a:ext>
            </a:extLst>
          </p:cNvPr>
          <p:cNvSpPr/>
          <p:nvPr/>
        </p:nvSpPr>
        <p:spPr bwMode="auto">
          <a:xfrm>
            <a:off x="5654098" y="3049931"/>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6" name="直线箭头连接符 5">
            <a:extLst>
              <a:ext uri="{FF2B5EF4-FFF2-40B4-BE49-F238E27FC236}">
                <a16:creationId xmlns:a16="http://schemas.microsoft.com/office/drawing/2014/main" id="{1E911FC3-34FF-E84C-B009-6D450A856843}"/>
              </a:ext>
            </a:extLst>
          </p:cNvPr>
          <p:cNvCxnSpPr>
            <a:stCxn id="7" idx="6"/>
            <a:endCxn id="4" idx="2"/>
          </p:cNvCxnSpPr>
          <p:nvPr/>
        </p:nvCxnSpPr>
        <p:spPr bwMode="auto">
          <a:xfrm>
            <a:off x="3541942" y="3309815"/>
            <a:ext cx="804050" cy="1136"/>
          </a:xfrm>
          <a:prstGeom prst="straightConnector1">
            <a:avLst/>
          </a:prstGeom>
          <a:solidFill>
            <a:schemeClr val="accent1"/>
          </a:solidFill>
          <a:ln w="9525" cap="flat" cmpd="sng" algn="ctr">
            <a:solidFill>
              <a:srgbClr val="000000"/>
            </a:solidFill>
            <a:prstDash val="solid"/>
            <a:round/>
            <a:headEnd type="none" w="med" len="med"/>
            <a:tailEnd type="triangle"/>
          </a:ln>
          <a:effectLst/>
        </p:spPr>
      </p:cxnSp>
      <p:cxnSp>
        <p:nvCxnSpPr>
          <p:cNvPr id="11" name="直线箭头连接符 10">
            <a:extLst>
              <a:ext uri="{FF2B5EF4-FFF2-40B4-BE49-F238E27FC236}">
                <a16:creationId xmlns:a16="http://schemas.microsoft.com/office/drawing/2014/main" id="{DCB54895-3903-014C-80DD-D6C6CEB14F4A}"/>
              </a:ext>
            </a:extLst>
          </p:cNvPr>
          <p:cNvCxnSpPr/>
          <p:nvPr/>
        </p:nvCxnSpPr>
        <p:spPr bwMode="auto">
          <a:xfrm>
            <a:off x="4850048" y="3308677"/>
            <a:ext cx="804050" cy="1136"/>
          </a:xfrm>
          <a:prstGeom prst="straightConnector1">
            <a:avLst/>
          </a:prstGeom>
          <a:solidFill>
            <a:schemeClr val="accent1"/>
          </a:solidFill>
          <a:ln w="9525" cap="flat" cmpd="sng" algn="ctr">
            <a:solidFill>
              <a:srgbClr val="000000"/>
            </a:solidFill>
            <a:prstDash val="solid"/>
            <a:round/>
            <a:headEnd type="none" w="med" len="med"/>
            <a:tailEnd type="triangle"/>
          </a:ln>
          <a:effectLst/>
        </p:spPr>
      </p:cxnSp>
      <p:sp>
        <p:nvSpPr>
          <p:cNvPr id="12" name="椭圆 11">
            <a:extLst>
              <a:ext uri="{FF2B5EF4-FFF2-40B4-BE49-F238E27FC236}">
                <a16:creationId xmlns:a16="http://schemas.microsoft.com/office/drawing/2014/main" id="{B847FCA0-06FD-214D-A2FE-7ED063D8A660}"/>
              </a:ext>
            </a:extLst>
          </p:cNvPr>
          <p:cNvSpPr/>
          <p:nvPr/>
        </p:nvSpPr>
        <p:spPr bwMode="auto">
          <a:xfrm>
            <a:off x="5730298" y="3127266"/>
            <a:ext cx="351656" cy="362821"/>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9" name="文本框 8">
            <a:extLst>
              <a:ext uri="{FF2B5EF4-FFF2-40B4-BE49-F238E27FC236}">
                <a16:creationId xmlns:a16="http://schemas.microsoft.com/office/drawing/2014/main" id="{0627B5C8-793F-514E-BB97-E03C689791A3}"/>
              </a:ext>
            </a:extLst>
          </p:cNvPr>
          <p:cNvSpPr txBox="1"/>
          <p:nvPr/>
        </p:nvSpPr>
        <p:spPr>
          <a:xfrm>
            <a:off x="3727943" y="2747827"/>
            <a:ext cx="432048"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sz="2400" b="0" i="0" dirty="0">
              <a:solidFill>
                <a:srgbClr val="000000"/>
              </a:solidFill>
            </a:endParaRPr>
          </a:p>
        </p:txBody>
      </p:sp>
      <p:sp>
        <p:nvSpPr>
          <p:cNvPr id="15" name="文本框 14">
            <a:extLst>
              <a:ext uri="{FF2B5EF4-FFF2-40B4-BE49-F238E27FC236}">
                <a16:creationId xmlns:a16="http://schemas.microsoft.com/office/drawing/2014/main" id="{EC43F6D0-EE61-6040-B676-0DF16BF8707C}"/>
              </a:ext>
            </a:extLst>
          </p:cNvPr>
          <p:cNvSpPr txBox="1"/>
          <p:nvPr/>
        </p:nvSpPr>
        <p:spPr>
          <a:xfrm>
            <a:off x="5045884" y="2757024"/>
            <a:ext cx="432048"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sz="2400" b="0" i="0" dirty="0">
              <a:solidFill>
                <a:srgbClr val="000000"/>
              </a:solidFill>
            </a:endParaRPr>
          </a:p>
        </p:txBody>
      </p:sp>
      <p:sp>
        <p:nvSpPr>
          <p:cNvPr id="10" name="弧 9">
            <a:extLst>
              <a:ext uri="{FF2B5EF4-FFF2-40B4-BE49-F238E27FC236}">
                <a16:creationId xmlns:a16="http://schemas.microsoft.com/office/drawing/2014/main" id="{B0A2CD9F-F27F-6B4E-BE2F-D9C2424F2207}"/>
              </a:ext>
            </a:extLst>
          </p:cNvPr>
          <p:cNvSpPr/>
          <p:nvPr/>
        </p:nvSpPr>
        <p:spPr bwMode="auto">
          <a:xfrm>
            <a:off x="3093777" y="355064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7" name="文本框 16">
            <a:extLst>
              <a:ext uri="{FF2B5EF4-FFF2-40B4-BE49-F238E27FC236}">
                <a16:creationId xmlns:a16="http://schemas.microsoft.com/office/drawing/2014/main" id="{53495601-112F-5246-B5BE-6AA2CD4D02CB}"/>
              </a:ext>
            </a:extLst>
          </p:cNvPr>
          <p:cNvSpPr txBox="1"/>
          <p:nvPr/>
        </p:nvSpPr>
        <p:spPr>
          <a:xfrm>
            <a:off x="3073890" y="3975447"/>
            <a:ext cx="432048"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sz="2400" b="0" i="0" dirty="0">
              <a:solidFill>
                <a:srgbClr val="000000"/>
              </a:solidFill>
            </a:endParaRPr>
          </a:p>
        </p:txBody>
      </p:sp>
      <p:sp>
        <p:nvSpPr>
          <p:cNvPr id="13" name="弧 12">
            <a:extLst>
              <a:ext uri="{FF2B5EF4-FFF2-40B4-BE49-F238E27FC236}">
                <a16:creationId xmlns:a16="http://schemas.microsoft.com/office/drawing/2014/main" id="{157E2DBC-5C9C-9E49-88AC-A1550BA6CADA}"/>
              </a:ext>
            </a:extLst>
          </p:cNvPr>
          <p:cNvSpPr/>
          <p:nvPr/>
        </p:nvSpPr>
        <p:spPr bwMode="auto">
          <a:xfrm rot="10800000">
            <a:off x="3592355" y="3335053"/>
            <a:ext cx="1029706" cy="461666"/>
          </a:xfrm>
          <a:prstGeom prst="arc">
            <a:avLst>
              <a:gd name="adj1" fmla="val 10807855"/>
              <a:gd name="adj2" fmla="val 21415475"/>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19" name="文本框 18">
            <a:extLst>
              <a:ext uri="{FF2B5EF4-FFF2-40B4-BE49-F238E27FC236}">
                <a16:creationId xmlns:a16="http://schemas.microsoft.com/office/drawing/2014/main" id="{2ED91638-3AD1-5145-8E05-259C77900603}"/>
              </a:ext>
            </a:extLst>
          </p:cNvPr>
          <p:cNvSpPr txBox="1"/>
          <p:nvPr/>
        </p:nvSpPr>
        <p:spPr>
          <a:xfrm>
            <a:off x="3863531" y="3357137"/>
            <a:ext cx="432048"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sz="2400" b="0" i="0" dirty="0">
              <a:solidFill>
                <a:srgbClr val="000000"/>
              </a:solidFill>
            </a:endParaRPr>
          </a:p>
        </p:txBody>
      </p:sp>
      <p:sp>
        <p:nvSpPr>
          <p:cNvPr id="20" name="弧 19">
            <a:extLst>
              <a:ext uri="{FF2B5EF4-FFF2-40B4-BE49-F238E27FC236}">
                <a16:creationId xmlns:a16="http://schemas.microsoft.com/office/drawing/2014/main" id="{EBC05629-11B5-DA44-B527-E7E29579041C}"/>
              </a:ext>
            </a:extLst>
          </p:cNvPr>
          <p:cNvSpPr/>
          <p:nvPr/>
        </p:nvSpPr>
        <p:spPr bwMode="auto">
          <a:xfrm rot="10800000">
            <a:off x="3486051" y="3010795"/>
            <a:ext cx="2423380" cy="1127717"/>
          </a:xfrm>
          <a:prstGeom prst="arc">
            <a:avLst>
              <a:gd name="adj1" fmla="val 10840689"/>
              <a:gd name="adj2" fmla="val 21126575"/>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1" name="文本框 20">
            <a:extLst>
              <a:ext uri="{FF2B5EF4-FFF2-40B4-BE49-F238E27FC236}">
                <a16:creationId xmlns:a16="http://schemas.microsoft.com/office/drawing/2014/main" id="{570932E0-A443-7D42-ACAC-B6BE9011E7FE}"/>
              </a:ext>
            </a:extLst>
          </p:cNvPr>
          <p:cNvSpPr txBox="1"/>
          <p:nvPr/>
        </p:nvSpPr>
        <p:spPr>
          <a:xfrm>
            <a:off x="4638177" y="3706465"/>
            <a:ext cx="432048"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sz="2400" b="0" i="0" dirty="0">
              <a:solidFill>
                <a:srgbClr val="000000"/>
              </a:solidFill>
            </a:endParaRPr>
          </a:p>
        </p:txBody>
      </p:sp>
      <p:sp>
        <p:nvSpPr>
          <p:cNvPr id="22" name="弧 21">
            <a:extLst>
              <a:ext uri="{FF2B5EF4-FFF2-40B4-BE49-F238E27FC236}">
                <a16:creationId xmlns:a16="http://schemas.microsoft.com/office/drawing/2014/main" id="{B585ABA3-6E11-F74F-BCDC-D11AE7813C0F}"/>
              </a:ext>
            </a:extLst>
          </p:cNvPr>
          <p:cNvSpPr/>
          <p:nvPr/>
        </p:nvSpPr>
        <p:spPr bwMode="auto">
          <a:xfrm rot="11190199">
            <a:off x="5736256" y="2642950"/>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3" name="文本框 22">
            <a:extLst>
              <a:ext uri="{FF2B5EF4-FFF2-40B4-BE49-F238E27FC236}">
                <a16:creationId xmlns:a16="http://schemas.microsoft.com/office/drawing/2014/main" id="{8AFEED3D-374A-DE4D-B127-F9F3F935F378}"/>
              </a:ext>
            </a:extLst>
          </p:cNvPr>
          <p:cNvSpPr txBox="1"/>
          <p:nvPr/>
        </p:nvSpPr>
        <p:spPr>
          <a:xfrm>
            <a:off x="5731492" y="2211145"/>
            <a:ext cx="432048"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sz="2400" b="0" i="0" dirty="0">
              <a:solidFill>
                <a:srgbClr val="000000"/>
              </a:solidFill>
            </a:endParaRPr>
          </a:p>
        </p:txBody>
      </p:sp>
      <p:cxnSp>
        <p:nvCxnSpPr>
          <p:cNvPr id="24" name="直线箭头连接符 23">
            <a:extLst>
              <a:ext uri="{FF2B5EF4-FFF2-40B4-BE49-F238E27FC236}">
                <a16:creationId xmlns:a16="http://schemas.microsoft.com/office/drawing/2014/main" id="{34D3A7E1-58C6-474E-A86A-076B129ABD6D}"/>
              </a:ext>
            </a:extLst>
          </p:cNvPr>
          <p:cNvCxnSpPr/>
          <p:nvPr/>
        </p:nvCxnSpPr>
        <p:spPr bwMode="auto">
          <a:xfrm>
            <a:off x="2195736" y="3307540"/>
            <a:ext cx="804050" cy="1136"/>
          </a:xfrm>
          <a:prstGeom prst="straightConnector1">
            <a:avLst/>
          </a:prstGeom>
          <a:solidFill>
            <a:schemeClr val="accent1"/>
          </a:solidFill>
          <a:ln w="9525" cap="flat" cmpd="sng" algn="ctr">
            <a:solidFill>
              <a:srgbClr val="000000"/>
            </a:solidFill>
            <a:prstDash val="solid"/>
            <a:round/>
            <a:headEnd type="none" w="med" len="med"/>
            <a:tailEnd type="triangle"/>
          </a:ln>
          <a:effectLst/>
        </p:spPr>
      </p:cxnSp>
      <p:sp>
        <p:nvSpPr>
          <p:cNvPr id="18" name="文本框 17">
            <a:extLst>
              <a:ext uri="{FF2B5EF4-FFF2-40B4-BE49-F238E27FC236}">
                <a16:creationId xmlns:a16="http://schemas.microsoft.com/office/drawing/2014/main" id="{50ACA219-FA3C-D942-BAFB-A058500EBBA0}"/>
              </a:ext>
            </a:extLst>
          </p:cNvPr>
          <p:cNvSpPr txBox="1"/>
          <p:nvPr/>
        </p:nvSpPr>
        <p:spPr>
          <a:xfrm>
            <a:off x="523586" y="4573880"/>
            <a:ext cx="8216808" cy="461665"/>
          </a:xfrm>
          <a:prstGeom prst="rect">
            <a:avLst/>
          </a:prstGeom>
          <a:noFill/>
        </p:spPr>
        <p:txBody>
          <a:bodyPr wrap="square" rtlCol="0">
            <a:spAutoFit/>
          </a:bodyPr>
          <a:lstStyle/>
          <a:p>
            <a:pPr algn="l"/>
            <a:r>
              <a:rPr kumimoji="1" lang="zh-CN" altLang="en-US" sz="2400" b="0" i="0" dirty="0">
                <a:solidFill>
                  <a:srgbClr val="000000"/>
                </a:solidFill>
              </a:rPr>
              <a:t>解：三个状态其实都有明确的含义。    表示出现第一对连续</a:t>
            </a: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kumimoji="1" lang="en-US" altLang="zh-CN" sz="2400" b="0" i="0" dirty="0">
                <a:solidFill>
                  <a:srgbClr val="000000"/>
                </a:solidFill>
              </a:rPr>
              <a:t>1</a:t>
            </a:r>
            <a:r>
              <a:rPr kumimoji="1" lang="zh-CN" altLang="en-US" sz="2400" b="0" i="0" dirty="0">
                <a:solidFill>
                  <a:srgbClr val="000000"/>
                </a:solidFill>
              </a:rPr>
              <a:t>：设计定义在字母表</a:t>
            </a:r>
            <a:r>
              <a:rPr kumimoji="1" lang="en-US" altLang="zh-CN" sz="2400" b="0" i="0" dirty="0">
                <a:solidFill>
                  <a:srgbClr val="000000"/>
                </a:solidFill>
              </a:rPr>
              <a:t>{0, 1}</a:t>
            </a:r>
            <a:r>
              <a:rPr kumimoji="1" lang="zh-CN" altLang="en-US" sz="2400" b="0" i="0" dirty="0">
                <a:solidFill>
                  <a:srgbClr val="000000"/>
                </a:solidFill>
              </a:rPr>
              <a:t>上的所有以</a:t>
            </a:r>
            <a:r>
              <a:rPr kumimoji="1" lang="en-US" altLang="zh-CN" sz="2400" b="0" i="0" dirty="0">
                <a:solidFill>
                  <a:srgbClr val="000000"/>
                </a:solidFill>
              </a:rPr>
              <a:t>00</a:t>
            </a:r>
            <a:r>
              <a:rPr kumimoji="1" lang="zh-CN" altLang="en-US" sz="2400" b="0" i="0" dirty="0">
                <a:solidFill>
                  <a:srgbClr val="000000"/>
                </a:solidFill>
              </a:rPr>
              <a:t>结尾的串的集合</a:t>
            </a:r>
          </a:p>
        </p:txBody>
      </p:sp>
      <p:sp>
        <p:nvSpPr>
          <p:cNvPr id="28" name="文本框 27">
            <a:extLst>
              <a:ext uri="{FF2B5EF4-FFF2-40B4-BE49-F238E27FC236}">
                <a16:creationId xmlns:a16="http://schemas.microsoft.com/office/drawing/2014/main" id="{FF9C6F6C-9035-734E-982D-26C83B2A1326}"/>
              </a:ext>
            </a:extLst>
          </p:cNvPr>
          <p:cNvSpPr txBox="1"/>
          <p:nvPr/>
        </p:nvSpPr>
        <p:spPr>
          <a:xfrm>
            <a:off x="529996" y="1729562"/>
            <a:ext cx="8234124" cy="461665"/>
          </a:xfrm>
          <a:prstGeom prst="rect">
            <a:avLst/>
          </a:prstGeom>
          <a:noFill/>
        </p:spPr>
        <p:txBody>
          <a:bodyPr wrap="square" rtlCol="0">
            <a:spAutoFit/>
          </a:bodyPr>
          <a:lstStyle/>
          <a:p>
            <a:pPr algn="l"/>
            <a:r>
              <a:rPr kumimoji="1" lang="zh-CN" altLang="en-US" sz="2400" b="0" i="0" dirty="0">
                <a:solidFill>
                  <a:srgbClr val="000000"/>
                </a:solidFill>
              </a:rPr>
              <a:t>的</a:t>
            </a:r>
            <a:r>
              <a:rPr kumimoji="1" lang="en-US" altLang="zh-CN" sz="2400" b="0" i="0" dirty="0">
                <a:solidFill>
                  <a:srgbClr val="000000"/>
                </a:solidFill>
              </a:rPr>
              <a:t>DFA</a:t>
            </a:r>
            <a:r>
              <a:rPr kumimoji="1" lang="zh-CN" altLang="en-US" sz="2400" b="0" i="0" dirty="0">
                <a:solidFill>
                  <a:srgbClr val="000000"/>
                </a:solidFill>
              </a:rPr>
              <a:t>。</a:t>
            </a:r>
          </a:p>
        </p:txBody>
      </p:sp>
      <p:grpSp>
        <p:nvGrpSpPr>
          <p:cNvPr id="31" name="组合 30">
            <a:extLst>
              <a:ext uri="{FF2B5EF4-FFF2-40B4-BE49-F238E27FC236}">
                <a16:creationId xmlns:a16="http://schemas.microsoft.com/office/drawing/2014/main" id="{F8300CBE-E202-5C45-B657-B298B6062CA0}"/>
              </a:ext>
            </a:extLst>
          </p:cNvPr>
          <p:cNvGrpSpPr/>
          <p:nvPr/>
        </p:nvGrpSpPr>
        <p:grpSpPr>
          <a:xfrm>
            <a:off x="514340" y="5108354"/>
            <a:ext cx="8234124" cy="1506043"/>
            <a:chOff x="514340" y="5108354"/>
            <a:chExt cx="8234124" cy="1506043"/>
          </a:xfrm>
        </p:grpSpPr>
        <p:sp>
          <p:nvSpPr>
            <p:cNvPr id="26" name="文本框 25">
              <a:extLst>
                <a:ext uri="{FF2B5EF4-FFF2-40B4-BE49-F238E27FC236}">
                  <a16:creationId xmlns:a16="http://schemas.microsoft.com/office/drawing/2014/main" id="{18F0BDCB-DC51-EC4B-AA8F-426711D08669}"/>
                </a:ext>
              </a:extLst>
            </p:cNvPr>
            <p:cNvSpPr txBox="1"/>
            <p:nvPr/>
          </p:nvSpPr>
          <p:spPr>
            <a:xfrm>
              <a:off x="522410" y="5108354"/>
              <a:ext cx="8226054" cy="461665"/>
            </a:xfrm>
            <a:prstGeom prst="rect">
              <a:avLst/>
            </a:prstGeom>
            <a:noFill/>
          </p:spPr>
          <p:txBody>
            <a:bodyPr wrap="square" rtlCol="0">
              <a:spAutoFit/>
            </a:bodyPr>
            <a:lstStyle/>
            <a:p>
              <a:pPr algn="l"/>
              <a:r>
                <a:rPr kumimoji="1" lang="zh-CN" altLang="en-US" sz="2400" b="0" i="0" dirty="0">
                  <a:solidFill>
                    <a:srgbClr val="000000"/>
                  </a:solidFill>
                </a:rPr>
                <a:t>的</a:t>
              </a:r>
              <a:r>
                <a:rPr kumimoji="1" lang="en-US" altLang="zh-CN" sz="2400" b="0" i="0" dirty="0">
                  <a:solidFill>
                    <a:srgbClr val="000000"/>
                  </a:solidFill>
                </a:rPr>
                <a:t>0</a:t>
              </a:r>
              <a:r>
                <a:rPr kumimoji="1" lang="zh-CN" altLang="en-US" sz="2400" b="0" i="0" dirty="0">
                  <a:solidFill>
                    <a:srgbClr val="000000"/>
                  </a:solidFill>
                </a:rPr>
                <a:t>之前的任意字符串。     表示第一对连续的</a:t>
              </a:r>
              <a:r>
                <a:rPr kumimoji="1" lang="en-US" altLang="zh-CN" sz="2400" b="0" i="0" dirty="0">
                  <a:solidFill>
                    <a:srgbClr val="000000"/>
                  </a:solidFill>
                </a:rPr>
                <a:t>0</a:t>
              </a:r>
              <a:r>
                <a:rPr kumimoji="1" lang="zh-CN" altLang="en-US" sz="2400" b="0" i="0" dirty="0">
                  <a:solidFill>
                    <a:srgbClr val="000000"/>
                  </a:solidFill>
                </a:rPr>
                <a:t>之中的第一个</a:t>
              </a:r>
            </a:p>
          </p:txBody>
        </p:sp>
        <p:sp>
          <p:nvSpPr>
            <p:cNvPr id="29" name="文本框 28">
              <a:extLst>
                <a:ext uri="{FF2B5EF4-FFF2-40B4-BE49-F238E27FC236}">
                  <a16:creationId xmlns:a16="http://schemas.microsoft.com/office/drawing/2014/main" id="{1B577B86-9E54-E345-88E3-587057A3E2C8}"/>
                </a:ext>
              </a:extLst>
            </p:cNvPr>
            <p:cNvSpPr txBox="1"/>
            <p:nvPr/>
          </p:nvSpPr>
          <p:spPr>
            <a:xfrm>
              <a:off x="518375" y="5623438"/>
              <a:ext cx="8226054" cy="461665"/>
            </a:xfrm>
            <a:prstGeom prst="rect">
              <a:avLst/>
            </a:prstGeom>
            <a:noFill/>
          </p:spPr>
          <p:txBody>
            <a:bodyPr wrap="square" rtlCol="0">
              <a:spAutoFit/>
            </a:bodyPr>
            <a:lstStyle/>
            <a:p>
              <a:pPr algn="l"/>
              <a:r>
                <a:rPr kumimoji="1" lang="en-US" altLang="zh-CN" sz="2400" b="0" i="0" dirty="0">
                  <a:solidFill>
                    <a:srgbClr val="000000"/>
                  </a:solidFill>
                </a:rPr>
                <a:t>0</a:t>
              </a:r>
              <a:r>
                <a:rPr lang="zh-CN" altLang="en-US" sz="2400" b="0" i="0" dirty="0">
                  <a:solidFill>
                    <a:srgbClr val="000000"/>
                  </a:solidFill>
                </a:rPr>
                <a:t>，一旦在该状态下碰到了</a:t>
              </a:r>
              <a:r>
                <a:rPr lang="en-US" altLang="zh-CN" sz="2400" b="0" i="0" dirty="0">
                  <a:solidFill>
                    <a:srgbClr val="000000"/>
                  </a:solidFill>
                </a:rPr>
                <a:t>1</a:t>
              </a:r>
              <a:r>
                <a:rPr lang="zh-CN" altLang="en-US" sz="2400" b="0" i="0" dirty="0">
                  <a:solidFill>
                    <a:srgbClr val="000000"/>
                  </a:solidFill>
                </a:rPr>
                <a:t>，必须转回到     。    则是终止状</a:t>
              </a:r>
              <a:endParaRPr kumimoji="1" lang="zh-CN" altLang="en-US" sz="2400" b="0" i="0" dirty="0">
                <a:solidFill>
                  <a:srgbClr val="000000"/>
                </a:solidFill>
              </a:endParaRPr>
            </a:p>
          </p:txBody>
        </p:sp>
        <p:sp>
          <p:nvSpPr>
            <p:cNvPr id="30" name="文本框 29">
              <a:extLst>
                <a:ext uri="{FF2B5EF4-FFF2-40B4-BE49-F238E27FC236}">
                  <a16:creationId xmlns:a16="http://schemas.microsoft.com/office/drawing/2014/main" id="{B79BE66A-DD9A-DC47-BB1E-140873F533AA}"/>
                </a:ext>
              </a:extLst>
            </p:cNvPr>
            <p:cNvSpPr txBox="1"/>
            <p:nvPr/>
          </p:nvSpPr>
          <p:spPr>
            <a:xfrm>
              <a:off x="514340" y="6152732"/>
              <a:ext cx="8226054" cy="461665"/>
            </a:xfrm>
            <a:prstGeom prst="rect">
              <a:avLst/>
            </a:prstGeom>
            <a:noFill/>
          </p:spPr>
          <p:txBody>
            <a:bodyPr wrap="square" rtlCol="0">
              <a:spAutoFit/>
            </a:bodyPr>
            <a:lstStyle/>
            <a:p>
              <a:pPr algn="l"/>
              <a:r>
                <a:rPr kumimoji="1" lang="zh-CN" altLang="en-US" sz="2400" b="0" i="0" dirty="0">
                  <a:solidFill>
                    <a:srgbClr val="000000"/>
                  </a:solidFill>
                </a:rPr>
                <a:t>态，可以接受一对连续的</a:t>
              </a:r>
              <a:r>
                <a:rPr kumimoji="1" lang="en-US" altLang="zh-CN" sz="2400" b="0" i="0" dirty="0">
                  <a:solidFill>
                    <a:srgbClr val="000000"/>
                  </a:solidFill>
                </a:rPr>
                <a:t>0</a:t>
              </a:r>
              <a:r>
                <a:rPr kumimoji="1" lang="zh-CN" altLang="en-US" sz="2400" b="0" i="0" dirty="0">
                  <a:solidFill>
                    <a:srgbClr val="000000"/>
                  </a:solidFill>
                </a:rPr>
                <a:t>，也可以接受更多的连续的</a:t>
              </a:r>
              <a:r>
                <a:rPr kumimoji="1" lang="en-US" altLang="zh-CN" sz="2400" b="0" i="0" dirty="0">
                  <a:solidFill>
                    <a:srgbClr val="000000"/>
                  </a:solidFill>
                </a:rPr>
                <a:t>0</a:t>
              </a:r>
              <a:r>
                <a:rPr kumimoji="1" lang="zh-CN" altLang="en-US" sz="2400" b="0" i="0" dirty="0">
                  <a:solidFill>
                    <a:srgbClr val="000000"/>
                  </a:solidFill>
                </a:rPr>
                <a:t>。</a:t>
              </a:r>
            </a:p>
          </p:txBody>
        </p:sp>
      </p:grpSp>
      <p:pic>
        <p:nvPicPr>
          <p:cNvPr id="36" name="图片 35">
            <a:extLst>
              <a:ext uri="{FF2B5EF4-FFF2-40B4-BE49-F238E27FC236}">
                <a16:creationId xmlns:a16="http://schemas.microsoft.com/office/drawing/2014/main" id="{0A0B520C-9038-694A-B81A-D609E1FFCAAE}"/>
              </a:ext>
            </a:extLst>
          </p:cNvPr>
          <p:cNvPicPr>
            <a:picLocks noChangeAspect="1"/>
          </p:cNvPicPr>
          <p:nvPr/>
        </p:nvPicPr>
        <p:blipFill>
          <a:blip r:embed="rId2"/>
          <a:stretch>
            <a:fillRect/>
          </a:stretch>
        </p:blipFill>
        <p:spPr>
          <a:xfrm>
            <a:off x="2537569" y="3220561"/>
            <a:ext cx="1511300" cy="203200"/>
          </a:xfrm>
          <a:prstGeom prst="rect">
            <a:avLst/>
          </a:prstGeom>
        </p:spPr>
      </p:pic>
      <p:pic>
        <p:nvPicPr>
          <p:cNvPr id="37" name="图片 36">
            <a:extLst>
              <a:ext uri="{FF2B5EF4-FFF2-40B4-BE49-F238E27FC236}">
                <a16:creationId xmlns:a16="http://schemas.microsoft.com/office/drawing/2014/main" id="{09DF6DCD-6435-4647-A518-2F1830C6AE07}"/>
              </a:ext>
            </a:extLst>
          </p:cNvPr>
          <p:cNvPicPr>
            <a:picLocks noChangeAspect="1"/>
          </p:cNvPicPr>
          <p:nvPr/>
        </p:nvPicPr>
        <p:blipFill>
          <a:blip r:embed="rId3"/>
          <a:stretch>
            <a:fillRect/>
          </a:stretch>
        </p:blipFill>
        <p:spPr>
          <a:xfrm>
            <a:off x="3848720" y="3236714"/>
            <a:ext cx="1498600" cy="203200"/>
          </a:xfrm>
          <a:prstGeom prst="rect">
            <a:avLst/>
          </a:prstGeom>
        </p:spPr>
      </p:pic>
      <p:pic>
        <p:nvPicPr>
          <p:cNvPr id="38" name="图片 37">
            <a:extLst>
              <a:ext uri="{FF2B5EF4-FFF2-40B4-BE49-F238E27FC236}">
                <a16:creationId xmlns:a16="http://schemas.microsoft.com/office/drawing/2014/main" id="{5D4C9324-C156-ED4C-BFC9-D1D346BB1297}"/>
              </a:ext>
            </a:extLst>
          </p:cNvPr>
          <p:cNvPicPr>
            <a:picLocks noChangeAspect="1"/>
          </p:cNvPicPr>
          <p:nvPr/>
        </p:nvPicPr>
        <p:blipFill>
          <a:blip r:embed="rId4"/>
          <a:stretch>
            <a:fillRect/>
          </a:stretch>
        </p:blipFill>
        <p:spPr>
          <a:xfrm>
            <a:off x="5161839" y="3207776"/>
            <a:ext cx="1511300" cy="203200"/>
          </a:xfrm>
          <a:prstGeom prst="rect">
            <a:avLst/>
          </a:prstGeom>
        </p:spPr>
      </p:pic>
      <p:pic>
        <p:nvPicPr>
          <p:cNvPr id="2" name="图片 1">
            <a:extLst>
              <a:ext uri="{FF2B5EF4-FFF2-40B4-BE49-F238E27FC236}">
                <a16:creationId xmlns:a16="http://schemas.microsoft.com/office/drawing/2014/main" id="{EF52C326-098D-7948-B0C1-796015254FED}"/>
              </a:ext>
            </a:extLst>
          </p:cNvPr>
          <p:cNvPicPr>
            <a:picLocks noChangeAspect="1"/>
          </p:cNvPicPr>
          <p:nvPr/>
        </p:nvPicPr>
        <p:blipFill>
          <a:blip r:embed="rId5"/>
          <a:stretch>
            <a:fillRect/>
          </a:stretch>
        </p:blipFill>
        <p:spPr>
          <a:xfrm>
            <a:off x="4850048" y="4712808"/>
            <a:ext cx="1511300" cy="203200"/>
          </a:xfrm>
          <a:prstGeom prst="rect">
            <a:avLst/>
          </a:prstGeom>
        </p:spPr>
      </p:pic>
      <p:pic>
        <p:nvPicPr>
          <p:cNvPr id="3" name="图片 2">
            <a:extLst>
              <a:ext uri="{FF2B5EF4-FFF2-40B4-BE49-F238E27FC236}">
                <a16:creationId xmlns:a16="http://schemas.microsoft.com/office/drawing/2014/main" id="{C70284F9-5B70-334D-BEE2-61AEA7BCFAF1}"/>
              </a:ext>
            </a:extLst>
          </p:cNvPr>
          <p:cNvPicPr>
            <a:picLocks noChangeAspect="1"/>
          </p:cNvPicPr>
          <p:nvPr/>
        </p:nvPicPr>
        <p:blipFill>
          <a:blip r:embed="rId6"/>
          <a:stretch>
            <a:fillRect/>
          </a:stretch>
        </p:blipFill>
        <p:spPr>
          <a:xfrm>
            <a:off x="3217416" y="5241631"/>
            <a:ext cx="1498600" cy="203200"/>
          </a:xfrm>
          <a:prstGeom prst="rect">
            <a:avLst/>
          </a:prstGeom>
        </p:spPr>
      </p:pic>
      <p:pic>
        <p:nvPicPr>
          <p:cNvPr id="39" name="图片 38">
            <a:extLst>
              <a:ext uri="{FF2B5EF4-FFF2-40B4-BE49-F238E27FC236}">
                <a16:creationId xmlns:a16="http://schemas.microsoft.com/office/drawing/2014/main" id="{BAE55CFF-39C9-4B46-B1E0-C616ADDC7D97}"/>
              </a:ext>
            </a:extLst>
          </p:cNvPr>
          <p:cNvPicPr>
            <a:picLocks noChangeAspect="1"/>
          </p:cNvPicPr>
          <p:nvPr/>
        </p:nvPicPr>
        <p:blipFill>
          <a:blip r:embed="rId5"/>
          <a:stretch>
            <a:fillRect/>
          </a:stretch>
        </p:blipFill>
        <p:spPr>
          <a:xfrm>
            <a:off x="5580980" y="5752670"/>
            <a:ext cx="1511300" cy="203200"/>
          </a:xfrm>
          <a:prstGeom prst="rect">
            <a:avLst/>
          </a:prstGeom>
        </p:spPr>
      </p:pic>
      <p:pic>
        <p:nvPicPr>
          <p:cNvPr id="5" name="图片 4">
            <a:extLst>
              <a:ext uri="{FF2B5EF4-FFF2-40B4-BE49-F238E27FC236}">
                <a16:creationId xmlns:a16="http://schemas.microsoft.com/office/drawing/2014/main" id="{1B01CDDB-431B-9C46-A204-84BA3E1EB2F9}"/>
              </a:ext>
            </a:extLst>
          </p:cNvPr>
          <p:cNvPicPr>
            <a:picLocks noChangeAspect="1"/>
          </p:cNvPicPr>
          <p:nvPr/>
        </p:nvPicPr>
        <p:blipFill>
          <a:blip r:embed="rId7"/>
          <a:stretch>
            <a:fillRect/>
          </a:stretch>
        </p:blipFill>
        <p:spPr>
          <a:xfrm>
            <a:off x="6050703" y="5746290"/>
            <a:ext cx="1617641" cy="217498"/>
          </a:xfrm>
          <a:prstGeom prst="rect">
            <a:avLst/>
          </a:prstGeom>
        </p:spPr>
      </p:pic>
    </p:spTree>
    <p:extLst>
      <p:ext uri="{BB962C8B-B14F-4D97-AF65-F5344CB8AC3E}">
        <p14:creationId xmlns:p14="http://schemas.microsoft.com/office/powerpoint/2010/main" val="25473353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49</a:t>
            </a:fld>
            <a:endParaRPr lang="en-US" altLang="zh-CN"/>
          </a:p>
        </p:txBody>
      </p:sp>
      <p:sp>
        <p:nvSpPr>
          <p:cNvPr id="7" name="文本框 6">
            <a:extLst>
              <a:ext uri="{FF2B5EF4-FFF2-40B4-BE49-F238E27FC236}">
                <a16:creationId xmlns:a16="http://schemas.microsoft.com/office/drawing/2014/main" id="{270E63C0-E630-494C-8BD7-9BFEDE9F11C4}"/>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pPr algn="l"/>
            <a:r>
              <a:rPr kumimoji="1" lang="zh-CN" altLang="en-US" sz="2800" b="0" i="0" dirty="0">
                <a:solidFill>
                  <a:srgbClr val="000000"/>
                </a:solidFill>
              </a:rPr>
              <a:t>例</a:t>
            </a:r>
            <a:r>
              <a:rPr lang="en-US" altLang="zh-CN" sz="2800" b="0" i="0" dirty="0">
                <a:solidFill>
                  <a:srgbClr val="000000"/>
                </a:solidFill>
              </a:rPr>
              <a:t>2</a:t>
            </a:r>
            <a:r>
              <a:rPr kumimoji="1" lang="zh-CN" altLang="en-US" sz="2800" b="0" i="0" dirty="0">
                <a:solidFill>
                  <a:srgbClr val="000000"/>
                </a:solidFill>
              </a:rPr>
              <a:t>：设计</a:t>
            </a:r>
            <a:r>
              <a:rPr kumimoji="1" lang="en-US" altLang="zh-CN" sz="2800" b="0" i="0" dirty="0">
                <a:solidFill>
                  <a:srgbClr val="000000"/>
                </a:solidFill>
              </a:rPr>
              <a:t>DFA</a:t>
            </a:r>
            <a:r>
              <a:rPr kumimoji="1" lang="zh-CN" altLang="en-US" sz="2800" b="0" i="0" dirty="0">
                <a:solidFill>
                  <a:srgbClr val="000000"/>
                </a:solidFill>
              </a:rPr>
              <a:t>接受以下语言</a:t>
            </a:r>
          </a:p>
        </p:txBody>
      </p:sp>
      <p:sp>
        <p:nvSpPr>
          <p:cNvPr id="8" name="矩形: 圆角 7">
            <a:extLst>
              <a:ext uri="{FF2B5EF4-FFF2-40B4-BE49-F238E27FC236}">
                <a16:creationId xmlns:a16="http://schemas.microsoft.com/office/drawing/2014/main" id="{F65BBD49-64AF-4BCF-97DB-9548ACB980A4}"/>
              </a:ext>
            </a:extLst>
          </p:cNvPr>
          <p:cNvSpPr/>
          <p:nvPr>
            <p:custDataLst>
              <p:tags r:id="rId3"/>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4"/>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pic>
        <p:nvPicPr>
          <p:cNvPr id="15" name="图片 14">
            <a:extLst>
              <a:ext uri="{FF2B5EF4-FFF2-40B4-BE49-F238E27FC236}">
                <a16:creationId xmlns:a16="http://schemas.microsoft.com/office/drawing/2014/main" id="{3C0055CC-A908-4B08-B6F3-427CD2EDA871}"/>
              </a:ext>
            </a:extLst>
          </p:cNvPr>
          <p:cNvPicPr>
            <a:picLocks noChangeAspect="1"/>
          </p:cNvPicPr>
          <p:nvPr/>
        </p:nvPicPr>
        <p:blipFill>
          <a:blip r:embed="rId12"/>
          <a:stretch>
            <a:fillRect/>
          </a:stretch>
        </p:blipFill>
        <p:spPr>
          <a:xfrm>
            <a:off x="838200" y="2285926"/>
            <a:ext cx="7228284" cy="340727"/>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5"/>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11483946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662E1F6-9BD6-474C-A82E-E07C3DB67AAE}" type="slidenum">
              <a:rPr lang="en-AU" smtClean="0"/>
              <a:t>5</a:t>
            </a:fld>
            <a:endParaRPr lang="en-AU"/>
          </a:p>
        </p:txBody>
      </p:sp>
      <p:pic>
        <p:nvPicPr>
          <p:cNvPr id="14" name="Picture 13"/>
          <p:cNvPicPr>
            <a:picLocks noChangeAspect="1"/>
          </p:cNvPicPr>
          <p:nvPr/>
        </p:nvPicPr>
        <p:blipFill>
          <a:blip r:embed="rId2"/>
          <a:stretch>
            <a:fillRect/>
          </a:stretch>
        </p:blipFill>
        <p:spPr>
          <a:xfrm>
            <a:off x="152400" y="2584898"/>
            <a:ext cx="5105400" cy="3519001"/>
          </a:xfrm>
          <a:prstGeom prst="rect">
            <a:avLst/>
          </a:prstGeom>
        </p:spPr>
      </p:pic>
      <p:sp>
        <p:nvSpPr>
          <p:cNvPr id="7" name="Title 1"/>
          <p:cNvSpPr>
            <a:spLocks noGrp="1"/>
          </p:cNvSpPr>
          <p:nvPr>
            <p:ph type="title"/>
          </p:nvPr>
        </p:nvSpPr>
        <p:spPr>
          <a:xfrm>
            <a:off x="457200" y="-107315"/>
            <a:ext cx="8229600" cy="915670"/>
          </a:xfrm>
        </p:spPr>
        <p:txBody>
          <a:bodyPr/>
          <a:lstStyle/>
          <a:p>
            <a:pPr algn="r">
              <a:buClrTx/>
              <a:buSzTx/>
              <a:buFontTx/>
            </a:pPr>
            <a:r>
              <a:rPr lang="zh-CN" altLang="en-US" sz="3600" dirty="0">
                <a:solidFill>
                  <a:schemeClr val="bg1"/>
                </a:solidFill>
                <a:effectLst>
                  <a:outerShdw blurRad="38100" dist="38100" dir="2700000" algn="tl">
                    <a:srgbClr val="000000">
                      <a:alpha val="43137"/>
                    </a:srgbClr>
                  </a:outerShdw>
                </a:effectLst>
              </a:rPr>
              <a:t>乔姆斯基文法系统</a:t>
            </a:r>
            <a:endParaRPr lang="en-US" altLang="zh-CN" sz="3600" dirty="0">
              <a:solidFill>
                <a:schemeClr val="bg1"/>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9" name="文本框 8"/>
              <p:cNvSpPr txBox="1"/>
              <p:nvPr/>
            </p:nvSpPr>
            <p:spPr>
              <a:xfrm>
                <a:off x="533400" y="762000"/>
                <a:ext cx="8382000" cy="1569660"/>
              </a:xfrm>
              <a:prstGeom prst="rect">
                <a:avLst/>
              </a:prstGeom>
              <a:noFill/>
            </p:spPr>
            <p:txBody>
              <a:bodyPr wrap="square">
                <a:spAutoFit/>
              </a:bodyPr>
              <a:lstStyle/>
              <a:p>
                <a:r>
                  <a:rPr lang="zh-CN" altLang="en-US" sz="2400" b="1" dirty="0"/>
                  <a:t>如果文法 </a:t>
                </a:r>
                <a14:m>
                  <m:oMath xmlns:m="http://schemas.openxmlformats.org/officeDocument/2006/math">
                    <m:r>
                      <a:rPr lang="en-AU" altLang="zh-CN" sz="2400" b="1" i="1" dirty="0" smtClean="0">
                        <a:latin typeface="Cambria Math" panose="02040503050406030204" pitchFamily="18" charset="0"/>
                      </a:rPr>
                      <m:t>𝑮</m:t>
                    </m:r>
                    <m:r>
                      <a:rPr lang="en-AU" altLang="zh-CN" sz="2400" b="1" i="1" dirty="0" smtClean="0">
                        <a:latin typeface="Cambria Math" panose="02040503050406030204" pitchFamily="18" charset="0"/>
                      </a:rPr>
                      <m:t> = (</m:t>
                    </m:r>
                    <m:r>
                      <a:rPr lang="en-AU" altLang="zh-CN" sz="2400" b="1" i="1" dirty="0" smtClean="0">
                        <a:latin typeface="Cambria Math" panose="02040503050406030204" pitchFamily="18" charset="0"/>
                      </a:rPr>
                      <m:t>𝑽</m:t>
                    </m:r>
                    <m:r>
                      <a:rPr lang="en-AU" altLang="zh-CN" sz="2400" b="1" i="1" dirty="0" smtClean="0">
                        <a:latin typeface="Cambria Math" panose="02040503050406030204" pitchFamily="18" charset="0"/>
                      </a:rPr>
                      <m:t>, </m:t>
                    </m:r>
                    <m:r>
                      <a:rPr lang="en-AU" altLang="zh-CN" sz="2400" b="1" i="1" dirty="0" smtClean="0">
                        <a:latin typeface="Cambria Math" panose="02040503050406030204" pitchFamily="18" charset="0"/>
                      </a:rPr>
                      <m:t>𝑻</m:t>
                    </m:r>
                    <m:r>
                      <a:rPr lang="en-AU" altLang="zh-CN" sz="2400" b="1" i="1" dirty="0" smtClean="0">
                        <a:latin typeface="Cambria Math" panose="02040503050406030204" pitchFamily="18" charset="0"/>
                      </a:rPr>
                      <m:t>, </m:t>
                    </m:r>
                    <m:r>
                      <a:rPr lang="en-AU" altLang="zh-CN" sz="2400" b="1" i="1" dirty="0" smtClean="0">
                        <a:latin typeface="Cambria Math" panose="02040503050406030204" pitchFamily="18" charset="0"/>
                      </a:rPr>
                      <m:t>𝑷</m:t>
                    </m:r>
                    <m:r>
                      <a:rPr lang="en-AU" altLang="zh-CN" sz="2400" b="1" i="1" dirty="0" smtClean="0">
                        <a:latin typeface="Cambria Math" panose="02040503050406030204" pitchFamily="18" charset="0"/>
                      </a:rPr>
                      <m:t>, </m:t>
                    </m:r>
                    <m:r>
                      <a:rPr lang="en-AU" altLang="zh-CN" sz="2400" b="1" i="1" dirty="0" smtClean="0">
                        <a:latin typeface="Cambria Math" panose="02040503050406030204" pitchFamily="18" charset="0"/>
                      </a:rPr>
                      <m:t>𝑺</m:t>
                    </m:r>
                    <m:r>
                      <a:rPr lang="en-AU" altLang="zh-CN" sz="2400" b="1" i="1" dirty="0" smtClean="0">
                        <a:latin typeface="Cambria Math" panose="02040503050406030204" pitchFamily="18" charset="0"/>
                      </a:rPr>
                      <m:t>), </m:t>
                    </m:r>
                  </m:oMath>
                </a14:m>
                <a:r>
                  <a:rPr lang="zh-CN" altLang="en-US" sz="2400" b="1" dirty="0"/>
                  <a:t>符号串 </a:t>
                </a:r>
                <a14:m>
                  <m:oMath xmlns:m="http://schemas.openxmlformats.org/officeDocument/2006/math">
                    <m:r>
                      <a:rPr lang="el-GR" altLang="zh-CN" sz="2400" b="1" i="1" dirty="0" smtClean="0">
                        <a:latin typeface="Cambria Math" panose="02040503050406030204" pitchFamily="18" charset="0"/>
                      </a:rPr>
                      <m:t>𝜶</m:t>
                    </m:r>
                    <m:r>
                      <a:rPr lang="el-GR" altLang="zh-CN" sz="2400" b="1" i="1" dirty="0" smtClean="0">
                        <a:latin typeface="Cambria Math" panose="02040503050406030204" pitchFamily="18" charset="0"/>
                      </a:rPr>
                      <m:t> ∈ </m:t>
                    </m:r>
                    <m:sSup>
                      <m:sSupPr>
                        <m:ctrlPr>
                          <a:rPr lang="el-GR" altLang="zh-CN" sz="2400" b="1" i="1" dirty="0" smtClean="0">
                            <a:latin typeface="Cambria Math" panose="02040503050406030204" pitchFamily="18" charset="0"/>
                          </a:rPr>
                        </m:ctrlPr>
                      </m:sSupPr>
                      <m:e>
                        <m:r>
                          <a:rPr lang="el-GR" altLang="zh-CN" sz="2400" b="1" i="1" dirty="0">
                            <a:latin typeface="Cambria Math" panose="02040503050406030204" pitchFamily="18" charset="0"/>
                          </a:rPr>
                          <m:t>(</m:t>
                        </m:r>
                        <m:r>
                          <a:rPr lang="en-AU" altLang="zh-CN" sz="2400" b="1" i="1" dirty="0">
                            <a:latin typeface="Cambria Math" panose="02040503050406030204" pitchFamily="18" charset="0"/>
                          </a:rPr>
                          <m:t>𝑽</m:t>
                        </m:r>
                        <m:r>
                          <a:rPr lang="en-AU" altLang="zh-CN" sz="2400" b="1" i="1" dirty="0">
                            <a:latin typeface="Cambria Math" panose="02040503050406030204" pitchFamily="18" charset="0"/>
                          </a:rPr>
                          <m:t> ∪ </m:t>
                        </m:r>
                        <m:r>
                          <a:rPr lang="en-AU" altLang="zh-CN" sz="2400" b="1" i="1" dirty="0">
                            <a:latin typeface="Cambria Math" panose="02040503050406030204" pitchFamily="18" charset="0"/>
                          </a:rPr>
                          <m:t>𝑻</m:t>
                        </m:r>
                        <m:r>
                          <a:rPr lang="en-AU" altLang="zh-CN" sz="2400" b="1" i="1" dirty="0">
                            <a:latin typeface="Cambria Math" panose="02040503050406030204" pitchFamily="18" charset="0"/>
                          </a:rPr>
                          <m:t>)</m:t>
                        </m:r>
                      </m:e>
                      <m:sup>
                        <m:r>
                          <a:rPr lang="en-AU" altLang="zh-CN" sz="2400" b="1" i="1" dirty="0" smtClean="0">
                            <a:latin typeface="Cambria Math" panose="02040503050406030204" pitchFamily="18" charset="0"/>
                          </a:rPr>
                          <m:t>∗</m:t>
                        </m:r>
                      </m:sup>
                    </m:sSup>
                    <m:r>
                      <a:rPr lang="en-AU" altLang="zh-CN" sz="2400" b="1" i="1" dirty="0" smtClean="0">
                        <a:latin typeface="Cambria Math" panose="02040503050406030204" pitchFamily="18" charset="0"/>
                      </a:rPr>
                      <m:t>𝑽</m:t>
                    </m:r>
                    <m:sSup>
                      <m:sSupPr>
                        <m:ctrlPr>
                          <a:rPr lang="el-GR" altLang="zh-CN" sz="2400" b="1" i="1" dirty="0">
                            <a:latin typeface="Cambria Math" panose="02040503050406030204" pitchFamily="18" charset="0"/>
                          </a:rPr>
                        </m:ctrlPr>
                      </m:sSupPr>
                      <m:e>
                        <m:r>
                          <a:rPr lang="el-GR" altLang="zh-CN" sz="2400" b="1" i="1" dirty="0">
                            <a:latin typeface="Cambria Math" panose="02040503050406030204" pitchFamily="18" charset="0"/>
                          </a:rPr>
                          <m:t>(</m:t>
                        </m:r>
                        <m:r>
                          <a:rPr lang="en-AU" altLang="zh-CN" sz="2400" b="1" i="1" dirty="0">
                            <a:latin typeface="Cambria Math" panose="02040503050406030204" pitchFamily="18" charset="0"/>
                          </a:rPr>
                          <m:t>𝑽</m:t>
                        </m:r>
                        <m:r>
                          <a:rPr lang="en-AU" altLang="zh-CN" sz="2400" b="1" i="1" dirty="0">
                            <a:latin typeface="Cambria Math" panose="02040503050406030204" pitchFamily="18" charset="0"/>
                          </a:rPr>
                          <m:t> ∪ </m:t>
                        </m:r>
                        <m:r>
                          <a:rPr lang="en-AU" altLang="zh-CN" sz="2400" b="1" i="1" dirty="0">
                            <a:latin typeface="Cambria Math" panose="02040503050406030204" pitchFamily="18" charset="0"/>
                          </a:rPr>
                          <m:t>𝑻</m:t>
                        </m:r>
                        <m:r>
                          <a:rPr lang="en-AU" altLang="zh-CN" sz="2400" b="1" i="1" dirty="0">
                            <a:latin typeface="Cambria Math" panose="02040503050406030204" pitchFamily="18" charset="0"/>
                          </a:rPr>
                          <m:t>)</m:t>
                        </m:r>
                      </m:e>
                      <m:sup>
                        <m:r>
                          <a:rPr lang="en-AU" altLang="zh-CN" sz="2400" b="1" i="1" dirty="0">
                            <a:latin typeface="Cambria Math" panose="02040503050406030204" pitchFamily="18" charset="0"/>
                          </a:rPr>
                          <m:t>∗</m:t>
                        </m:r>
                      </m:sup>
                    </m:sSup>
                  </m:oMath>
                </a14:m>
                <a:r>
                  <a:rPr lang="en-AU" altLang="zh-CN" sz="2400" b="1" dirty="0"/>
                  <a:t>,</a:t>
                </a:r>
                <a14:m>
                  <m:oMath xmlns:m="http://schemas.openxmlformats.org/officeDocument/2006/math">
                    <m:r>
                      <a:rPr lang="el-GR" altLang="zh-CN" sz="2400" b="1" i="1" dirty="0" smtClean="0">
                        <a:latin typeface="Cambria Math" panose="02040503050406030204" pitchFamily="18" charset="0"/>
                      </a:rPr>
                      <m:t>𝜷</m:t>
                    </m:r>
                    <m:r>
                      <a:rPr lang="el-GR" altLang="zh-CN" sz="2400" b="1" i="1" dirty="0" smtClean="0">
                        <a:latin typeface="Cambria Math" panose="02040503050406030204" pitchFamily="18" charset="0"/>
                      </a:rPr>
                      <m:t> ∈</m:t>
                    </m:r>
                    <m:sSup>
                      <m:sSupPr>
                        <m:ctrlPr>
                          <a:rPr lang="el-GR" altLang="zh-CN" sz="2400" b="1" i="1" dirty="0">
                            <a:latin typeface="Cambria Math" panose="02040503050406030204" pitchFamily="18" charset="0"/>
                          </a:rPr>
                        </m:ctrlPr>
                      </m:sSupPr>
                      <m:e>
                        <m:r>
                          <a:rPr lang="el-GR" altLang="zh-CN" sz="2400" b="1" i="1" dirty="0">
                            <a:latin typeface="Cambria Math" panose="02040503050406030204" pitchFamily="18" charset="0"/>
                          </a:rPr>
                          <m:t>(</m:t>
                        </m:r>
                        <m:r>
                          <a:rPr lang="en-AU" altLang="zh-CN" sz="2400" b="1" i="1" dirty="0">
                            <a:latin typeface="Cambria Math" panose="02040503050406030204" pitchFamily="18" charset="0"/>
                          </a:rPr>
                          <m:t>𝑽</m:t>
                        </m:r>
                        <m:r>
                          <a:rPr lang="en-AU" altLang="zh-CN" sz="2400" b="1" i="1" dirty="0">
                            <a:latin typeface="Cambria Math" panose="02040503050406030204" pitchFamily="18" charset="0"/>
                          </a:rPr>
                          <m:t> ∪ </m:t>
                        </m:r>
                        <m:r>
                          <a:rPr lang="en-AU" altLang="zh-CN" sz="2400" b="1" i="1" dirty="0">
                            <a:latin typeface="Cambria Math" panose="02040503050406030204" pitchFamily="18" charset="0"/>
                          </a:rPr>
                          <m:t>𝑻</m:t>
                        </m:r>
                        <m:r>
                          <a:rPr lang="en-AU" altLang="zh-CN" sz="2400" b="1" i="1" dirty="0">
                            <a:latin typeface="Cambria Math" panose="02040503050406030204" pitchFamily="18" charset="0"/>
                          </a:rPr>
                          <m:t>)</m:t>
                        </m:r>
                      </m:e>
                      <m:sup>
                        <m:r>
                          <a:rPr lang="en-AU" altLang="zh-CN" sz="2400" b="1" i="1" dirty="0">
                            <a:latin typeface="Cambria Math" panose="02040503050406030204" pitchFamily="18" charset="0"/>
                          </a:rPr>
                          <m:t>∗</m:t>
                        </m:r>
                      </m:sup>
                    </m:sSup>
                  </m:oMath>
                </a14:m>
                <a:r>
                  <a:rPr lang="en-AU" altLang="zh-CN" sz="2400" b="1" dirty="0"/>
                  <a:t>, </a:t>
                </a:r>
                <a:r>
                  <a:rPr lang="zh-CN" altLang="en-US" sz="2400" b="1" dirty="0"/>
                  <a:t>产生式都形如</a:t>
                </a:r>
                <a:endParaRPr lang="en-AU" altLang="zh-CN" sz="2400" b="1" i="1" dirty="0">
                  <a:latin typeface="Cambria Math" panose="02040503050406030204" pitchFamily="18" charset="0"/>
                </a:endParaRPr>
              </a:p>
              <a:p>
                <a:pPr marL="0" indent="0" algn="ctr">
                  <a:buNone/>
                </a:pPr>
                <a14:m>
                  <m:oMath xmlns:m="http://schemas.openxmlformats.org/officeDocument/2006/math">
                    <m:r>
                      <a:rPr lang="el-GR" altLang="zh-CN" sz="2400" b="1" i="1" dirty="0" smtClean="0">
                        <a:latin typeface="Cambria Math" panose="02040503050406030204" pitchFamily="18" charset="0"/>
                      </a:rPr>
                      <m:t>𝜶</m:t>
                    </m:r>
                    <m:r>
                      <a:rPr lang="el-GR" altLang="zh-CN" sz="2400" b="1" i="1" dirty="0" smtClean="0">
                        <a:latin typeface="Cambria Math" panose="02040503050406030204" pitchFamily="18" charset="0"/>
                      </a:rPr>
                      <m:t>→</m:t>
                    </m:r>
                    <m:r>
                      <a:rPr lang="el-GR" altLang="zh-CN" sz="2400" b="1" i="1" dirty="0" smtClean="0">
                        <a:latin typeface="Cambria Math" panose="02040503050406030204" pitchFamily="18" charset="0"/>
                      </a:rPr>
                      <m:t>𝜷</m:t>
                    </m:r>
                  </m:oMath>
                </a14:m>
                <a:r>
                  <a:rPr lang="en-AU" altLang="zh-CN" sz="2400" b="1" dirty="0"/>
                  <a:t>,</a:t>
                </a:r>
              </a:p>
              <a:p>
                <a:pPr marL="0" indent="0">
                  <a:buNone/>
                </a:pPr>
                <a:r>
                  <a:rPr lang="zh-CN" altLang="en-US" sz="2400" b="1" dirty="0"/>
                  <a:t>即每个产生式的左部</a:t>
                </a:r>
                <a14:m>
                  <m:oMath xmlns:m="http://schemas.openxmlformats.org/officeDocument/2006/math">
                    <m:r>
                      <a:rPr lang="el-GR" altLang="zh-CN" sz="2400" b="1" i="1" dirty="0" smtClean="0">
                        <a:latin typeface="Cambria Math" panose="02040503050406030204" pitchFamily="18" charset="0"/>
                      </a:rPr>
                      <m:t>𝜶</m:t>
                    </m:r>
                  </m:oMath>
                </a14:m>
                <a:r>
                  <a:rPr lang="zh-CN" altLang="en-US" sz="2400" b="1" dirty="0"/>
                  <a:t>中至少要有一个变元</a:t>
                </a:r>
                <a:r>
                  <a:rPr lang="en-US" altLang="zh-CN" sz="2400" b="1" dirty="0"/>
                  <a:t>, </a:t>
                </a:r>
                <a:r>
                  <a:rPr lang="zh-CN" altLang="en-US" sz="2400" b="1" dirty="0"/>
                  <a:t>那么</a:t>
                </a:r>
                <a:r>
                  <a:rPr lang="en-US" altLang="zh-CN" sz="2400" b="1" dirty="0"/>
                  <a:t>:</a:t>
                </a:r>
              </a:p>
            </p:txBody>
          </p:sp>
        </mc:Choice>
        <mc:Fallback xmlns="">
          <p:sp>
            <p:nvSpPr>
              <p:cNvPr id="9" name="文本框 8"/>
              <p:cNvSpPr txBox="1">
                <a:spLocks noRot="1" noChangeAspect="1" noMove="1" noResize="1" noEditPoints="1" noAdjustHandles="1" noChangeArrowheads="1" noChangeShapeType="1" noTextEdit="1"/>
              </p:cNvSpPr>
              <p:nvPr/>
            </p:nvSpPr>
            <p:spPr>
              <a:xfrm>
                <a:off x="533400" y="762000"/>
                <a:ext cx="8382000" cy="1569660"/>
              </a:xfrm>
              <a:prstGeom prst="rect">
                <a:avLst/>
              </a:prstGeom>
              <a:blipFill rotWithShape="1">
                <a:blip r:embed="rId3"/>
                <a:stretch>
                  <a:fillRect b="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410200" y="2514671"/>
                <a:ext cx="3048000" cy="3477875"/>
              </a:xfrm>
              <a:prstGeom prst="rect">
                <a:avLst/>
              </a:prstGeom>
              <a:noFill/>
            </p:spPr>
            <p:txBody>
              <a:bodyPr wrap="square">
                <a:spAutoFit/>
              </a:bodyPr>
              <a:lstStyle/>
              <a:p>
                <a:pPr marL="0" indent="0">
                  <a:buNone/>
                </a:pPr>
                <a:r>
                  <a:rPr lang="en-US" altLang="zh-CN" sz="2000" b="1" dirty="0">
                    <a:latin typeface="楷体" panose="02010609060101010101" pitchFamily="49" charset="-122"/>
                    <a:ea typeface="楷体" panose="02010609060101010101" pitchFamily="49" charset="-122"/>
                  </a:rPr>
                  <a:t>(1)</a:t>
                </a:r>
                <a:r>
                  <a:rPr lang="zh-CN" altLang="en-US" sz="2000" b="1" dirty="0">
                    <a:solidFill>
                      <a:srgbClr val="FF0000"/>
                    </a:solidFill>
                    <a:latin typeface="楷体" panose="02010609060101010101" pitchFamily="49" charset="-122"/>
                    <a:ea typeface="楷体" panose="02010609060101010101" pitchFamily="49" charset="-122"/>
                  </a:rPr>
                  <a:t>称</a:t>
                </a:r>
                <a14:m>
                  <m:oMath xmlns:m="http://schemas.openxmlformats.org/officeDocument/2006/math">
                    <m:r>
                      <a:rPr lang="en-US" altLang="zh-CN" sz="2000" b="1" i="1" dirty="0" smtClean="0">
                        <a:solidFill>
                          <a:srgbClr val="FF0000"/>
                        </a:solidFill>
                        <a:latin typeface="Cambria Math" panose="02040503050406030204" pitchFamily="18" charset="0"/>
                      </a:rPr>
                      <m:t>𝑮</m:t>
                    </m:r>
                  </m:oMath>
                </a14:m>
                <a:r>
                  <a:rPr lang="zh-CN" altLang="en-US" sz="2000" b="1" dirty="0">
                    <a:solidFill>
                      <a:srgbClr val="FF0000"/>
                    </a:solidFill>
                    <a:latin typeface="楷体" panose="02010609060101010101" pitchFamily="49" charset="-122"/>
                    <a:ea typeface="楷体" panose="02010609060101010101" pitchFamily="49" charset="-122"/>
                  </a:rPr>
                  <a:t>为</a:t>
                </a:r>
                <a:r>
                  <a:rPr lang="en-US" altLang="zh-CN" sz="2000" b="1" dirty="0">
                    <a:solidFill>
                      <a:srgbClr val="FF0000"/>
                    </a:solidFill>
                    <a:latin typeface="楷体" panose="02010609060101010101" pitchFamily="49" charset="-122"/>
                    <a:ea typeface="楷体" panose="02010609060101010101" pitchFamily="49" charset="-122"/>
                  </a:rPr>
                  <a:t>0</a:t>
                </a:r>
                <a:r>
                  <a:rPr lang="zh-CN" altLang="en-US" sz="2000" b="1" dirty="0">
                    <a:solidFill>
                      <a:srgbClr val="FF0000"/>
                    </a:solidFill>
                    <a:latin typeface="楷体" panose="02010609060101010101" pitchFamily="49" charset="-122"/>
                    <a:ea typeface="楷体" panose="02010609060101010101" pitchFamily="49" charset="-122"/>
                  </a:rPr>
                  <a:t>型文法或短语结构文法</a:t>
                </a:r>
                <a:r>
                  <a:rPr lang="en-US" altLang="zh-CN" sz="2000" b="1" dirty="0">
                    <a:solidFill>
                      <a:srgbClr val="FF0000"/>
                    </a:solidFill>
                    <a:latin typeface="楷体" panose="02010609060101010101" pitchFamily="49" charset="-122"/>
                    <a:ea typeface="楷体" panose="02010609060101010101" pitchFamily="49" charset="-122"/>
                  </a:rPr>
                  <a:t>;</a:t>
                </a:r>
                <a:endParaRPr lang="zh-CN" altLang="en-US" sz="2000" b="1" dirty="0">
                  <a:solidFill>
                    <a:srgbClr val="FF0000"/>
                  </a:solidFill>
                  <a:latin typeface="楷体" panose="02010609060101010101" pitchFamily="49" charset="-122"/>
                  <a:ea typeface="楷体" panose="02010609060101010101" pitchFamily="49" charset="-122"/>
                </a:endParaRPr>
              </a:p>
              <a:p>
                <a:r>
                  <a:rPr lang="en-US" altLang="zh-CN" sz="2000" b="1" dirty="0">
                    <a:latin typeface="楷体" panose="02010609060101010101" pitchFamily="49" charset="-122"/>
                    <a:ea typeface="楷体" panose="02010609060101010101" pitchFamily="49" charset="-122"/>
                  </a:rPr>
                  <a:t>(2)</a:t>
                </a:r>
                <a:r>
                  <a:rPr lang="zh-CN" altLang="en-US" sz="2000" b="1" dirty="0">
                    <a:latin typeface="楷体" panose="02010609060101010101" pitchFamily="49" charset="-122"/>
                    <a:ea typeface="楷体" panose="02010609060101010101" pitchFamily="49" charset="-122"/>
                  </a:rPr>
                  <a:t>若</a:t>
                </a:r>
                <a14:m>
                  <m:oMath xmlns:m="http://schemas.openxmlformats.org/officeDocument/2006/math">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𝜷</m:t>
                    </m:r>
                    <m:r>
                      <a:rPr lang="en-US" altLang="zh-CN" sz="2000" b="1" i="1" dirty="0" smtClean="0">
                        <a:latin typeface="Cambria Math" panose="02040503050406030204" pitchFamily="18" charset="0"/>
                      </a:rPr>
                      <m:t>| ≥ |</m:t>
                    </m:r>
                    <m:r>
                      <a:rPr lang="en-US" altLang="zh-CN" sz="2000" b="1" i="1" dirty="0" smtClean="0">
                        <a:latin typeface="Cambria Math" panose="02040503050406030204" pitchFamily="18" charset="0"/>
                      </a:rPr>
                      <m:t>𝜶</m:t>
                    </m:r>
                    <m:r>
                      <a:rPr lang="en-US" altLang="zh-CN" sz="2000" b="1" i="1" dirty="0" smtClean="0">
                        <a:latin typeface="Cambria Math" panose="02040503050406030204" pitchFamily="18" charset="0"/>
                      </a:rPr>
                      <m:t>|</m:t>
                    </m:r>
                  </m:oMath>
                </a14:m>
                <a:r>
                  <a:rPr lang="en-US" altLang="zh-CN" sz="2000" b="1" dirty="0">
                    <a:latin typeface="楷体" panose="02010609060101010101" pitchFamily="49" charset="-122"/>
                    <a:ea typeface="楷体" panose="02010609060101010101" pitchFamily="49" charset="-122"/>
                  </a:rPr>
                  <a:t>, </a:t>
                </a:r>
                <a:r>
                  <a:rPr lang="zh-CN" altLang="en-US" sz="2000" b="1" dirty="0">
                    <a:latin typeface="楷体" panose="02010609060101010101" pitchFamily="49" charset="-122"/>
                    <a:ea typeface="楷体" panose="02010609060101010101" pitchFamily="49" charset="-122"/>
                  </a:rPr>
                  <a:t>称</a:t>
                </a:r>
                <a14:m>
                  <m:oMath xmlns:m="http://schemas.openxmlformats.org/officeDocument/2006/math">
                    <m:r>
                      <a:rPr lang="en-US" altLang="zh-CN" sz="2000" b="1" i="1" dirty="0" smtClean="0">
                        <a:latin typeface="Cambria Math" panose="02040503050406030204" pitchFamily="18" charset="0"/>
                      </a:rPr>
                      <m:t>𝑮</m:t>
                    </m:r>
                  </m:oMath>
                </a14:m>
                <a:r>
                  <a:rPr lang="zh-CN" altLang="en-US" sz="2000" b="1" dirty="0">
                    <a:latin typeface="楷体" panose="02010609060101010101" pitchFamily="49" charset="-122"/>
                    <a:ea typeface="楷体" panose="02010609060101010101" pitchFamily="49" charset="-122"/>
                  </a:rPr>
                  <a:t>为</a:t>
                </a:r>
                <a:r>
                  <a:rPr lang="en-US" altLang="zh-CN" sz="2000" b="1" dirty="0">
                    <a:latin typeface="楷体" panose="02010609060101010101" pitchFamily="49" charset="-122"/>
                    <a:ea typeface="楷体" panose="02010609060101010101" pitchFamily="49" charset="-122"/>
                  </a:rPr>
                  <a:t>1</a:t>
                </a:r>
                <a:r>
                  <a:rPr lang="zh-CN" altLang="en-US" sz="2000" b="1" dirty="0">
                    <a:latin typeface="楷体" panose="02010609060101010101" pitchFamily="49" charset="-122"/>
                    <a:ea typeface="楷体" panose="02010609060101010101" pitchFamily="49" charset="-122"/>
                  </a:rPr>
                  <a:t>型文法或上下文有关文法</a:t>
                </a:r>
                <a:r>
                  <a:rPr lang="en-AU" altLang="zh-CN" sz="2000" b="1" dirty="0">
                    <a:latin typeface="楷体" panose="02010609060101010101" pitchFamily="49" charset="-122"/>
                    <a:ea typeface="楷体" panose="02010609060101010101" pitchFamily="49" charset="-122"/>
                  </a:rPr>
                  <a:t>(</a:t>
                </a:r>
                <a:r>
                  <a:rPr lang="en-AU" altLang="zh-CN" sz="2000" b="1" dirty="0">
                    <a:latin typeface="Times New Roman" panose="02020603050405020304" pitchFamily="18" charset="0"/>
                    <a:ea typeface="楷体" panose="02010609060101010101" pitchFamily="49" charset="-122"/>
                    <a:cs typeface="Times New Roman" panose="02020603050405020304" pitchFamily="18" charset="0"/>
                  </a:rPr>
                  <a:t>Context-Sensitive Grammar</a:t>
                </a:r>
                <a:r>
                  <a:rPr lang="en-AU"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a:t>
                </a:r>
                <a:endParaRPr lang="en-US" altLang="zh-CN" sz="2000" b="1" dirty="0">
                  <a:latin typeface="楷体" panose="02010609060101010101" pitchFamily="49" charset="-122"/>
                  <a:ea typeface="楷体" panose="02010609060101010101" pitchFamily="49" charset="-122"/>
                </a:endParaRPr>
              </a:p>
              <a:p>
                <a:pPr marL="0" indent="0">
                  <a:buNone/>
                </a:pPr>
                <a:r>
                  <a:rPr lang="en-US" altLang="zh-CN" sz="2000" b="1" dirty="0">
                    <a:latin typeface="楷体" panose="02010609060101010101" pitchFamily="49" charset="-122"/>
                    <a:ea typeface="楷体" panose="02010609060101010101" pitchFamily="49" charset="-122"/>
                  </a:rPr>
                  <a:t>(3)</a:t>
                </a:r>
                <a:r>
                  <a:rPr lang="zh-CN" altLang="en-US" sz="2000" b="1" dirty="0">
                    <a:solidFill>
                      <a:srgbClr val="3333FF"/>
                    </a:solidFill>
                    <a:latin typeface="楷体" panose="02010609060101010101" pitchFamily="49" charset="-122"/>
                    <a:ea typeface="楷体" panose="02010609060101010101" pitchFamily="49" charset="-122"/>
                  </a:rPr>
                  <a:t>若</a:t>
                </a:r>
                <a14:m>
                  <m:oMath xmlns:m="http://schemas.openxmlformats.org/officeDocument/2006/math">
                    <m:r>
                      <a:rPr lang="en-US" altLang="zh-CN" sz="2000" b="1" i="1" dirty="0" smtClean="0">
                        <a:solidFill>
                          <a:srgbClr val="3333FF"/>
                        </a:solidFill>
                        <a:latin typeface="Cambria Math" panose="02040503050406030204" pitchFamily="18" charset="0"/>
                      </a:rPr>
                      <m:t>𝜶</m:t>
                    </m:r>
                    <m:r>
                      <a:rPr lang="en-US" altLang="zh-CN" sz="2000" b="1" i="1" dirty="0" smtClean="0">
                        <a:solidFill>
                          <a:srgbClr val="3333FF"/>
                        </a:solidFill>
                        <a:latin typeface="Cambria Math" panose="02040503050406030204" pitchFamily="18" charset="0"/>
                      </a:rPr>
                      <m:t> ∈ </m:t>
                    </m:r>
                    <m:r>
                      <a:rPr lang="en-US" altLang="zh-CN" sz="2000" b="1" i="1" dirty="0" smtClean="0">
                        <a:solidFill>
                          <a:srgbClr val="3333FF"/>
                        </a:solidFill>
                        <a:latin typeface="Cambria Math" panose="02040503050406030204" pitchFamily="18" charset="0"/>
                      </a:rPr>
                      <m:t>𝑽</m:t>
                    </m:r>
                    <m:r>
                      <a:rPr lang="en-US" altLang="zh-CN" sz="2000" b="1" i="1" dirty="0" smtClean="0">
                        <a:solidFill>
                          <a:srgbClr val="3333FF"/>
                        </a:solidFill>
                        <a:latin typeface="Cambria Math" panose="02040503050406030204" pitchFamily="18" charset="0"/>
                      </a:rPr>
                      <m:t> </m:t>
                    </m:r>
                  </m:oMath>
                </a14:m>
                <a:r>
                  <a:rPr lang="en-US" altLang="zh-CN" sz="2000" b="1" dirty="0">
                    <a:solidFill>
                      <a:srgbClr val="3333FF"/>
                    </a:solidFill>
                    <a:latin typeface="楷体" panose="02010609060101010101" pitchFamily="49" charset="-122"/>
                    <a:ea typeface="楷体" panose="02010609060101010101" pitchFamily="49" charset="-122"/>
                  </a:rPr>
                  <a:t>, </a:t>
                </a:r>
                <a:r>
                  <a:rPr lang="zh-CN" altLang="en-US" sz="2000" b="1" dirty="0">
                    <a:solidFill>
                      <a:srgbClr val="3333FF"/>
                    </a:solidFill>
                    <a:latin typeface="楷体" panose="02010609060101010101" pitchFamily="49" charset="-122"/>
                    <a:ea typeface="楷体" panose="02010609060101010101" pitchFamily="49" charset="-122"/>
                  </a:rPr>
                  <a:t>称</a:t>
                </a:r>
                <a14:m>
                  <m:oMath xmlns:m="http://schemas.openxmlformats.org/officeDocument/2006/math">
                    <m:r>
                      <a:rPr lang="en-US" altLang="zh-CN" sz="2000" b="1" i="1" dirty="0" smtClean="0">
                        <a:solidFill>
                          <a:srgbClr val="3333FF"/>
                        </a:solidFill>
                        <a:latin typeface="Cambria Math" panose="02040503050406030204" pitchFamily="18" charset="0"/>
                        <a:ea typeface="楷体" panose="02010609060101010101" pitchFamily="49" charset="-122"/>
                      </a:rPr>
                      <m:t>𝑮</m:t>
                    </m:r>
                  </m:oMath>
                </a14:m>
                <a:r>
                  <a:rPr lang="zh-CN" altLang="en-US" sz="2000" b="1" dirty="0">
                    <a:solidFill>
                      <a:srgbClr val="3333FF"/>
                    </a:solidFill>
                    <a:latin typeface="楷体" panose="02010609060101010101" pitchFamily="49" charset="-122"/>
                    <a:ea typeface="楷体" panose="02010609060101010101" pitchFamily="49" charset="-122"/>
                  </a:rPr>
                  <a:t>为</a:t>
                </a:r>
                <a:r>
                  <a:rPr lang="en-US" altLang="zh-CN" sz="2000" b="1" dirty="0">
                    <a:solidFill>
                      <a:srgbClr val="3333FF"/>
                    </a:solidFill>
                    <a:latin typeface="楷体" panose="02010609060101010101" pitchFamily="49" charset="-122"/>
                    <a:ea typeface="楷体" panose="02010609060101010101" pitchFamily="49" charset="-122"/>
                  </a:rPr>
                  <a:t>2</a:t>
                </a:r>
                <a:r>
                  <a:rPr lang="zh-CN" altLang="en-US" sz="2000" b="1" dirty="0">
                    <a:solidFill>
                      <a:srgbClr val="3333FF"/>
                    </a:solidFill>
                    <a:latin typeface="楷体" panose="02010609060101010101" pitchFamily="49" charset="-122"/>
                    <a:ea typeface="楷体" panose="02010609060101010101" pitchFamily="49" charset="-122"/>
                  </a:rPr>
                  <a:t>型文法或上下文无关文法</a:t>
                </a:r>
                <a:r>
                  <a:rPr lang="en-US" altLang="zh-CN" sz="2000" b="1" dirty="0">
                    <a:solidFill>
                      <a:srgbClr val="3333FF"/>
                    </a:solidFill>
                    <a:latin typeface="楷体" panose="02010609060101010101" pitchFamily="49" charset="-122"/>
                    <a:ea typeface="楷体" panose="02010609060101010101" pitchFamily="49" charset="-122"/>
                  </a:rPr>
                  <a:t>;</a:t>
                </a:r>
              </a:p>
              <a:p>
                <a:pPr marL="0" indent="0">
                  <a:buNone/>
                </a:pPr>
                <a:r>
                  <a:rPr lang="en-US" altLang="zh-CN" sz="2000" b="1" dirty="0">
                    <a:latin typeface="楷体" panose="02010609060101010101" pitchFamily="49" charset="-122"/>
                    <a:ea typeface="楷体" panose="02010609060101010101" pitchFamily="49" charset="-122"/>
                  </a:rPr>
                  <a:t>(4)</a:t>
                </a:r>
                <a:r>
                  <a:rPr lang="zh-CN" altLang="en-US" sz="2000" b="1" dirty="0">
                    <a:solidFill>
                      <a:srgbClr val="FF0000"/>
                    </a:solidFill>
                    <a:latin typeface="楷体" panose="02010609060101010101" pitchFamily="49" charset="-122"/>
                    <a:ea typeface="楷体" panose="02010609060101010101" pitchFamily="49" charset="-122"/>
                  </a:rPr>
                  <a:t>若</a:t>
                </a:r>
                <a14:m>
                  <m:oMath xmlns:m="http://schemas.openxmlformats.org/officeDocument/2006/math">
                    <m:r>
                      <a:rPr lang="el-GR" altLang="zh-CN" sz="2000" b="1" i="1" dirty="0" smtClean="0">
                        <a:solidFill>
                          <a:srgbClr val="FF0000"/>
                        </a:solidFill>
                        <a:latin typeface="Cambria Math" panose="02040503050406030204" pitchFamily="18" charset="0"/>
                      </a:rPr>
                      <m:t>𝜶</m:t>
                    </m:r>
                    <m:r>
                      <a:rPr lang="el-GR" altLang="zh-CN" sz="2000" b="1" i="1" dirty="0" smtClean="0">
                        <a:solidFill>
                          <a:srgbClr val="FF0000"/>
                        </a:solidFill>
                        <a:latin typeface="Cambria Math" panose="02040503050406030204" pitchFamily="18" charset="0"/>
                      </a:rPr>
                      <m:t> → </m:t>
                    </m:r>
                    <m:r>
                      <a:rPr lang="el-GR" altLang="zh-CN" sz="2000" b="1" i="1" dirty="0" smtClean="0">
                        <a:solidFill>
                          <a:srgbClr val="FF0000"/>
                        </a:solidFill>
                        <a:latin typeface="Cambria Math" panose="02040503050406030204" pitchFamily="18" charset="0"/>
                      </a:rPr>
                      <m:t>𝜷</m:t>
                    </m:r>
                    <m:r>
                      <a:rPr lang="el-GR" altLang="zh-CN" sz="2000" b="1" i="1" dirty="0" smtClean="0">
                        <a:solidFill>
                          <a:srgbClr val="FF0000"/>
                        </a:solidFill>
                        <a:latin typeface="Cambria Math" panose="02040503050406030204" pitchFamily="18" charset="0"/>
                      </a:rPr>
                      <m:t> </m:t>
                    </m:r>
                  </m:oMath>
                </a14:m>
                <a:r>
                  <a:rPr lang="zh-CN" altLang="en-US" sz="2000" b="1" dirty="0">
                    <a:solidFill>
                      <a:srgbClr val="FF0000"/>
                    </a:solidFill>
                    <a:latin typeface="楷体" panose="02010609060101010101" pitchFamily="49" charset="-122"/>
                    <a:ea typeface="楷体" panose="02010609060101010101" pitchFamily="49" charset="-122"/>
                  </a:rPr>
                  <a:t>都形如</a:t>
                </a:r>
                <a14:m>
                  <m:oMath xmlns:m="http://schemas.openxmlformats.org/officeDocument/2006/math">
                    <m:r>
                      <a:rPr lang="en-US" altLang="zh-CN" sz="2000" b="1" i="1" dirty="0" smtClean="0">
                        <a:solidFill>
                          <a:srgbClr val="FF0000"/>
                        </a:solidFill>
                        <a:latin typeface="Cambria Math" panose="02040503050406030204" pitchFamily="18" charset="0"/>
                      </a:rPr>
                      <m:t>𝑨</m:t>
                    </m:r>
                    <m:r>
                      <a:rPr lang="en-US" altLang="zh-CN" sz="2000" b="1" i="1" dirty="0" smtClean="0">
                        <a:solidFill>
                          <a:srgbClr val="FF0000"/>
                        </a:solidFill>
                        <a:latin typeface="Cambria Math" panose="02040503050406030204" pitchFamily="18" charset="0"/>
                      </a:rPr>
                      <m:t>→</m:t>
                    </m:r>
                    <m:r>
                      <a:rPr lang="en-US" altLang="zh-CN" sz="2000" b="1" i="1" dirty="0" err="1" smtClean="0">
                        <a:solidFill>
                          <a:srgbClr val="FF0000"/>
                        </a:solidFill>
                        <a:latin typeface="Cambria Math" panose="02040503050406030204" pitchFamily="18" charset="0"/>
                      </a:rPr>
                      <m:t>𝒂𝑩</m:t>
                    </m:r>
                    <m:r>
                      <a:rPr lang="en-US" altLang="zh-CN" sz="2000" b="1" i="1" dirty="0" smtClean="0">
                        <a:solidFill>
                          <a:srgbClr val="FF0000"/>
                        </a:solidFill>
                        <a:latin typeface="Cambria Math" panose="02040503050406030204" pitchFamily="18" charset="0"/>
                      </a:rPr>
                      <m:t> </m:t>
                    </m:r>
                  </m:oMath>
                </a14:m>
                <a:r>
                  <a:rPr lang="zh-CN" altLang="en-US" sz="2000" b="1" dirty="0">
                    <a:solidFill>
                      <a:srgbClr val="FF0000"/>
                    </a:solidFill>
                    <a:latin typeface="楷体" panose="02010609060101010101" pitchFamily="49" charset="-122"/>
                    <a:ea typeface="楷体" panose="02010609060101010101" pitchFamily="49" charset="-122"/>
                  </a:rPr>
                  <a:t>或</a:t>
                </a:r>
                <a14:m>
                  <m:oMath xmlns:m="http://schemas.openxmlformats.org/officeDocument/2006/math">
                    <m:r>
                      <a:rPr lang="en-US" altLang="zh-CN" sz="2000" b="1" i="1" dirty="0" smtClean="0">
                        <a:solidFill>
                          <a:srgbClr val="FF0000"/>
                        </a:solidFill>
                        <a:latin typeface="Cambria Math" panose="02040503050406030204" pitchFamily="18" charset="0"/>
                      </a:rPr>
                      <m:t>𝑨</m:t>
                    </m:r>
                    <m:r>
                      <a:rPr lang="en-US" altLang="zh-CN" sz="2000" b="1" i="1" dirty="0" smtClean="0">
                        <a:solidFill>
                          <a:srgbClr val="FF0000"/>
                        </a:solidFill>
                        <a:latin typeface="Cambria Math" panose="02040503050406030204" pitchFamily="18" charset="0"/>
                      </a:rPr>
                      <m:t>→ </m:t>
                    </m:r>
                    <m:r>
                      <a:rPr lang="en-US" altLang="zh-CN" sz="2000" b="1" i="1" dirty="0" smtClean="0">
                        <a:solidFill>
                          <a:srgbClr val="FF0000"/>
                        </a:solidFill>
                        <a:latin typeface="Cambria Math" panose="02040503050406030204" pitchFamily="18" charset="0"/>
                      </a:rPr>
                      <m:t>𝒂</m:t>
                    </m:r>
                  </m:oMath>
                </a14:m>
                <a:r>
                  <a:rPr lang="en-US" altLang="zh-CN" sz="2000" b="1" dirty="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称</a:t>
                </a:r>
                <a14:m>
                  <m:oMath xmlns:m="http://schemas.openxmlformats.org/officeDocument/2006/math">
                    <m:r>
                      <a:rPr lang="en-US" altLang="zh-CN" sz="2000" b="1" i="1" dirty="0" smtClean="0">
                        <a:solidFill>
                          <a:srgbClr val="FF0000"/>
                        </a:solidFill>
                        <a:latin typeface="Cambria Math" panose="02040503050406030204" pitchFamily="18" charset="0"/>
                        <a:ea typeface="楷体" panose="02010609060101010101" pitchFamily="49" charset="-122"/>
                      </a:rPr>
                      <m:t>𝑮</m:t>
                    </m:r>
                  </m:oMath>
                </a14:m>
                <a:r>
                  <a:rPr lang="zh-CN" altLang="en-US" sz="2000" b="1" dirty="0">
                    <a:solidFill>
                      <a:srgbClr val="FF0000"/>
                    </a:solidFill>
                    <a:latin typeface="楷体" panose="02010609060101010101" pitchFamily="49" charset="-122"/>
                    <a:ea typeface="楷体" panose="02010609060101010101" pitchFamily="49" charset="-122"/>
                  </a:rPr>
                  <a:t>为</a:t>
                </a:r>
                <a:r>
                  <a:rPr lang="en-US" altLang="zh-CN" sz="2000" b="1" dirty="0">
                    <a:solidFill>
                      <a:srgbClr val="FF0000"/>
                    </a:solidFill>
                    <a:latin typeface="楷体" panose="02010609060101010101" pitchFamily="49" charset="-122"/>
                    <a:ea typeface="楷体" panose="02010609060101010101" pitchFamily="49" charset="-122"/>
                  </a:rPr>
                  <a:t>3</a:t>
                </a:r>
                <a:r>
                  <a:rPr lang="zh-CN" altLang="en-US" sz="2000" b="1" dirty="0">
                    <a:solidFill>
                      <a:srgbClr val="FF0000"/>
                    </a:solidFill>
                    <a:latin typeface="楷体" panose="02010609060101010101" pitchFamily="49" charset="-122"/>
                    <a:ea typeface="楷体" panose="02010609060101010101" pitchFamily="49" charset="-122"/>
                  </a:rPr>
                  <a:t>型文法或正则文法。</a:t>
                </a:r>
                <a:endParaRPr lang="en-AU" altLang="zh-CN" sz="2000" b="1" dirty="0">
                  <a:latin typeface="楷体" panose="02010609060101010101" pitchFamily="49" charset="-122"/>
                  <a:ea typeface="楷体" panose="02010609060101010101" pitchFamily="49" charset="-122"/>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5410200" y="2514671"/>
                <a:ext cx="3048000" cy="3477875"/>
              </a:xfrm>
              <a:prstGeom prst="rect">
                <a:avLst/>
              </a:prstGeom>
              <a:blipFill rotWithShape="1">
                <a:blip r:embed="rId4"/>
                <a:stretch>
                  <a:fillRect t="-2" b="1"/>
                </a:stretch>
              </a:blipFill>
            </p:spPr>
            <p:txBody>
              <a:bodyPr/>
              <a:lstStyle/>
              <a:p>
                <a:r>
                  <a:rPr lang="zh-CN" altLang="en-US">
                    <a:noFill/>
                  </a:rPr>
                  <a:t> </a:t>
                </a: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35</a:t>
            </a:r>
            <a:endParaRPr kumimoji="1" lang="zh-CN" altLang="en-US" sz="2000" b="0" i="0" dirty="0">
              <a:solidFill>
                <a:srgbClr val="000066"/>
              </a:solidFill>
            </a:endParaRP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a:t>
            </a:r>
            <a:r>
              <a:rPr kumimoji="1" lang="zh-CN" altLang="en-US" sz="2400" b="0" i="0" dirty="0">
                <a:solidFill>
                  <a:srgbClr val="000000"/>
                </a:solidFill>
              </a:rPr>
              <a:t>：设计</a:t>
            </a:r>
            <a:r>
              <a:rPr kumimoji="1" lang="en-US" altLang="zh-CN" sz="2400" b="0" i="0" dirty="0">
                <a:solidFill>
                  <a:srgbClr val="000000"/>
                </a:solidFill>
              </a:rPr>
              <a:t>DFA</a:t>
            </a:r>
            <a:r>
              <a:rPr kumimoji="1" lang="zh-CN" altLang="en-US" sz="2400" b="0" i="0" dirty="0">
                <a:solidFill>
                  <a:srgbClr val="000000"/>
                </a:solidFill>
              </a:rPr>
              <a:t>接受以下语言</a:t>
            </a:r>
          </a:p>
        </p:txBody>
      </p:sp>
      <p:pic>
        <p:nvPicPr>
          <p:cNvPr id="16" name="图片 15">
            <a:extLst>
              <a:ext uri="{FF2B5EF4-FFF2-40B4-BE49-F238E27FC236}">
                <a16:creationId xmlns:a16="http://schemas.microsoft.com/office/drawing/2014/main" id="{14F7A270-C1CB-E342-BCF3-20CD82D61F2B}"/>
              </a:ext>
            </a:extLst>
          </p:cNvPr>
          <p:cNvPicPr>
            <a:picLocks noChangeAspect="1"/>
          </p:cNvPicPr>
          <p:nvPr/>
        </p:nvPicPr>
        <p:blipFill>
          <a:blip r:embed="rId2"/>
          <a:stretch>
            <a:fillRect/>
          </a:stretch>
        </p:blipFill>
        <p:spPr>
          <a:xfrm>
            <a:off x="800100" y="1828413"/>
            <a:ext cx="7228284" cy="340727"/>
          </a:xfrm>
          <a:prstGeom prst="rect">
            <a:avLst/>
          </a:prstGeom>
        </p:spPr>
      </p:pic>
      <p:grpSp>
        <p:nvGrpSpPr>
          <p:cNvPr id="75" name="组合 74">
            <a:extLst>
              <a:ext uri="{FF2B5EF4-FFF2-40B4-BE49-F238E27FC236}">
                <a16:creationId xmlns:a16="http://schemas.microsoft.com/office/drawing/2014/main" id="{8A15D76C-5CBE-814F-96A2-55ECE440C65D}"/>
              </a:ext>
            </a:extLst>
          </p:cNvPr>
          <p:cNvGrpSpPr/>
          <p:nvPr/>
        </p:nvGrpSpPr>
        <p:grpSpPr>
          <a:xfrm>
            <a:off x="2502188" y="3123979"/>
            <a:ext cx="4390112" cy="738456"/>
            <a:chOff x="2502188" y="3123979"/>
            <a:chExt cx="4390112" cy="738456"/>
          </a:xfrm>
        </p:grpSpPr>
        <p:sp>
          <p:nvSpPr>
            <p:cNvPr id="41" name="椭圆 40">
              <a:extLst>
                <a:ext uri="{FF2B5EF4-FFF2-40B4-BE49-F238E27FC236}">
                  <a16:creationId xmlns:a16="http://schemas.microsoft.com/office/drawing/2014/main" id="{91DAFA80-9C28-C744-8FC0-153BC9509BEA}"/>
                </a:ext>
              </a:extLst>
            </p:cNvPr>
            <p:cNvSpPr/>
            <p:nvPr/>
          </p:nvSpPr>
          <p:spPr bwMode="auto">
            <a:xfrm>
              <a:off x="2502188" y="3341858"/>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2" name="椭圆 41">
              <a:extLst>
                <a:ext uri="{FF2B5EF4-FFF2-40B4-BE49-F238E27FC236}">
                  <a16:creationId xmlns:a16="http://schemas.microsoft.com/office/drawing/2014/main" id="{7CDA726F-9441-7144-BEBE-874ADE30D318}"/>
                </a:ext>
              </a:extLst>
            </p:cNvPr>
            <p:cNvSpPr/>
            <p:nvPr/>
          </p:nvSpPr>
          <p:spPr bwMode="auto">
            <a:xfrm>
              <a:off x="3797540" y="3342670"/>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3" name="椭圆 42">
              <a:extLst>
                <a:ext uri="{FF2B5EF4-FFF2-40B4-BE49-F238E27FC236}">
                  <a16:creationId xmlns:a16="http://schemas.microsoft.com/office/drawing/2014/main" id="{679F5B8E-8DF0-8649-84AC-3D9501A94B4F}"/>
                </a:ext>
              </a:extLst>
            </p:cNvPr>
            <p:cNvSpPr/>
            <p:nvPr/>
          </p:nvSpPr>
          <p:spPr bwMode="auto">
            <a:xfrm>
              <a:off x="5092892" y="3342669"/>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4" name="椭圆 43">
              <a:extLst>
                <a:ext uri="{FF2B5EF4-FFF2-40B4-BE49-F238E27FC236}">
                  <a16:creationId xmlns:a16="http://schemas.microsoft.com/office/drawing/2014/main" id="{465A8E09-B4A7-054F-BB8A-63B8B07298F4}"/>
                </a:ext>
              </a:extLst>
            </p:cNvPr>
            <p:cNvSpPr/>
            <p:nvPr/>
          </p:nvSpPr>
          <p:spPr bwMode="auto">
            <a:xfrm>
              <a:off x="6388244" y="3341858"/>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5" name="椭圆 44">
              <a:extLst>
                <a:ext uri="{FF2B5EF4-FFF2-40B4-BE49-F238E27FC236}">
                  <a16:creationId xmlns:a16="http://schemas.microsoft.com/office/drawing/2014/main" id="{A4F24237-FCBA-FD46-84B2-D3DB32277515}"/>
                </a:ext>
              </a:extLst>
            </p:cNvPr>
            <p:cNvSpPr/>
            <p:nvPr/>
          </p:nvSpPr>
          <p:spPr bwMode="auto">
            <a:xfrm>
              <a:off x="6461441" y="3420329"/>
              <a:ext cx="351656" cy="362821"/>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46" name="直线箭头连接符 45">
              <a:extLst>
                <a:ext uri="{FF2B5EF4-FFF2-40B4-BE49-F238E27FC236}">
                  <a16:creationId xmlns:a16="http://schemas.microsoft.com/office/drawing/2014/main" id="{D0BC5201-2725-6446-B99B-BB910427A307}"/>
                </a:ext>
              </a:extLst>
            </p:cNvPr>
            <p:cNvCxnSpPr>
              <a:cxnSpLocks/>
              <a:stCxn id="41" idx="6"/>
              <a:endCxn id="42" idx="2"/>
            </p:cNvCxnSpPr>
            <p:nvPr/>
          </p:nvCxnSpPr>
          <p:spPr bwMode="auto">
            <a:xfrm>
              <a:off x="3006244" y="3601741"/>
              <a:ext cx="791296" cy="81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8" name="直线箭头连接符 47">
              <a:extLst>
                <a:ext uri="{FF2B5EF4-FFF2-40B4-BE49-F238E27FC236}">
                  <a16:creationId xmlns:a16="http://schemas.microsoft.com/office/drawing/2014/main" id="{47F12B05-7B82-B94E-BE0D-10C2C23A6833}"/>
                </a:ext>
              </a:extLst>
            </p:cNvPr>
            <p:cNvCxnSpPr>
              <a:cxnSpLocks/>
              <a:stCxn id="42" idx="6"/>
              <a:endCxn id="43" idx="2"/>
            </p:cNvCxnSpPr>
            <p:nvPr/>
          </p:nvCxnSpPr>
          <p:spPr bwMode="auto">
            <a:xfrm flipV="1">
              <a:off x="4301596" y="3602552"/>
              <a:ext cx="791296" cy="1"/>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1" name="直线箭头连接符 50">
              <a:extLst>
                <a:ext uri="{FF2B5EF4-FFF2-40B4-BE49-F238E27FC236}">
                  <a16:creationId xmlns:a16="http://schemas.microsoft.com/office/drawing/2014/main" id="{CB77AF17-1925-3F4E-AD64-9CE023CC1073}"/>
                </a:ext>
              </a:extLst>
            </p:cNvPr>
            <p:cNvCxnSpPr>
              <a:cxnSpLocks/>
              <a:stCxn id="43" idx="6"/>
              <a:endCxn id="44" idx="2"/>
            </p:cNvCxnSpPr>
            <p:nvPr/>
          </p:nvCxnSpPr>
          <p:spPr bwMode="auto">
            <a:xfrm flipV="1">
              <a:off x="5596948" y="3601741"/>
              <a:ext cx="791296" cy="811"/>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53" name="文本框 52">
              <a:extLst>
                <a:ext uri="{FF2B5EF4-FFF2-40B4-BE49-F238E27FC236}">
                  <a16:creationId xmlns:a16="http://schemas.microsoft.com/office/drawing/2014/main" id="{0A7B08FF-0FE5-1E47-8E63-F57040B6DD8D}"/>
                </a:ext>
              </a:extLst>
            </p:cNvPr>
            <p:cNvSpPr txBox="1"/>
            <p:nvPr/>
          </p:nvSpPr>
          <p:spPr>
            <a:xfrm flipH="1">
              <a:off x="3338210" y="3123980"/>
              <a:ext cx="143906"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b="0" i="0" dirty="0">
                <a:solidFill>
                  <a:srgbClr val="000000"/>
                </a:solidFill>
              </a:endParaRPr>
            </a:p>
          </p:txBody>
        </p:sp>
        <p:sp>
          <p:nvSpPr>
            <p:cNvPr id="56" name="文本框 55">
              <a:extLst>
                <a:ext uri="{FF2B5EF4-FFF2-40B4-BE49-F238E27FC236}">
                  <a16:creationId xmlns:a16="http://schemas.microsoft.com/office/drawing/2014/main" id="{A1FF29FD-5334-5E4A-9B32-24D043FB8FF7}"/>
                </a:ext>
              </a:extLst>
            </p:cNvPr>
            <p:cNvSpPr txBox="1"/>
            <p:nvPr/>
          </p:nvSpPr>
          <p:spPr>
            <a:xfrm flipH="1">
              <a:off x="4617020" y="3132103"/>
              <a:ext cx="143906"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b="0" i="0" dirty="0">
                <a:solidFill>
                  <a:srgbClr val="000000"/>
                </a:solidFill>
              </a:endParaRPr>
            </a:p>
          </p:txBody>
        </p:sp>
        <p:sp>
          <p:nvSpPr>
            <p:cNvPr id="57" name="文本框 56">
              <a:extLst>
                <a:ext uri="{FF2B5EF4-FFF2-40B4-BE49-F238E27FC236}">
                  <a16:creationId xmlns:a16="http://schemas.microsoft.com/office/drawing/2014/main" id="{2023DF03-CC6F-5049-84CB-E1F3439F12D4}"/>
                </a:ext>
              </a:extLst>
            </p:cNvPr>
            <p:cNvSpPr txBox="1"/>
            <p:nvPr/>
          </p:nvSpPr>
          <p:spPr>
            <a:xfrm flipH="1">
              <a:off x="5928914" y="3123979"/>
              <a:ext cx="143906"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b="0" i="0" dirty="0">
                <a:solidFill>
                  <a:srgbClr val="000000"/>
                </a:solidFill>
              </a:endParaRPr>
            </a:p>
          </p:txBody>
        </p:sp>
      </p:grpSp>
      <p:grpSp>
        <p:nvGrpSpPr>
          <p:cNvPr id="76" name="组合 75">
            <a:extLst>
              <a:ext uri="{FF2B5EF4-FFF2-40B4-BE49-F238E27FC236}">
                <a16:creationId xmlns:a16="http://schemas.microsoft.com/office/drawing/2014/main" id="{4561EE08-E65F-6043-AEC7-E1D68984394B}"/>
              </a:ext>
            </a:extLst>
          </p:cNvPr>
          <p:cNvGrpSpPr/>
          <p:nvPr/>
        </p:nvGrpSpPr>
        <p:grpSpPr>
          <a:xfrm>
            <a:off x="2575545" y="3849696"/>
            <a:ext cx="392274" cy="875448"/>
            <a:chOff x="2575545" y="3849696"/>
            <a:chExt cx="392274" cy="875448"/>
          </a:xfrm>
        </p:grpSpPr>
        <p:sp>
          <p:nvSpPr>
            <p:cNvPr id="58" name="弧 57">
              <a:extLst>
                <a:ext uri="{FF2B5EF4-FFF2-40B4-BE49-F238E27FC236}">
                  <a16:creationId xmlns:a16="http://schemas.microsoft.com/office/drawing/2014/main" id="{E5F24AF6-FA9E-1745-89CF-9C990F3A32BB}"/>
                </a:ext>
              </a:extLst>
            </p:cNvPr>
            <p:cNvSpPr/>
            <p:nvPr/>
          </p:nvSpPr>
          <p:spPr bwMode="auto">
            <a:xfrm>
              <a:off x="2575545" y="384969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59" name="文本框 58">
              <a:extLst>
                <a:ext uri="{FF2B5EF4-FFF2-40B4-BE49-F238E27FC236}">
                  <a16:creationId xmlns:a16="http://schemas.microsoft.com/office/drawing/2014/main" id="{AF6BD832-1CED-854A-81F3-8E881DD58084}"/>
                </a:ext>
              </a:extLst>
            </p:cNvPr>
            <p:cNvSpPr txBox="1"/>
            <p:nvPr/>
          </p:nvSpPr>
          <p:spPr>
            <a:xfrm flipH="1">
              <a:off x="2699729" y="4263479"/>
              <a:ext cx="143906"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b="0" i="0" dirty="0">
                <a:solidFill>
                  <a:srgbClr val="000000"/>
                </a:solidFill>
              </a:endParaRPr>
            </a:p>
          </p:txBody>
        </p:sp>
      </p:grpSp>
      <p:grpSp>
        <p:nvGrpSpPr>
          <p:cNvPr id="77" name="组合 76">
            <a:extLst>
              <a:ext uri="{FF2B5EF4-FFF2-40B4-BE49-F238E27FC236}">
                <a16:creationId xmlns:a16="http://schemas.microsoft.com/office/drawing/2014/main" id="{59B55564-FFA6-3842-ACEE-FB3E0DBCE4EB}"/>
              </a:ext>
            </a:extLst>
          </p:cNvPr>
          <p:cNvGrpSpPr/>
          <p:nvPr/>
        </p:nvGrpSpPr>
        <p:grpSpPr>
          <a:xfrm>
            <a:off x="3863763" y="3849696"/>
            <a:ext cx="392274" cy="875448"/>
            <a:chOff x="3863763" y="3849696"/>
            <a:chExt cx="392274" cy="875448"/>
          </a:xfrm>
        </p:grpSpPr>
        <p:sp>
          <p:nvSpPr>
            <p:cNvPr id="60" name="弧 59">
              <a:extLst>
                <a:ext uri="{FF2B5EF4-FFF2-40B4-BE49-F238E27FC236}">
                  <a16:creationId xmlns:a16="http://schemas.microsoft.com/office/drawing/2014/main" id="{A5E4DE52-D0C2-4049-A5C7-F9A4D84AED41}"/>
                </a:ext>
              </a:extLst>
            </p:cNvPr>
            <p:cNvSpPr/>
            <p:nvPr/>
          </p:nvSpPr>
          <p:spPr bwMode="auto">
            <a:xfrm>
              <a:off x="3863763" y="384969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61" name="文本框 60">
              <a:extLst>
                <a:ext uri="{FF2B5EF4-FFF2-40B4-BE49-F238E27FC236}">
                  <a16:creationId xmlns:a16="http://schemas.microsoft.com/office/drawing/2014/main" id="{3406AB45-4CEB-D543-8499-2FE1AA23977A}"/>
                </a:ext>
              </a:extLst>
            </p:cNvPr>
            <p:cNvSpPr txBox="1"/>
            <p:nvPr/>
          </p:nvSpPr>
          <p:spPr>
            <a:xfrm flipH="1">
              <a:off x="3987947" y="4263479"/>
              <a:ext cx="143906" cy="461665"/>
            </a:xfrm>
            <a:prstGeom prst="rect">
              <a:avLst/>
            </a:prstGeom>
            <a:noFill/>
          </p:spPr>
          <p:txBody>
            <a:bodyPr wrap="square" rtlCol="0">
              <a:spAutoFit/>
            </a:bodyPr>
            <a:lstStyle/>
            <a:p>
              <a:r>
                <a:rPr lang="en-US" altLang="zh-CN" sz="2400" b="0" i="0" dirty="0">
                  <a:solidFill>
                    <a:srgbClr val="000000"/>
                  </a:solidFill>
                </a:rPr>
                <a:t>0</a:t>
              </a:r>
              <a:endParaRPr kumimoji="1" lang="zh-CN" altLang="en-US" b="0" i="0" dirty="0">
                <a:solidFill>
                  <a:srgbClr val="000000"/>
                </a:solidFill>
              </a:endParaRPr>
            </a:p>
          </p:txBody>
        </p:sp>
      </p:grpSp>
      <p:grpSp>
        <p:nvGrpSpPr>
          <p:cNvPr id="78" name="组合 77">
            <a:extLst>
              <a:ext uri="{FF2B5EF4-FFF2-40B4-BE49-F238E27FC236}">
                <a16:creationId xmlns:a16="http://schemas.microsoft.com/office/drawing/2014/main" id="{32752BDC-F12B-8247-8240-B3714B60031A}"/>
              </a:ext>
            </a:extLst>
          </p:cNvPr>
          <p:cNvGrpSpPr/>
          <p:nvPr/>
        </p:nvGrpSpPr>
        <p:grpSpPr>
          <a:xfrm>
            <a:off x="2714588" y="2433888"/>
            <a:ext cx="2652353" cy="1645438"/>
            <a:chOff x="2714588" y="2433888"/>
            <a:chExt cx="2652353" cy="1645438"/>
          </a:xfrm>
        </p:grpSpPr>
        <p:sp>
          <p:nvSpPr>
            <p:cNvPr id="62" name="弧 61">
              <a:extLst>
                <a:ext uri="{FF2B5EF4-FFF2-40B4-BE49-F238E27FC236}">
                  <a16:creationId xmlns:a16="http://schemas.microsoft.com/office/drawing/2014/main" id="{EA525D61-E5F3-0846-899B-E73C873709B9}"/>
                </a:ext>
              </a:extLst>
            </p:cNvPr>
            <p:cNvSpPr/>
            <p:nvPr/>
          </p:nvSpPr>
          <p:spPr bwMode="auto">
            <a:xfrm rot="21302931" flipH="1">
              <a:off x="2714588" y="2859892"/>
              <a:ext cx="2652353" cy="1219434"/>
            </a:xfrm>
            <a:prstGeom prst="arc">
              <a:avLst>
                <a:gd name="adj1" fmla="val 10923734"/>
                <a:gd name="adj2" fmla="val 20917571"/>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63" name="文本框 62">
              <a:extLst>
                <a:ext uri="{FF2B5EF4-FFF2-40B4-BE49-F238E27FC236}">
                  <a16:creationId xmlns:a16="http://schemas.microsoft.com/office/drawing/2014/main" id="{61EF14C1-AE64-3C41-921B-56024384DBF7}"/>
                </a:ext>
              </a:extLst>
            </p:cNvPr>
            <p:cNvSpPr txBox="1"/>
            <p:nvPr/>
          </p:nvSpPr>
          <p:spPr>
            <a:xfrm flipH="1">
              <a:off x="4145393" y="2433888"/>
              <a:ext cx="143906"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b="0" i="0" dirty="0">
                <a:solidFill>
                  <a:srgbClr val="000000"/>
                </a:solidFill>
              </a:endParaRPr>
            </a:p>
          </p:txBody>
        </p:sp>
      </p:grpSp>
      <p:grpSp>
        <p:nvGrpSpPr>
          <p:cNvPr id="79" name="组合 78">
            <a:extLst>
              <a:ext uri="{FF2B5EF4-FFF2-40B4-BE49-F238E27FC236}">
                <a16:creationId xmlns:a16="http://schemas.microsoft.com/office/drawing/2014/main" id="{CC27AC27-ECB9-844D-9793-11955C71B09E}"/>
              </a:ext>
            </a:extLst>
          </p:cNvPr>
          <p:cNvGrpSpPr/>
          <p:nvPr/>
        </p:nvGrpSpPr>
        <p:grpSpPr>
          <a:xfrm>
            <a:off x="6323654" y="3861621"/>
            <a:ext cx="667847" cy="859683"/>
            <a:chOff x="6323654" y="3861621"/>
            <a:chExt cx="667847" cy="859683"/>
          </a:xfrm>
        </p:grpSpPr>
        <p:sp>
          <p:nvSpPr>
            <p:cNvPr id="64" name="弧 63">
              <a:extLst>
                <a:ext uri="{FF2B5EF4-FFF2-40B4-BE49-F238E27FC236}">
                  <a16:creationId xmlns:a16="http://schemas.microsoft.com/office/drawing/2014/main" id="{CC706A9A-8271-DA46-B8BF-506E17031627}"/>
                </a:ext>
              </a:extLst>
            </p:cNvPr>
            <p:cNvSpPr/>
            <p:nvPr/>
          </p:nvSpPr>
          <p:spPr bwMode="auto">
            <a:xfrm>
              <a:off x="6461441" y="386162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65" name="文本框 64">
              <a:extLst>
                <a:ext uri="{FF2B5EF4-FFF2-40B4-BE49-F238E27FC236}">
                  <a16:creationId xmlns:a16="http://schemas.microsoft.com/office/drawing/2014/main" id="{26ABBC1C-503E-5546-8BCB-C15899BA85CE}"/>
                </a:ext>
              </a:extLst>
            </p:cNvPr>
            <p:cNvSpPr txBox="1"/>
            <p:nvPr/>
          </p:nvSpPr>
          <p:spPr>
            <a:xfrm flipH="1">
              <a:off x="6323654" y="4259639"/>
              <a:ext cx="667847" cy="461665"/>
            </a:xfrm>
            <a:prstGeom prst="rect">
              <a:avLst/>
            </a:prstGeom>
            <a:noFill/>
          </p:spPr>
          <p:txBody>
            <a:bodyPr wrap="square" rtlCol="0">
              <a:spAutoFit/>
            </a:bodyPr>
            <a:lstStyle/>
            <a:p>
              <a:r>
                <a:rPr lang="en-US" altLang="zh-CN" sz="2400" b="0" i="0" dirty="0">
                  <a:solidFill>
                    <a:srgbClr val="000000"/>
                  </a:solidFill>
                </a:rPr>
                <a:t>0, 1</a:t>
              </a:r>
              <a:endParaRPr kumimoji="1" lang="zh-CN" altLang="en-US" b="0" i="0" dirty="0">
                <a:solidFill>
                  <a:srgbClr val="000000"/>
                </a:solidFill>
              </a:endParaRPr>
            </a:p>
          </p:txBody>
        </p:sp>
      </p:grpSp>
      <p:cxnSp>
        <p:nvCxnSpPr>
          <p:cNvPr id="66" name="直线箭头连接符 65">
            <a:extLst>
              <a:ext uri="{FF2B5EF4-FFF2-40B4-BE49-F238E27FC236}">
                <a16:creationId xmlns:a16="http://schemas.microsoft.com/office/drawing/2014/main" id="{94FD2D7B-9752-FA4B-9B8D-5427CB4365CB}"/>
              </a:ext>
            </a:extLst>
          </p:cNvPr>
          <p:cNvCxnSpPr>
            <a:cxnSpLocks/>
          </p:cNvCxnSpPr>
          <p:nvPr/>
        </p:nvCxnSpPr>
        <p:spPr bwMode="auto">
          <a:xfrm flipV="1">
            <a:off x="1691680" y="3605987"/>
            <a:ext cx="791296" cy="1"/>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grpSp>
        <p:nvGrpSpPr>
          <p:cNvPr id="80" name="组合 79">
            <a:extLst>
              <a:ext uri="{FF2B5EF4-FFF2-40B4-BE49-F238E27FC236}">
                <a16:creationId xmlns:a16="http://schemas.microsoft.com/office/drawing/2014/main" id="{8F143BC3-3543-A245-9ECA-1A84AC05D33A}"/>
              </a:ext>
            </a:extLst>
          </p:cNvPr>
          <p:cNvGrpSpPr/>
          <p:nvPr/>
        </p:nvGrpSpPr>
        <p:grpSpPr>
          <a:xfrm>
            <a:off x="1998476" y="3492168"/>
            <a:ext cx="5397012" cy="219943"/>
            <a:chOff x="1998476" y="3492168"/>
            <a:chExt cx="5397012" cy="219943"/>
          </a:xfrm>
        </p:grpSpPr>
        <p:pic>
          <p:nvPicPr>
            <p:cNvPr id="54" name="图片 53">
              <a:extLst>
                <a:ext uri="{FF2B5EF4-FFF2-40B4-BE49-F238E27FC236}">
                  <a16:creationId xmlns:a16="http://schemas.microsoft.com/office/drawing/2014/main" id="{D485B312-B8FA-CE4F-8457-3002515788D4}"/>
                </a:ext>
              </a:extLst>
            </p:cNvPr>
            <p:cNvPicPr>
              <a:picLocks noChangeAspect="1"/>
            </p:cNvPicPr>
            <p:nvPr/>
          </p:nvPicPr>
          <p:blipFill>
            <a:blip r:embed="rId3"/>
            <a:stretch>
              <a:fillRect/>
            </a:stretch>
          </p:blipFill>
          <p:spPr>
            <a:xfrm>
              <a:off x="1998476" y="3508911"/>
              <a:ext cx="1511300" cy="203200"/>
            </a:xfrm>
            <a:prstGeom prst="rect">
              <a:avLst/>
            </a:prstGeom>
          </p:spPr>
        </p:pic>
        <p:pic>
          <p:nvPicPr>
            <p:cNvPr id="67" name="图片 66">
              <a:extLst>
                <a:ext uri="{FF2B5EF4-FFF2-40B4-BE49-F238E27FC236}">
                  <a16:creationId xmlns:a16="http://schemas.microsoft.com/office/drawing/2014/main" id="{1718E594-6461-AC44-9EEB-AE814718C5C2}"/>
                </a:ext>
              </a:extLst>
            </p:cNvPr>
            <p:cNvPicPr>
              <a:picLocks noChangeAspect="1"/>
            </p:cNvPicPr>
            <p:nvPr/>
          </p:nvPicPr>
          <p:blipFill>
            <a:blip r:embed="rId4"/>
            <a:stretch>
              <a:fillRect/>
            </a:stretch>
          </p:blipFill>
          <p:spPr>
            <a:xfrm>
              <a:off x="3305389" y="3492168"/>
              <a:ext cx="1498600" cy="203200"/>
            </a:xfrm>
            <a:prstGeom prst="rect">
              <a:avLst/>
            </a:prstGeom>
          </p:spPr>
        </p:pic>
        <p:pic>
          <p:nvPicPr>
            <p:cNvPr id="68" name="图片 67">
              <a:extLst>
                <a:ext uri="{FF2B5EF4-FFF2-40B4-BE49-F238E27FC236}">
                  <a16:creationId xmlns:a16="http://schemas.microsoft.com/office/drawing/2014/main" id="{A16F6531-0D2A-DC44-891C-0C5D56CF4A88}"/>
                </a:ext>
              </a:extLst>
            </p:cNvPr>
            <p:cNvPicPr>
              <a:picLocks noChangeAspect="1"/>
            </p:cNvPicPr>
            <p:nvPr/>
          </p:nvPicPr>
          <p:blipFill>
            <a:blip r:embed="rId5"/>
            <a:stretch>
              <a:fillRect/>
            </a:stretch>
          </p:blipFill>
          <p:spPr>
            <a:xfrm>
              <a:off x="4608513" y="3492168"/>
              <a:ext cx="1511300" cy="203200"/>
            </a:xfrm>
            <a:prstGeom prst="rect">
              <a:avLst/>
            </a:prstGeom>
          </p:spPr>
        </p:pic>
        <p:pic>
          <p:nvPicPr>
            <p:cNvPr id="69" name="图片 68">
              <a:extLst>
                <a:ext uri="{FF2B5EF4-FFF2-40B4-BE49-F238E27FC236}">
                  <a16:creationId xmlns:a16="http://schemas.microsoft.com/office/drawing/2014/main" id="{8168B46B-FFC1-0644-A36C-09D84950BABE}"/>
                </a:ext>
              </a:extLst>
            </p:cNvPr>
            <p:cNvPicPr>
              <a:picLocks noChangeAspect="1"/>
            </p:cNvPicPr>
            <p:nvPr/>
          </p:nvPicPr>
          <p:blipFill>
            <a:blip r:embed="rId6"/>
            <a:stretch>
              <a:fillRect/>
            </a:stretch>
          </p:blipFill>
          <p:spPr>
            <a:xfrm>
              <a:off x="5884188" y="3503148"/>
              <a:ext cx="1511300" cy="203200"/>
            </a:xfrm>
            <a:prstGeom prst="rect">
              <a:avLst/>
            </a:prstGeom>
          </p:spPr>
        </p:pic>
      </p:grpSp>
      <p:grpSp>
        <p:nvGrpSpPr>
          <p:cNvPr id="70" name="组合 69">
            <a:extLst>
              <a:ext uri="{FF2B5EF4-FFF2-40B4-BE49-F238E27FC236}">
                <a16:creationId xmlns:a16="http://schemas.microsoft.com/office/drawing/2014/main" id="{F6D9BC6F-6B71-944C-B219-370B15729AC7}"/>
              </a:ext>
            </a:extLst>
          </p:cNvPr>
          <p:cNvGrpSpPr/>
          <p:nvPr/>
        </p:nvGrpSpPr>
        <p:grpSpPr>
          <a:xfrm>
            <a:off x="549554" y="4929024"/>
            <a:ext cx="8238634" cy="1553870"/>
            <a:chOff x="549554" y="4929024"/>
            <a:chExt cx="8238634" cy="1553870"/>
          </a:xfrm>
        </p:grpSpPr>
        <p:sp>
          <p:nvSpPr>
            <p:cNvPr id="71" name="文本框 70">
              <a:extLst>
                <a:ext uri="{FF2B5EF4-FFF2-40B4-BE49-F238E27FC236}">
                  <a16:creationId xmlns:a16="http://schemas.microsoft.com/office/drawing/2014/main" id="{D926188E-326B-DC43-90AB-5BE151938E81}"/>
                </a:ext>
              </a:extLst>
            </p:cNvPr>
            <p:cNvSpPr txBox="1"/>
            <p:nvPr/>
          </p:nvSpPr>
          <p:spPr>
            <a:xfrm>
              <a:off x="549554" y="4929024"/>
              <a:ext cx="8216808" cy="461665"/>
            </a:xfrm>
            <a:prstGeom prst="rect">
              <a:avLst/>
            </a:prstGeom>
            <a:noFill/>
          </p:spPr>
          <p:txBody>
            <a:bodyPr wrap="square" rtlCol="0">
              <a:spAutoFit/>
            </a:bodyPr>
            <a:lstStyle/>
            <a:p>
              <a:pPr algn="l"/>
              <a:r>
                <a:rPr kumimoji="1" lang="zh-CN" altLang="en-US" sz="2400" b="0" i="0" dirty="0">
                  <a:solidFill>
                    <a:srgbClr val="000000"/>
                  </a:solidFill>
                </a:rPr>
                <a:t>解：</a:t>
              </a:r>
              <a:r>
                <a:rPr lang="zh-CN" altLang="en-US" sz="2400" b="0" i="0" dirty="0">
                  <a:solidFill>
                    <a:srgbClr val="000000"/>
                  </a:solidFill>
                </a:rPr>
                <a:t>这道题可以采用类似与例</a:t>
              </a:r>
              <a:r>
                <a:rPr lang="en-US" altLang="zh-CN" sz="2400" b="0" i="0" dirty="0">
                  <a:solidFill>
                    <a:srgbClr val="000000"/>
                  </a:solidFill>
                </a:rPr>
                <a:t>1</a:t>
              </a:r>
              <a:r>
                <a:rPr lang="zh-CN" altLang="en-US" sz="2400" b="0" i="0" dirty="0">
                  <a:solidFill>
                    <a:srgbClr val="000000"/>
                  </a:solidFill>
                </a:rPr>
                <a:t>的技巧，首先确定主线上的</a:t>
              </a:r>
              <a:endParaRPr kumimoji="1" lang="zh-CN" altLang="en-US" sz="2400" b="0" i="0" dirty="0">
                <a:solidFill>
                  <a:srgbClr val="000000"/>
                </a:solidFill>
              </a:endParaRPr>
            </a:p>
          </p:txBody>
        </p:sp>
        <p:sp>
          <p:nvSpPr>
            <p:cNvPr id="72" name="文本框 71">
              <a:extLst>
                <a:ext uri="{FF2B5EF4-FFF2-40B4-BE49-F238E27FC236}">
                  <a16:creationId xmlns:a16="http://schemas.microsoft.com/office/drawing/2014/main" id="{F5A8A76D-1714-6E43-8FFD-2AF3AD22ECE1}"/>
                </a:ext>
              </a:extLst>
            </p:cNvPr>
            <p:cNvSpPr txBox="1"/>
            <p:nvPr/>
          </p:nvSpPr>
          <p:spPr>
            <a:xfrm>
              <a:off x="571380" y="5471783"/>
              <a:ext cx="8216808" cy="461665"/>
            </a:xfrm>
            <a:prstGeom prst="rect">
              <a:avLst/>
            </a:prstGeom>
            <a:noFill/>
          </p:spPr>
          <p:txBody>
            <a:bodyPr wrap="square" rtlCol="0">
              <a:spAutoFit/>
            </a:bodyPr>
            <a:lstStyle/>
            <a:p>
              <a:pPr algn="l"/>
              <a:r>
                <a:rPr kumimoji="1" lang="zh-CN" altLang="en-US" sz="2400" b="0" i="0" dirty="0">
                  <a:solidFill>
                    <a:srgbClr val="000000"/>
                  </a:solidFill>
                </a:rPr>
                <a:t>节点和边，然后再补所缺的出边。一定要想清楚出边应该</a:t>
              </a:r>
            </a:p>
          </p:txBody>
        </p:sp>
        <p:sp>
          <p:nvSpPr>
            <p:cNvPr id="73" name="文本框 72">
              <a:extLst>
                <a:ext uri="{FF2B5EF4-FFF2-40B4-BE49-F238E27FC236}">
                  <a16:creationId xmlns:a16="http://schemas.microsoft.com/office/drawing/2014/main" id="{A61123ED-C345-A042-A0AE-F62480E2FDA4}"/>
                </a:ext>
              </a:extLst>
            </p:cNvPr>
            <p:cNvSpPr txBox="1"/>
            <p:nvPr/>
          </p:nvSpPr>
          <p:spPr>
            <a:xfrm>
              <a:off x="571380" y="6021229"/>
              <a:ext cx="8216808" cy="461665"/>
            </a:xfrm>
            <a:prstGeom prst="rect">
              <a:avLst/>
            </a:prstGeom>
            <a:noFill/>
          </p:spPr>
          <p:txBody>
            <a:bodyPr wrap="square" rtlCol="0">
              <a:spAutoFit/>
            </a:bodyPr>
            <a:lstStyle/>
            <a:p>
              <a:pPr algn="l"/>
              <a:r>
                <a:rPr kumimoji="1" lang="zh-CN" altLang="en-US" sz="2400" b="0" i="0" dirty="0">
                  <a:solidFill>
                    <a:srgbClr val="000000"/>
                  </a:solidFill>
                </a:rPr>
                <a:t>指向哪个节点。做完后可以列举几个符合条件的串检查一下。</a:t>
              </a:r>
            </a:p>
          </p:txBody>
        </p:sp>
      </p:grpSp>
    </p:spTree>
    <p:extLst>
      <p:ext uri="{BB962C8B-B14F-4D97-AF65-F5344CB8AC3E}">
        <p14:creationId xmlns:p14="http://schemas.microsoft.com/office/powerpoint/2010/main" val="287406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51</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6" name="文本框 15">
            <a:extLst>
              <a:ext uri="{FF2B5EF4-FFF2-40B4-BE49-F238E27FC236}">
                <a16:creationId xmlns:a16="http://schemas.microsoft.com/office/drawing/2014/main" id="{5D86B196-C069-40F5-9D90-CE1C5D83A32F}"/>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3</a:t>
            </a:r>
            <a:r>
              <a:rPr kumimoji="1" lang="zh-CN" altLang="en-US" sz="2400" b="0" i="0" dirty="0">
                <a:solidFill>
                  <a:srgbClr val="000000"/>
                </a:solidFill>
              </a:rPr>
              <a:t>：设计</a:t>
            </a:r>
            <a:r>
              <a:rPr kumimoji="1" lang="en-US" altLang="zh-CN" sz="2400" b="0" i="0" dirty="0">
                <a:solidFill>
                  <a:srgbClr val="000000"/>
                </a:solidFill>
              </a:rPr>
              <a:t>DFA</a:t>
            </a:r>
            <a:r>
              <a:rPr kumimoji="1" lang="zh-CN" altLang="en-US" sz="2400" b="0" i="0" dirty="0">
                <a:solidFill>
                  <a:srgbClr val="000000"/>
                </a:solidFill>
              </a:rPr>
              <a:t>接受以下语言</a:t>
            </a:r>
          </a:p>
        </p:txBody>
      </p:sp>
      <p:pic>
        <p:nvPicPr>
          <p:cNvPr id="17" name="图片 16">
            <a:extLst>
              <a:ext uri="{FF2B5EF4-FFF2-40B4-BE49-F238E27FC236}">
                <a16:creationId xmlns:a16="http://schemas.microsoft.com/office/drawing/2014/main" id="{1421630A-5BE9-4445-B159-B811F0F086C3}"/>
              </a:ext>
            </a:extLst>
          </p:cNvPr>
          <p:cNvPicPr>
            <a:picLocks noChangeAspect="1"/>
          </p:cNvPicPr>
          <p:nvPr/>
        </p:nvPicPr>
        <p:blipFill>
          <a:blip r:embed="rId11"/>
          <a:stretch>
            <a:fillRect/>
          </a:stretch>
        </p:blipFill>
        <p:spPr>
          <a:xfrm>
            <a:off x="1257300" y="1866443"/>
            <a:ext cx="6629400" cy="355600"/>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25312646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36</a:t>
            </a:r>
            <a:endParaRPr kumimoji="1" lang="zh-CN" altLang="en-US" sz="2000" b="0" i="0" dirty="0">
              <a:solidFill>
                <a:srgbClr val="000066"/>
              </a:solidFill>
            </a:endParaRP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3</a:t>
            </a:r>
            <a:r>
              <a:rPr kumimoji="1" lang="zh-CN" altLang="en-US" sz="2400" b="0" i="0" dirty="0">
                <a:solidFill>
                  <a:srgbClr val="000000"/>
                </a:solidFill>
              </a:rPr>
              <a:t>：设计</a:t>
            </a:r>
            <a:r>
              <a:rPr kumimoji="1" lang="en-US" altLang="zh-CN" sz="2400" b="0" i="0" dirty="0">
                <a:solidFill>
                  <a:srgbClr val="000000"/>
                </a:solidFill>
              </a:rPr>
              <a:t>DFA</a:t>
            </a:r>
            <a:r>
              <a:rPr kumimoji="1" lang="zh-CN" altLang="en-US" sz="2400" b="0" i="0" dirty="0">
                <a:solidFill>
                  <a:srgbClr val="000000"/>
                </a:solidFill>
              </a:rPr>
              <a:t>接受以下语言</a:t>
            </a:r>
          </a:p>
        </p:txBody>
      </p:sp>
      <p:grpSp>
        <p:nvGrpSpPr>
          <p:cNvPr id="70" name="组合 69">
            <a:extLst>
              <a:ext uri="{FF2B5EF4-FFF2-40B4-BE49-F238E27FC236}">
                <a16:creationId xmlns:a16="http://schemas.microsoft.com/office/drawing/2014/main" id="{F6D9BC6F-6B71-944C-B219-370B15729AC7}"/>
              </a:ext>
            </a:extLst>
          </p:cNvPr>
          <p:cNvGrpSpPr/>
          <p:nvPr/>
        </p:nvGrpSpPr>
        <p:grpSpPr>
          <a:xfrm>
            <a:off x="549554" y="4929024"/>
            <a:ext cx="8238634" cy="1553870"/>
            <a:chOff x="549554" y="4929024"/>
            <a:chExt cx="8238634" cy="1553870"/>
          </a:xfrm>
        </p:grpSpPr>
        <p:sp>
          <p:nvSpPr>
            <p:cNvPr id="71" name="文本框 70">
              <a:extLst>
                <a:ext uri="{FF2B5EF4-FFF2-40B4-BE49-F238E27FC236}">
                  <a16:creationId xmlns:a16="http://schemas.microsoft.com/office/drawing/2014/main" id="{D926188E-326B-DC43-90AB-5BE151938E81}"/>
                </a:ext>
              </a:extLst>
            </p:cNvPr>
            <p:cNvSpPr txBox="1"/>
            <p:nvPr/>
          </p:nvSpPr>
          <p:spPr>
            <a:xfrm>
              <a:off x="549554" y="4929024"/>
              <a:ext cx="8216808" cy="461665"/>
            </a:xfrm>
            <a:prstGeom prst="rect">
              <a:avLst/>
            </a:prstGeom>
            <a:noFill/>
          </p:spPr>
          <p:txBody>
            <a:bodyPr wrap="square" rtlCol="0">
              <a:spAutoFit/>
            </a:bodyPr>
            <a:lstStyle/>
            <a:p>
              <a:pPr algn="l"/>
              <a:r>
                <a:rPr kumimoji="1" lang="zh-CN" altLang="en-US" sz="2400" b="0" i="0" dirty="0">
                  <a:solidFill>
                    <a:srgbClr val="000000"/>
                  </a:solidFill>
                </a:rPr>
                <a:t>解：</a:t>
              </a:r>
              <a:r>
                <a:rPr lang="zh-CN" altLang="en-US" sz="2400" b="0" i="0" dirty="0">
                  <a:solidFill>
                    <a:srgbClr val="000000"/>
                  </a:solidFill>
                </a:rPr>
                <a:t>这道题看上去似乎无从下手，怎么表示“不包含”？其</a:t>
              </a:r>
              <a:endParaRPr kumimoji="1" lang="zh-CN" altLang="en-US" sz="2400" b="0" i="0" dirty="0">
                <a:solidFill>
                  <a:srgbClr val="000000"/>
                </a:solidFill>
              </a:endParaRPr>
            </a:p>
          </p:txBody>
        </p:sp>
        <p:sp>
          <p:nvSpPr>
            <p:cNvPr id="72" name="文本框 71">
              <a:extLst>
                <a:ext uri="{FF2B5EF4-FFF2-40B4-BE49-F238E27FC236}">
                  <a16:creationId xmlns:a16="http://schemas.microsoft.com/office/drawing/2014/main" id="{F5A8A76D-1714-6E43-8FFD-2AF3AD22ECE1}"/>
                </a:ext>
              </a:extLst>
            </p:cNvPr>
            <p:cNvSpPr txBox="1"/>
            <p:nvPr/>
          </p:nvSpPr>
          <p:spPr>
            <a:xfrm>
              <a:off x="571380" y="5471783"/>
              <a:ext cx="8216808" cy="461665"/>
            </a:xfrm>
            <a:prstGeom prst="rect">
              <a:avLst/>
            </a:prstGeom>
            <a:noFill/>
          </p:spPr>
          <p:txBody>
            <a:bodyPr wrap="square" rtlCol="0">
              <a:spAutoFit/>
            </a:bodyPr>
            <a:lstStyle/>
            <a:p>
              <a:pPr algn="l"/>
              <a:r>
                <a:rPr lang="zh-CN" altLang="en-US" sz="2400" b="0" i="0" dirty="0">
                  <a:solidFill>
                    <a:srgbClr val="000000"/>
                  </a:solidFill>
                </a:rPr>
                <a:t>实可以从补集的角度去考虑，体现在</a:t>
              </a:r>
              <a:r>
                <a:rPr lang="en-US" altLang="zh-CN" sz="2400" b="0" i="0" dirty="0">
                  <a:solidFill>
                    <a:srgbClr val="000000"/>
                  </a:solidFill>
                </a:rPr>
                <a:t>DFA</a:t>
              </a:r>
              <a:r>
                <a:rPr lang="zh-CN" altLang="en-US" sz="2400" b="0" i="0" dirty="0">
                  <a:solidFill>
                    <a:srgbClr val="000000"/>
                  </a:solidFill>
                </a:rPr>
                <a:t>上，就是保留例</a:t>
              </a:r>
              <a:r>
                <a:rPr lang="en-US" altLang="zh-CN" sz="2400" b="0" i="0" dirty="0">
                  <a:solidFill>
                    <a:srgbClr val="000000"/>
                  </a:solidFill>
                </a:rPr>
                <a:t>2</a:t>
              </a:r>
              <a:endParaRPr kumimoji="1" lang="zh-CN" altLang="en-US" sz="2400" b="0" i="0" dirty="0">
                <a:solidFill>
                  <a:srgbClr val="000000"/>
                </a:solidFill>
              </a:endParaRPr>
            </a:p>
          </p:txBody>
        </p:sp>
        <p:sp>
          <p:nvSpPr>
            <p:cNvPr id="73" name="文本框 72">
              <a:extLst>
                <a:ext uri="{FF2B5EF4-FFF2-40B4-BE49-F238E27FC236}">
                  <a16:creationId xmlns:a16="http://schemas.microsoft.com/office/drawing/2014/main" id="{A61123ED-C345-A042-A0AE-F62480E2FDA4}"/>
                </a:ext>
              </a:extLst>
            </p:cNvPr>
            <p:cNvSpPr txBox="1"/>
            <p:nvPr/>
          </p:nvSpPr>
          <p:spPr>
            <a:xfrm>
              <a:off x="571380" y="6021229"/>
              <a:ext cx="8216808" cy="461665"/>
            </a:xfrm>
            <a:prstGeom prst="rect">
              <a:avLst/>
            </a:prstGeom>
            <a:noFill/>
          </p:spPr>
          <p:txBody>
            <a:bodyPr wrap="square" rtlCol="0">
              <a:spAutoFit/>
            </a:bodyPr>
            <a:lstStyle/>
            <a:p>
              <a:pPr algn="l"/>
              <a:r>
                <a:rPr kumimoji="1" lang="zh-CN" altLang="en-US" sz="2400" b="0" i="0" dirty="0">
                  <a:solidFill>
                    <a:srgbClr val="000000"/>
                  </a:solidFill>
                </a:rPr>
                <a:t>中</a:t>
              </a:r>
              <a:r>
                <a:rPr kumimoji="1" lang="en-US" altLang="zh-CN" sz="2400" b="0" i="0" dirty="0">
                  <a:solidFill>
                    <a:srgbClr val="000000"/>
                  </a:solidFill>
                </a:rPr>
                <a:t>DFA</a:t>
              </a:r>
              <a:r>
                <a:rPr kumimoji="1" lang="zh-CN" altLang="en-US" sz="2400" b="0" i="0" dirty="0">
                  <a:solidFill>
                    <a:srgbClr val="000000"/>
                  </a:solidFill>
                </a:rPr>
                <a:t>的结构，只不过互换终结状态和非终结状态。</a:t>
              </a:r>
            </a:p>
          </p:txBody>
        </p:sp>
      </p:grpSp>
      <p:grpSp>
        <p:nvGrpSpPr>
          <p:cNvPr id="3" name="组合 2">
            <a:extLst>
              <a:ext uri="{FF2B5EF4-FFF2-40B4-BE49-F238E27FC236}">
                <a16:creationId xmlns:a16="http://schemas.microsoft.com/office/drawing/2014/main" id="{E2283882-C3E4-584E-9B1D-BD7DE5FD22CE}"/>
              </a:ext>
            </a:extLst>
          </p:cNvPr>
          <p:cNvGrpSpPr/>
          <p:nvPr/>
        </p:nvGrpSpPr>
        <p:grpSpPr>
          <a:xfrm>
            <a:off x="1691680" y="2433888"/>
            <a:ext cx="5703808" cy="2291256"/>
            <a:chOff x="1691680" y="2433888"/>
            <a:chExt cx="5703808" cy="2291256"/>
          </a:xfrm>
        </p:grpSpPr>
        <p:sp>
          <p:nvSpPr>
            <p:cNvPr id="41" name="椭圆 40">
              <a:extLst>
                <a:ext uri="{FF2B5EF4-FFF2-40B4-BE49-F238E27FC236}">
                  <a16:creationId xmlns:a16="http://schemas.microsoft.com/office/drawing/2014/main" id="{91DAFA80-9C28-C744-8FC0-153BC9509BEA}"/>
                </a:ext>
              </a:extLst>
            </p:cNvPr>
            <p:cNvSpPr/>
            <p:nvPr/>
          </p:nvSpPr>
          <p:spPr bwMode="auto">
            <a:xfrm>
              <a:off x="2502188" y="3341858"/>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2" name="椭圆 41">
              <a:extLst>
                <a:ext uri="{FF2B5EF4-FFF2-40B4-BE49-F238E27FC236}">
                  <a16:creationId xmlns:a16="http://schemas.microsoft.com/office/drawing/2014/main" id="{7CDA726F-9441-7144-BEBE-874ADE30D318}"/>
                </a:ext>
              </a:extLst>
            </p:cNvPr>
            <p:cNvSpPr/>
            <p:nvPr/>
          </p:nvSpPr>
          <p:spPr bwMode="auto">
            <a:xfrm>
              <a:off x="3797540" y="3342670"/>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3" name="椭圆 42">
              <a:extLst>
                <a:ext uri="{FF2B5EF4-FFF2-40B4-BE49-F238E27FC236}">
                  <a16:creationId xmlns:a16="http://schemas.microsoft.com/office/drawing/2014/main" id="{679F5B8E-8DF0-8649-84AC-3D9501A94B4F}"/>
                </a:ext>
              </a:extLst>
            </p:cNvPr>
            <p:cNvSpPr/>
            <p:nvPr/>
          </p:nvSpPr>
          <p:spPr bwMode="auto">
            <a:xfrm>
              <a:off x="5092892" y="3342669"/>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4" name="椭圆 43">
              <a:extLst>
                <a:ext uri="{FF2B5EF4-FFF2-40B4-BE49-F238E27FC236}">
                  <a16:creationId xmlns:a16="http://schemas.microsoft.com/office/drawing/2014/main" id="{465A8E09-B4A7-054F-BB8A-63B8B07298F4}"/>
                </a:ext>
              </a:extLst>
            </p:cNvPr>
            <p:cNvSpPr/>
            <p:nvPr/>
          </p:nvSpPr>
          <p:spPr bwMode="auto">
            <a:xfrm>
              <a:off x="6388244" y="3341858"/>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5" name="椭圆 44">
              <a:extLst>
                <a:ext uri="{FF2B5EF4-FFF2-40B4-BE49-F238E27FC236}">
                  <a16:creationId xmlns:a16="http://schemas.microsoft.com/office/drawing/2014/main" id="{A4F24237-FCBA-FD46-84B2-D3DB32277515}"/>
                </a:ext>
              </a:extLst>
            </p:cNvPr>
            <p:cNvSpPr/>
            <p:nvPr/>
          </p:nvSpPr>
          <p:spPr bwMode="auto">
            <a:xfrm>
              <a:off x="5155652" y="3428842"/>
              <a:ext cx="351656" cy="36019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46" name="直线箭头连接符 45">
              <a:extLst>
                <a:ext uri="{FF2B5EF4-FFF2-40B4-BE49-F238E27FC236}">
                  <a16:creationId xmlns:a16="http://schemas.microsoft.com/office/drawing/2014/main" id="{D0BC5201-2725-6446-B99B-BB910427A307}"/>
                </a:ext>
              </a:extLst>
            </p:cNvPr>
            <p:cNvCxnSpPr>
              <a:cxnSpLocks/>
              <a:stCxn id="41" idx="6"/>
              <a:endCxn id="42" idx="2"/>
            </p:cNvCxnSpPr>
            <p:nvPr/>
          </p:nvCxnSpPr>
          <p:spPr bwMode="auto">
            <a:xfrm>
              <a:off x="3006244" y="3601741"/>
              <a:ext cx="791296" cy="81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8" name="直线箭头连接符 47">
              <a:extLst>
                <a:ext uri="{FF2B5EF4-FFF2-40B4-BE49-F238E27FC236}">
                  <a16:creationId xmlns:a16="http://schemas.microsoft.com/office/drawing/2014/main" id="{47F12B05-7B82-B94E-BE0D-10C2C23A6833}"/>
                </a:ext>
              </a:extLst>
            </p:cNvPr>
            <p:cNvCxnSpPr>
              <a:cxnSpLocks/>
              <a:stCxn id="42" idx="6"/>
              <a:endCxn id="43" idx="2"/>
            </p:cNvCxnSpPr>
            <p:nvPr/>
          </p:nvCxnSpPr>
          <p:spPr bwMode="auto">
            <a:xfrm flipV="1">
              <a:off x="4301596" y="3602552"/>
              <a:ext cx="791296" cy="1"/>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1" name="直线箭头连接符 50">
              <a:extLst>
                <a:ext uri="{FF2B5EF4-FFF2-40B4-BE49-F238E27FC236}">
                  <a16:creationId xmlns:a16="http://schemas.microsoft.com/office/drawing/2014/main" id="{CB77AF17-1925-3F4E-AD64-9CE023CC1073}"/>
                </a:ext>
              </a:extLst>
            </p:cNvPr>
            <p:cNvCxnSpPr>
              <a:cxnSpLocks/>
              <a:stCxn id="43" idx="6"/>
              <a:endCxn id="44" idx="2"/>
            </p:cNvCxnSpPr>
            <p:nvPr/>
          </p:nvCxnSpPr>
          <p:spPr bwMode="auto">
            <a:xfrm flipV="1">
              <a:off x="5596948" y="3601741"/>
              <a:ext cx="791296" cy="811"/>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53" name="文本框 52">
              <a:extLst>
                <a:ext uri="{FF2B5EF4-FFF2-40B4-BE49-F238E27FC236}">
                  <a16:creationId xmlns:a16="http://schemas.microsoft.com/office/drawing/2014/main" id="{0A7B08FF-0FE5-1E47-8E63-F57040B6DD8D}"/>
                </a:ext>
              </a:extLst>
            </p:cNvPr>
            <p:cNvSpPr txBox="1"/>
            <p:nvPr/>
          </p:nvSpPr>
          <p:spPr>
            <a:xfrm flipH="1">
              <a:off x="3338210" y="3123980"/>
              <a:ext cx="143906"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b="0" i="0" dirty="0">
                <a:solidFill>
                  <a:srgbClr val="000000"/>
                </a:solidFill>
              </a:endParaRPr>
            </a:p>
          </p:txBody>
        </p:sp>
        <p:sp>
          <p:nvSpPr>
            <p:cNvPr id="56" name="文本框 55">
              <a:extLst>
                <a:ext uri="{FF2B5EF4-FFF2-40B4-BE49-F238E27FC236}">
                  <a16:creationId xmlns:a16="http://schemas.microsoft.com/office/drawing/2014/main" id="{A1FF29FD-5334-5E4A-9B32-24D043FB8FF7}"/>
                </a:ext>
              </a:extLst>
            </p:cNvPr>
            <p:cNvSpPr txBox="1"/>
            <p:nvPr/>
          </p:nvSpPr>
          <p:spPr>
            <a:xfrm flipH="1">
              <a:off x="4617020" y="3132103"/>
              <a:ext cx="143906"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b="0" i="0" dirty="0">
                <a:solidFill>
                  <a:srgbClr val="000000"/>
                </a:solidFill>
              </a:endParaRPr>
            </a:p>
          </p:txBody>
        </p:sp>
        <p:sp>
          <p:nvSpPr>
            <p:cNvPr id="57" name="文本框 56">
              <a:extLst>
                <a:ext uri="{FF2B5EF4-FFF2-40B4-BE49-F238E27FC236}">
                  <a16:creationId xmlns:a16="http://schemas.microsoft.com/office/drawing/2014/main" id="{2023DF03-CC6F-5049-84CB-E1F3439F12D4}"/>
                </a:ext>
              </a:extLst>
            </p:cNvPr>
            <p:cNvSpPr txBox="1"/>
            <p:nvPr/>
          </p:nvSpPr>
          <p:spPr>
            <a:xfrm flipH="1">
              <a:off x="5928914" y="3123979"/>
              <a:ext cx="143906"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b="0" i="0" dirty="0">
                <a:solidFill>
                  <a:srgbClr val="000000"/>
                </a:solidFill>
              </a:endParaRPr>
            </a:p>
          </p:txBody>
        </p:sp>
        <p:sp>
          <p:nvSpPr>
            <p:cNvPr id="58" name="弧 57">
              <a:extLst>
                <a:ext uri="{FF2B5EF4-FFF2-40B4-BE49-F238E27FC236}">
                  <a16:creationId xmlns:a16="http://schemas.microsoft.com/office/drawing/2014/main" id="{E5F24AF6-FA9E-1745-89CF-9C990F3A32BB}"/>
                </a:ext>
              </a:extLst>
            </p:cNvPr>
            <p:cNvSpPr/>
            <p:nvPr/>
          </p:nvSpPr>
          <p:spPr bwMode="auto">
            <a:xfrm>
              <a:off x="2575545" y="384969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59" name="文本框 58">
              <a:extLst>
                <a:ext uri="{FF2B5EF4-FFF2-40B4-BE49-F238E27FC236}">
                  <a16:creationId xmlns:a16="http://schemas.microsoft.com/office/drawing/2014/main" id="{AF6BD832-1CED-854A-81F3-8E881DD58084}"/>
                </a:ext>
              </a:extLst>
            </p:cNvPr>
            <p:cNvSpPr txBox="1"/>
            <p:nvPr/>
          </p:nvSpPr>
          <p:spPr>
            <a:xfrm flipH="1">
              <a:off x="2699729" y="4263479"/>
              <a:ext cx="143906"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b="0" i="0" dirty="0">
                <a:solidFill>
                  <a:srgbClr val="000000"/>
                </a:solidFill>
              </a:endParaRPr>
            </a:p>
          </p:txBody>
        </p:sp>
        <p:sp>
          <p:nvSpPr>
            <p:cNvPr id="60" name="弧 59">
              <a:extLst>
                <a:ext uri="{FF2B5EF4-FFF2-40B4-BE49-F238E27FC236}">
                  <a16:creationId xmlns:a16="http://schemas.microsoft.com/office/drawing/2014/main" id="{A5E4DE52-D0C2-4049-A5C7-F9A4D84AED41}"/>
                </a:ext>
              </a:extLst>
            </p:cNvPr>
            <p:cNvSpPr/>
            <p:nvPr/>
          </p:nvSpPr>
          <p:spPr bwMode="auto">
            <a:xfrm>
              <a:off x="3863763" y="384969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61" name="文本框 60">
              <a:extLst>
                <a:ext uri="{FF2B5EF4-FFF2-40B4-BE49-F238E27FC236}">
                  <a16:creationId xmlns:a16="http://schemas.microsoft.com/office/drawing/2014/main" id="{3406AB45-4CEB-D543-8499-2FE1AA23977A}"/>
                </a:ext>
              </a:extLst>
            </p:cNvPr>
            <p:cNvSpPr txBox="1"/>
            <p:nvPr/>
          </p:nvSpPr>
          <p:spPr>
            <a:xfrm flipH="1">
              <a:off x="3987947" y="4263479"/>
              <a:ext cx="143906" cy="461665"/>
            </a:xfrm>
            <a:prstGeom prst="rect">
              <a:avLst/>
            </a:prstGeom>
            <a:noFill/>
          </p:spPr>
          <p:txBody>
            <a:bodyPr wrap="square" rtlCol="0">
              <a:spAutoFit/>
            </a:bodyPr>
            <a:lstStyle/>
            <a:p>
              <a:r>
                <a:rPr lang="en-US" altLang="zh-CN" sz="2400" b="0" i="0" dirty="0">
                  <a:solidFill>
                    <a:srgbClr val="000000"/>
                  </a:solidFill>
                </a:rPr>
                <a:t>0</a:t>
              </a:r>
              <a:endParaRPr kumimoji="1" lang="zh-CN" altLang="en-US" b="0" i="0" dirty="0">
                <a:solidFill>
                  <a:srgbClr val="000000"/>
                </a:solidFill>
              </a:endParaRPr>
            </a:p>
          </p:txBody>
        </p:sp>
        <p:sp>
          <p:nvSpPr>
            <p:cNvPr id="62" name="弧 61">
              <a:extLst>
                <a:ext uri="{FF2B5EF4-FFF2-40B4-BE49-F238E27FC236}">
                  <a16:creationId xmlns:a16="http://schemas.microsoft.com/office/drawing/2014/main" id="{EA525D61-E5F3-0846-899B-E73C873709B9}"/>
                </a:ext>
              </a:extLst>
            </p:cNvPr>
            <p:cNvSpPr/>
            <p:nvPr/>
          </p:nvSpPr>
          <p:spPr bwMode="auto">
            <a:xfrm rot="21302931" flipH="1">
              <a:off x="2714588" y="2859892"/>
              <a:ext cx="2652353" cy="1219434"/>
            </a:xfrm>
            <a:prstGeom prst="arc">
              <a:avLst>
                <a:gd name="adj1" fmla="val 10923734"/>
                <a:gd name="adj2" fmla="val 20917571"/>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63" name="文本框 62">
              <a:extLst>
                <a:ext uri="{FF2B5EF4-FFF2-40B4-BE49-F238E27FC236}">
                  <a16:creationId xmlns:a16="http://schemas.microsoft.com/office/drawing/2014/main" id="{61EF14C1-AE64-3C41-921B-56024384DBF7}"/>
                </a:ext>
              </a:extLst>
            </p:cNvPr>
            <p:cNvSpPr txBox="1"/>
            <p:nvPr/>
          </p:nvSpPr>
          <p:spPr>
            <a:xfrm flipH="1">
              <a:off x="4145393" y="2433888"/>
              <a:ext cx="143906"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b="0" i="0" dirty="0">
                <a:solidFill>
                  <a:srgbClr val="000000"/>
                </a:solidFill>
              </a:endParaRPr>
            </a:p>
          </p:txBody>
        </p:sp>
        <p:sp>
          <p:nvSpPr>
            <p:cNvPr id="64" name="弧 63">
              <a:extLst>
                <a:ext uri="{FF2B5EF4-FFF2-40B4-BE49-F238E27FC236}">
                  <a16:creationId xmlns:a16="http://schemas.microsoft.com/office/drawing/2014/main" id="{CC706A9A-8271-DA46-B8BF-506E17031627}"/>
                </a:ext>
              </a:extLst>
            </p:cNvPr>
            <p:cNvSpPr/>
            <p:nvPr/>
          </p:nvSpPr>
          <p:spPr bwMode="auto">
            <a:xfrm>
              <a:off x="6461441" y="386162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65" name="文本框 64">
              <a:extLst>
                <a:ext uri="{FF2B5EF4-FFF2-40B4-BE49-F238E27FC236}">
                  <a16:creationId xmlns:a16="http://schemas.microsoft.com/office/drawing/2014/main" id="{26ABBC1C-503E-5546-8BCB-C15899BA85CE}"/>
                </a:ext>
              </a:extLst>
            </p:cNvPr>
            <p:cNvSpPr txBox="1"/>
            <p:nvPr/>
          </p:nvSpPr>
          <p:spPr>
            <a:xfrm flipH="1">
              <a:off x="6323654" y="4259639"/>
              <a:ext cx="667847" cy="461665"/>
            </a:xfrm>
            <a:prstGeom prst="rect">
              <a:avLst/>
            </a:prstGeom>
            <a:noFill/>
          </p:spPr>
          <p:txBody>
            <a:bodyPr wrap="square" rtlCol="0">
              <a:spAutoFit/>
            </a:bodyPr>
            <a:lstStyle/>
            <a:p>
              <a:r>
                <a:rPr lang="en-US" altLang="zh-CN" sz="2400" b="0" i="0" dirty="0">
                  <a:solidFill>
                    <a:srgbClr val="000000"/>
                  </a:solidFill>
                </a:rPr>
                <a:t>0, 1</a:t>
              </a:r>
              <a:endParaRPr kumimoji="1" lang="zh-CN" altLang="en-US" b="0" i="0" dirty="0">
                <a:solidFill>
                  <a:srgbClr val="000000"/>
                </a:solidFill>
              </a:endParaRPr>
            </a:p>
          </p:txBody>
        </p:sp>
        <p:cxnSp>
          <p:nvCxnSpPr>
            <p:cNvPr id="66" name="直线箭头连接符 65">
              <a:extLst>
                <a:ext uri="{FF2B5EF4-FFF2-40B4-BE49-F238E27FC236}">
                  <a16:creationId xmlns:a16="http://schemas.microsoft.com/office/drawing/2014/main" id="{94FD2D7B-9752-FA4B-9B8D-5427CB4365CB}"/>
                </a:ext>
              </a:extLst>
            </p:cNvPr>
            <p:cNvCxnSpPr>
              <a:cxnSpLocks/>
            </p:cNvCxnSpPr>
            <p:nvPr/>
          </p:nvCxnSpPr>
          <p:spPr bwMode="auto">
            <a:xfrm flipV="1">
              <a:off x="1691680" y="3605987"/>
              <a:ext cx="791296" cy="1"/>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pic>
          <p:nvPicPr>
            <p:cNvPr id="54" name="图片 53">
              <a:extLst>
                <a:ext uri="{FF2B5EF4-FFF2-40B4-BE49-F238E27FC236}">
                  <a16:creationId xmlns:a16="http://schemas.microsoft.com/office/drawing/2014/main" id="{D485B312-B8FA-CE4F-8457-3002515788D4}"/>
                </a:ext>
              </a:extLst>
            </p:cNvPr>
            <p:cNvPicPr>
              <a:picLocks noChangeAspect="1"/>
            </p:cNvPicPr>
            <p:nvPr/>
          </p:nvPicPr>
          <p:blipFill>
            <a:blip r:embed="rId2"/>
            <a:stretch>
              <a:fillRect/>
            </a:stretch>
          </p:blipFill>
          <p:spPr>
            <a:xfrm>
              <a:off x="1998476" y="3508911"/>
              <a:ext cx="1511300" cy="203200"/>
            </a:xfrm>
            <a:prstGeom prst="rect">
              <a:avLst/>
            </a:prstGeom>
          </p:spPr>
        </p:pic>
        <p:pic>
          <p:nvPicPr>
            <p:cNvPr id="67" name="图片 66">
              <a:extLst>
                <a:ext uri="{FF2B5EF4-FFF2-40B4-BE49-F238E27FC236}">
                  <a16:creationId xmlns:a16="http://schemas.microsoft.com/office/drawing/2014/main" id="{1718E594-6461-AC44-9EEB-AE814718C5C2}"/>
                </a:ext>
              </a:extLst>
            </p:cNvPr>
            <p:cNvPicPr>
              <a:picLocks noChangeAspect="1"/>
            </p:cNvPicPr>
            <p:nvPr/>
          </p:nvPicPr>
          <p:blipFill>
            <a:blip r:embed="rId3"/>
            <a:stretch>
              <a:fillRect/>
            </a:stretch>
          </p:blipFill>
          <p:spPr>
            <a:xfrm>
              <a:off x="3305389" y="3492168"/>
              <a:ext cx="1498600" cy="203200"/>
            </a:xfrm>
            <a:prstGeom prst="rect">
              <a:avLst/>
            </a:prstGeom>
          </p:spPr>
        </p:pic>
        <p:pic>
          <p:nvPicPr>
            <p:cNvPr id="68" name="图片 67">
              <a:extLst>
                <a:ext uri="{FF2B5EF4-FFF2-40B4-BE49-F238E27FC236}">
                  <a16:creationId xmlns:a16="http://schemas.microsoft.com/office/drawing/2014/main" id="{A16F6531-0D2A-DC44-891C-0C5D56CF4A88}"/>
                </a:ext>
              </a:extLst>
            </p:cNvPr>
            <p:cNvPicPr>
              <a:picLocks noChangeAspect="1"/>
            </p:cNvPicPr>
            <p:nvPr/>
          </p:nvPicPr>
          <p:blipFill>
            <a:blip r:embed="rId4"/>
            <a:stretch>
              <a:fillRect/>
            </a:stretch>
          </p:blipFill>
          <p:spPr>
            <a:xfrm>
              <a:off x="4608513" y="3492168"/>
              <a:ext cx="1511300" cy="203200"/>
            </a:xfrm>
            <a:prstGeom prst="rect">
              <a:avLst/>
            </a:prstGeom>
          </p:spPr>
        </p:pic>
        <p:pic>
          <p:nvPicPr>
            <p:cNvPr id="69" name="图片 68">
              <a:extLst>
                <a:ext uri="{FF2B5EF4-FFF2-40B4-BE49-F238E27FC236}">
                  <a16:creationId xmlns:a16="http://schemas.microsoft.com/office/drawing/2014/main" id="{8168B46B-FFC1-0644-A36C-09D84950BABE}"/>
                </a:ext>
              </a:extLst>
            </p:cNvPr>
            <p:cNvPicPr>
              <a:picLocks noChangeAspect="1"/>
            </p:cNvPicPr>
            <p:nvPr/>
          </p:nvPicPr>
          <p:blipFill>
            <a:blip r:embed="rId5"/>
            <a:stretch>
              <a:fillRect/>
            </a:stretch>
          </p:blipFill>
          <p:spPr>
            <a:xfrm>
              <a:off x="5884188" y="3503148"/>
              <a:ext cx="1511300" cy="203200"/>
            </a:xfrm>
            <a:prstGeom prst="rect">
              <a:avLst/>
            </a:prstGeom>
          </p:spPr>
        </p:pic>
        <p:sp>
          <p:nvSpPr>
            <p:cNvPr id="40" name="椭圆 39">
              <a:extLst>
                <a:ext uri="{FF2B5EF4-FFF2-40B4-BE49-F238E27FC236}">
                  <a16:creationId xmlns:a16="http://schemas.microsoft.com/office/drawing/2014/main" id="{93CFAC39-1153-954C-8547-88ABA91F78A1}"/>
                </a:ext>
              </a:extLst>
            </p:cNvPr>
            <p:cNvSpPr/>
            <p:nvPr/>
          </p:nvSpPr>
          <p:spPr bwMode="auto">
            <a:xfrm>
              <a:off x="3884072" y="3424078"/>
              <a:ext cx="351656" cy="36019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7" name="椭圆 46">
              <a:extLst>
                <a:ext uri="{FF2B5EF4-FFF2-40B4-BE49-F238E27FC236}">
                  <a16:creationId xmlns:a16="http://schemas.microsoft.com/office/drawing/2014/main" id="{00EE2AC3-305E-4246-9CEF-B9A0DDF89514}"/>
                </a:ext>
              </a:extLst>
            </p:cNvPr>
            <p:cNvSpPr/>
            <p:nvPr/>
          </p:nvSpPr>
          <p:spPr bwMode="auto">
            <a:xfrm>
              <a:off x="2578298" y="3424078"/>
              <a:ext cx="351656" cy="36019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grpSp>
      <p:pic>
        <p:nvPicPr>
          <p:cNvPr id="2" name="图片 1">
            <a:extLst>
              <a:ext uri="{FF2B5EF4-FFF2-40B4-BE49-F238E27FC236}">
                <a16:creationId xmlns:a16="http://schemas.microsoft.com/office/drawing/2014/main" id="{A0DE77A8-0D5B-CA42-9CA5-277B0C375D4D}"/>
              </a:ext>
            </a:extLst>
          </p:cNvPr>
          <p:cNvPicPr>
            <a:picLocks noChangeAspect="1"/>
          </p:cNvPicPr>
          <p:nvPr/>
        </p:nvPicPr>
        <p:blipFill>
          <a:blip r:embed="rId6"/>
          <a:stretch>
            <a:fillRect/>
          </a:stretch>
        </p:blipFill>
        <p:spPr>
          <a:xfrm>
            <a:off x="1257300" y="1866443"/>
            <a:ext cx="6629400" cy="355600"/>
          </a:xfrm>
          <a:prstGeom prst="rect">
            <a:avLst/>
          </a:prstGeom>
        </p:spPr>
      </p:pic>
    </p:spTree>
    <p:extLst>
      <p:ext uri="{BB962C8B-B14F-4D97-AF65-F5344CB8AC3E}">
        <p14:creationId xmlns:p14="http://schemas.microsoft.com/office/powerpoint/2010/main" val="320125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53</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5" name="文本框 14">
            <a:extLst>
              <a:ext uri="{FF2B5EF4-FFF2-40B4-BE49-F238E27FC236}">
                <a16:creationId xmlns:a16="http://schemas.microsoft.com/office/drawing/2014/main" id="{E40FC15C-C7B9-4EAC-ABEC-F9DB74B6F1BF}"/>
              </a:ext>
            </a:extLst>
          </p:cNvPr>
          <p:cNvSpPr txBox="1"/>
          <p:nvPr/>
        </p:nvSpPr>
        <p:spPr>
          <a:xfrm>
            <a:off x="514340" y="1237026"/>
            <a:ext cx="8234124" cy="830997"/>
          </a:xfrm>
          <a:prstGeom prst="rect">
            <a:avLst/>
          </a:prstGeom>
          <a:noFill/>
        </p:spPr>
        <p:txBody>
          <a:bodyPr wrap="square" rtlCol="0">
            <a:spAutoFit/>
          </a:bodyPr>
          <a:lstStyle/>
          <a:p>
            <a:r>
              <a:rPr kumimoji="1" lang="zh-CN" altLang="en-US" sz="2400" b="0" i="0" dirty="0">
                <a:solidFill>
                  <a:srgbClr val="000000"/>
                </a:solidFill>
              </a:rPr>
              <a:t>例</a:t>
            </a:r>
            <a:r>
              <a:rPr lang="en-US" altLang="zh-CN" sz="2400" b="0" i="0" dirty="0">
                <a:solidFill>
                  <a:srgbClr val="000000"/>
                </a:solidFill>
              </a:rPr>
              <a:t>4</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表示所有长度至少为</a:t>
            </a:r>
            <a:r>
              <a:rPr lang="en-US" altLang="zh-CN" sz="2400" b="0" i="0" dirty="0">
                <a:solidFill>
                  <a:srgbClr val="000000"/>
                </a:solidFill>
              </a:rPr>
              <a:t>2</a:t>
            </a:r>
            <a:r>
              <a:rPr lang="zh-CN" altLang="en-US" sz="2400" b="0" i="0" dirty="0">
                <a:solidFill>
                  <a:srgbClr val="000000"/>
                </a:solidFill>
              </a:rPr>
              <a:t>且头两个字符不同的</a:t>
            </a:r>
            <a:r>
              <a:rPr lang="en-US" altLang="zh-CN" sz="2400" b="0" i="0" dirty="0">
                <a:solidFill>
                  <a:srgbClr val="000000"/>
                </a:solidFill>
              </a:rPr>
              <a:t>0</a:t>
            </a:r>
            <a:r>
              <a:rPr kumimoji="1" lang="zh-CN" altLang="en-US" sz="2400" b="0" i="0" dirty="0">
                <a:solidFill>
                  <a:srgbClr val="000000"/>
                </a:solidFill>
              </a:rPr>
              <a:t>和</a:t>
            </a:r>
            <a:r>
              <a:rPr kumimoji="1" lang="en-US" altLang="zh-CN" sz="2400" b="0" i="0" dirty="0">
                <a:solidFill>
                  <a:srgbClr val="000000"/>
                </a:solidFill>
              </a:rPr>
              <a:t>1</a:t>
            </a:r>
            <a:r>
              <a:rPr kumimoji="1" lang="zh-CN" altLang="en-US" sz="2400" b="0" i="0" dirty="0">
                <a:solidFill>
                  <a:srgbClr val="000000"/>
                </a:solidFill>
              </a:rPr>
              <a:t>组成的串的集合。</a:t>
            </a:r>
          </a:p>
        </p:txBody>
      </p:sp>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56382898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37</a:t>
            </a:r>
            <a:endParaRPr kumimoji="1" lang="zh-CN" altLang="en-US" sz="2000" b="0" i="0" dirty="0">
              <a:solidFill>
                <a:srgbClr val="000066"/>
              </a:solidFill>
            </a:endParaRP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4</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表示所有长度至少为</a:t>
            </a:r>
            <a:r>
              <a:rPr lang="en-US" altLang="zh-CN" sz="2400" b="0" i="0" dirty="0">
                <a:solidFill>
                  <a:srgbClr val="000000"/>
                </a:solidFill>
              </a:rPr>
              <a:t>2</a:t>
            </a:r>
            <a:r>
              <a:rPr lang="zh-CN" altLang="en-US" sz="2400" b="0" i="0" dirty="0">
                <a:solidFill>
                  <a:srgbClr val="000000"/>
                </a:solidFill>
              </a:rPr>
              <a:t>且头两个字符不同的</a:t>
            </a:r>
            <a:r>
              <a:rPr lang="en-US" altLang="zh-CN" sz="2400" b="0" i="0" dirty="0">
                <a:solidFill>
                  <a:srgbClr val="000000"/>
                </a:solidFill>
              </a:rPr>
              <a:t>0</a:t>
            </a:r>
            <a:endParaRPr kumimoji="1" lang="zh-CN" altLang="en-US" sz="2400" b="0" i="0" dirty="0">
              <a:solidFill>
                <a:srgbClr val="000000"/>
              </a:solidFill>
            </a:endParaRPr>
          </a:p>
        </p:txBody>
      </p:sp>
      <p:sp>
        <p:nvSpPr>
          <p:cNvPr id="28" name="文本框 27">
            <a:extLst>
              <a:ext uri="{FF2B5EF4-FFF2-40B4-BE49-F238E27FC236}">
                <a16:creationId xmlns:a16="http://schemas.microsoft.com/office/drawing/2014/main" id="{32A8457D-CFB5-7E49-8EE0-43DB36E15CA4}"/>
              </a:ext>
            </a:extLst>
          </p:cNvPr>
          <p:cNvSpPr txBox="1"/>
          <p:nvPr/>
        </p:nvSpPr>
        <p:spPr>
          <a:xfrm>
            <a:off x="514340" y="1714715"/>
            <a:ext cx="8234124" cy="461665"/>
          </a:xfrm>
          <a:prstGeom prst="rect">
            <a:avLst/>
          </a:prstGeom>
          <a:noFill/>
        </p:spPr>
        <p:txBody>
          <a:bodyPr wrap="square" rtlCol="0">
            <a:spAutoFit/>
          </a:bodyPr>
          <a:lstStyle/>
          <a:p>
            <a:pPr algn="l"/>
            <a:r>
              <a:rPr kumimoji="1" lang="zh-CN" altLang="en-US" sz="2400" b="0" i="0" dirty="0">
                <a:solidFill>
                  <a:srgbClr val="000000"/>
                </a:solidFill>
              </a:rPr>
              <a:t>和</a:t>
            </a:r>
            <a:r>
              <a:rPr kumimoji="1" lang="en-US" altLang="zh-CN" sz="2400" b="0" i="0" dirty="0">
                <a:solidFill>
                  <a:srgbClr val="000000"/>
                </a:solidFill>
              </a:rPr>
              <a:t>1</a:t>
            </a:r>
            <a:r>
              <a:rPr kumimoji="1" lang="zh-CN" altLang="en-US" sz="2400" b="0" i="0" dirty="0">
                <a:solidFill>
                  <a:srgbClr val="000000"/>
                </a:solidFill>
              </a:rPr>
              <a:t>组成的串的集合。</a:t>
            </a:r>
          </a:p>
        </p:txBody>
      </p:sp>
      <p:grpSp>
        <p:nvGrpSpPr>
          <p:cNvPr id="73" name="组合 72">
            <a:extLst>
              <a:ext uri="{FF2B5EF4-FFF2-40B4-BE49-F238E27FC236}">
                <a16:creationId xmlns:a16="http://schemas.microsoft.com/office/drawing/2014/main" id="{1D2432FD-A4CE-8045-A0D5-9589E0362781}"/>
              </a:ext>
            </a:extLst>
          </p:cNvPr>
          <p:cNvGrpSpPr/>
          <p:nvPr/>
        </p:nvGrpSpPr>
        <p:grpSpPr>
          <a:xfrm>
            <a:off x="1979712" y="2410239"/>
            <a:ext cx="5219557" cy="2675705"/>
            <a:chOff x="1979712" y="2410239"/>
            <a:chExt cx="5219557" cy="2675705"/>
          </a:xfrm>
        </p:grpSpPr>
        <p:grpSp>
          <p:nvGrpSpPr>
            <p:cNvPr id="71" name="组合 70">
              <a:extLst>
                <a:ext uri="{FF2B5EF4-FFF2-40B4-BE49-F238E27FC236}">
                  <a16:creationId xmlns:a16="http://schemas.microsoft.com/office/drawing/2014/main" id="{8D7BB3C2-EBF1-1E46-8413-7928104C0153}"/>
                </a:ext>
              </a:extLst>
            </p:cNvPr>
            <p:cNvGrpSpPr/>
            <p:nvPr/>
          </p:nvGrpSpPr>
          <p:grpSpPr>
            <a:xfrm>
              <a:off x="1979712" y="2410239"/>
              <a:ext cx="4452690" cy="2675705"/>
              <a:chOff x="1979712" y="2410239"/>
              <a:chExt cx="4452690" cy="2675705"/>
            </a:xfrm>
          </p:grpSpPr>
          <p:sp>
            <p:nvSpPr>
              <p:cNvPr id="30" name="椭圆 29">
                <a:extLst>
                  <a:ext uri="{FF2B5EF4-FFF2-40B4-BE49-F238E27FC236}">
                    <a16:creationId xmlns:a16="http://schemas.microsoft.com/office/drawing/2014/main" id="{3DCF9392-1B78-CF44-AFD8-8525DE49B460}"/>
                  </a:ext>
                </a:extLst>
              </p:cNvPr>
              <p:cNvSpPr/>
              <p:nvPr/>
            </p:nvSpPr>
            <p:spPr bwMode="auto">
              <a:xfrm>
                <a:off x="2688793" y="3415178"/>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1" name="椭圆 30">
                <a:extLst>
                  <a:ext uri="{FF2B5EF4-FFF2-40B4-BE49-F238E27FC236}">
                    <a16:creationId xmlns:a16="http://schemas.microsoft.com/office/drawing/2014/main" id="{A453C22B-C35B-5648-A327-97779BDEEEBC}"/>
                  </a:ext>
                </a:extLst>
              </p:cNvPr>
              <p:cNvSpPr/>
              <p:nvPr/>
            </p:nvSpPr>
            <p:spPr bwMode="auto">
              <a:xfrm>
                <a:off x="4272969" y="2410239"/>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3" name="椭圆 32">
                <a:extLst>
                  <a:ext uri="{FF2B5EF4-FFF2-40B4-BE49-F238E27FC236}">
                    <a16:creationId xmlns:a16="http://schemas.microsoft.com/office/drawing/2014/main" id="{3CDFA5FC-030F-904E-B093-718761B9400C}"/>
                  </a:ext>
                </a:extLst>
              </p:cNvPr>
              <p:cNvSpPr/>
              <p:nvPr/>
            </p:nvSpPr>
            <p:spPr bwMode="auto">
              <a:xfrm>
                <a:off x="4272969" y="4509880"/>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4" name="椭圆 33">
                <a:extLst>
                  <a:ext uri="{FF2B5EF4-FFF2-40B4-BE49-F238E27FC236}">
                    <a16:creationId xmlns:a16="http://schemas.microsoft.com/office/drawing/2014/main" id="{332FEC27-B2EE-DD45-B791-6667E47EE64A}"/>
                  </a:ext>
                </a:extLst>
              </p:cNvPr>
              <p:cNvSpPr/>
              <p:nvPr/>
            </p:nvSpPr>
            <p:spPr bwMode="auto">
              <a:xfrm>
                <a:off x="5834340" y="3415178"/>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8" name="椭圆 37">
                <a:extLst>
                  <a:ext uri="{FF2B5EF4-FFF2-40B4-BE49-F238E27FC236}">
                    <a16:creationId xmlns:a16="http://schemas.microsoft.com/office/drawing/2014/main" id="{F18604B4-E1F9-784B-9102-A75ED3375E9E}"/>
                  </a:ext>
                </a:extLst>
              </p:cNvPr>
              <p:cNvSpPr/>
              <p:nvPr/>
            </p:nvSpPr>
            <p:spPr bwMode="auto">
              <a:xfrm>
                <a:off x="5887246" y="3462964"/>
                <a:ext cx="492250" cy="480492"/>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5" name="直线箭头连接符 4">
                <a:extLst>
                  <a:ext uri="{FF2B5EF4-FFF2-40B4-BE49-F238E27FC236}">
                    <a16:creationId xmlns:a16="http://schemas.microsoft.com/office/drawing/2014/main" id="{7A8E1C5E-243B-BE48-A1EC-532B68ED6461}"/>
                  </a:ext>
                </a:extLst>
              </p:cNvPr>
              <p:cNvCxnSpPr>
                <a:endCxn id="30" idx="2"/>
              </p:cNvCxnSpPr>
              <p:nvPr/>
            </p:nvCxnSpPr>
            <p:spPr bwMode="auto">
              <a:xfrm>
                <a:off x="1979712" y="3703210"/>
                <a:ext cx="709081"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1" name="直线箭头连接符 40">
                <a:extLst>
                  <a:ext uri="{FF2B5EF4-FFF2-40B4-BE49-F238E27FC236}">
                    <a16:creationId xmlns:a16="http://schemas.microsoft.com/office/drawing/2014/main" id="{3121491A-AA82-ED40-ADEF-878716BACE45}"/>
                  </a:ext>
                </a:extLst>
              </p:cNvPr>
              <p:cNvCxnSpPr>
                <a:cxnSpLocks/>
                <a:stCxn id="30" idx="7"/>
                <a:endCxn id="31" idx="2"/>
              </p:cNvCxnSpPr>
              <p:nvPr/>
            </p:nvCxnSpPr>
            <p:spPr bwMode="auto">
              <a:xfrm flipV="1">
                <a:off x="3199271" y="2698271"/>
                <a:ext cx="1073698" cy="80127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3" name="直线箭头连接符 42">
                <a:extLst>
                  <a:ext uri="{FF2B5EF4-FFF2-40B4-BE49-F238E27FC236}">
                    <a16:creationId xmlns:a16="http://schemas.microsoft.com/office/drawing/2014/main" id="{3E28727D-05CC-F347-8BC5-7D9FEFBF0C4F}"/>
                  </a:ext>
                </a:extLst>
              </p:cNvPr>
              <p:cNvCxnSpPr>
                <a:cxnSpLocks/>
                <a:stCxn id="30" idx="5"/>
                <a:endCxn id="33" idx="2"/>
              </p:cNvCxnSpPr>
              <p:nvPr/>
            </p:nvCxnSpPr>
            <p:spPr bwMode="auto">
              <a:xfrm>
                <a:off x="3199271" y="3906879"/>
                <a:ext cx="1073698" cy="891033"/>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4" name="直线箭头连接符 43">
                <a:extLst>
                  <a:ext uri="{FF2B5EF4-FFF2-40B4-BE49-F238E27FC236}">
                    <a16:creationId xmlns:a16="http://schemas.microsoft.com/office/drawing/2014/main" id="{0789CC91-E37B-A244-908F-08B0C779E765}"/>
                  </a:ext>
                </a:extLst>
              </p:cNvPr>
              <p:cNvCxnSpPr>
                <a:cxnSpLocks/>
                <a:stCxn id="31" idx="6"/>
                <a:endCxn id="34" idx="1"/>
              </p:cNvCxnSpPr>
              <p:nvPr/>
            </p:nvCxnSpPr>
            <p:spPr bwMode="auto">
              <a:xfrm>
                <a:off x="4871031" y="2698271"/>
                <a:ext cx="1050893" cy="80127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7" name="直线箭头连接符 46">
                <a:extLst>
                  <a:ext uri="{FF2B5EF4-FFF2-40B4-BE49-F238E27FC236}">
                    <a16:creationId xmlns:a16="http://schemas.microsoft.com/office/drawing/2014/main" id="{668A6472-F84D-8948-9393-2139683C8856}"/>
                  </a:ext>
                </a:extLst>
              </p:cNvPr>
              <p:cNvCxnSpPr>
                <a:cxnSpLocks/>
                <a:stCxn id="33" idx="6"/>
                <a:endCxn id="34" idx="3"/>
              </p:cNvCxnSpPr>
              <p:nvPr/>
            </p:nvCxnSpPr>
            <p:spPr bwMode="auto">
              <a:xfrm flipV="1">
                <a:off x="4871031" y="3906879"/>
                <a:ext cx="1050893" cy="891033"/>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56" name="文本框 55">
                <a:extLst>
                  <a:ext uri="{FF2B5EF4-FFF2-40B4-BE49-F238E27FC236}">
                    <a16:creationId xmlns:a16="http://schemas.microsoft.com/office/drawing/2014/main" id="{AEBB5E5B-DE7A-0F4C-A6E4-38F17C7C37D9}"/>
                  </a:ext>
                </a:extLst>
              </p:cNvPr>
              <p:cNvSpPr txBox="1"/>
              <p:nvPr/>
            </p:nvSpPr>
            <p:spPr>
              <a:xfrm>
                <a:off x="3390461" y="263724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57" name="文本框 56">
                <a:extLst>
                  <a:ext uri="{FF2B5EF4-FFF2-40B4-BE49-F238E27FC236}">
                    <a16:creationId xmlns:a16="http://schemas.microsoft.com/office/drawing/2014/main" id="{1A4D2B17-454F-C84C-937B-DC392C370205}"/>
                  </a:ext>
                </a:extLst>
              </p:cNvPr>
              <p:cNvSpPr txBox="1"/>
              <p:nvPr/>
            </p:nvSpPr>
            <p:spPr>
              <a:xfrm>
                <a:off x="5335094" y="263724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59" name="文本框 58">
                <a:extLst>
                  <a:ext uri="{FF2B5EF4-FFF2-40B4-BE49-F238E27FC236}">
                    <a16:creationId xmlns:a16="http://schemas.microsoft.com/office/drawing/2014/main" id="{F6E9DE50-F6CE-F04F-BCA2-4199E5A34771}"/>
                  </a:ext>
                </a:extLst>
              </p:cNvPr>
              <p:cNvSpPr txBox="1"/>
              <p:nvPr/>
            </p:nvSpPr>
            <p:spPr>
              <a:xfrm>
                <a:off x="3376080" y="435879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60" name="文本框 59">
                <a:extLst>
                  <a:ext uri="{FF2B5EF4-FFF2-40B4-BE49-F238E27FC236}">
                    <a16:creationId xmlns:a16="http://schemas.microsoft.com/office/drawing/2014/main" id="{57C603C9-FC65-CA4E-AA17-472A53FF8B3C}"/>
                  </a:ext>
                </a:extLst>
              </p:cNvPr>
              <p:cNvSpPr txBox="1"/>
              <p:nvPr/>
            </p:nvSpPr>
            <p:spPr>
              <a:xfrm>
                <a:off x="5335094" y="435879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grpSp>
        <p:grpSp>
          <p:nvGrpSpPr>
            <p:cNvPr id="72" name="组合 71">
              <a:extLst>
                <a:ext uri="{FF2B5EF4-FFF2-40B4-BE49-F238E27FC236}">
                  <a16:creationId xmlns:a16="http://schemas.microsoft.com/office/drawing/2014/main" id="{35A005D3-3057-7D43-83DB-ADD5C105ED7E}"/>
                </a:ext>
              </a:extLst>
            </p:cNvPr>
            <p:cNvGrpSpPr/>
            <p:nvPr/>
          </p:nvGrpSpPr>
          <p:grpSpPr>
            <a:xfrm>
              <a:off x="5938762" y="2868073"/>
              <a:ext cx="1260507" cy="540079"/>
              <a:chOff x="5938762" y="2868073"/>
              <a:chExt cx="1260507" cy="540079"/>
            </a:xfrm>
          </p:grpSpPr>
          <p:sp>
            <p:nvSpPr>
              <p:cNvPr id="51" name="弧 50">
                <a:extLst>
                  <a:ext uri="{FF2B5EF4-FFF2-40B4-BE49-F238E27FC236}">
                    <a16:creationId xmlns:a16="http://schemas.microsoft.com/office/drawing/2014/main" id="{EE0E42E9-F505-3244-966D-7ADF706BF614}"/>
                  </a:ext>
                </a:extLst>
              </p:cNvPr>
              <p:cNvSpPr/>
              <p:nvPr/>
            </p:nvSpPr>
            <p:spPr bwMode="auto">
              <a:xfrm rot="11190199">
                <a:off x="5938762" y="298335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61" name="文本框 60">
                <a:extLst>
                  <a:ext uri="{FF2B5EF4-FFF2-40B4-BE49-F238E27FC236}">
                    <a16:creationId xmlns:a16="http://schemas.microsoft.com/office/drawing/2014/main" id="{18E2651A-AAE6-5C47-BBC0-D0D9103AAA01}"/>
                  </a:ext>
                </a:extLst>
              </p:cNvPr>
              <p:cNvSpPr txBox="1"/>
              <p:nvPr/>
            </p:nvSpPr>
            <p:spPr>
              <a:xfrm>
                <a:off x="6280870" y="2868073"/>
                <a:ext cx="918399"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r>
                  <a:rPr lang="en-US" altLang="zh-CN" sz="2400" b="0" i="0" dirty="0">
                    <a:solidFill>
                      <a:srgbClr val="000000"/>
                    </a:solidFill>
                    <a:cs typeface="Times New Roman" panose="02020603050405020304" pitchFamily="18" charset="0"/>
                  </a:rPr>
                  <a:t>, </a:t>
                </a:r>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grpSp>
        <p:nvGrpSpPr>
          <p:cNvPr id="76" name="组合 75">
            <a:extLst>
              <a:ext uri="{FF2B5EF4-FFF2-40B4-BE49-F238E27FC236}">
                <a16:creationId xmlns:a16="http://schemas.microsoft.com/office/drawing/2014/main" id="{64E55695-A3A3-E546-81C3-B5C7A3D0A3C7}"/>
              </a:ext>
            </a:extLst>
          </p:cNvPr>
          <p:cNvGrpSpPr/>
          <p:nvPr/>
        </p:nvGrpSpPr>
        <p:grpSpPr>
          <a:xfrm>
            <a:off x="4689319" y="3085805"/>
            <a:ext cx="918399" cy="848522"/>
            <a:chOff x="4689319" y="3085805"/>
            <a:chExt cx="918399" cy="848522"/>
          </a:xfrm>
        </p:grpSpPr>
        <p:sp>
          <p:nvSpPr>
            <p:cNvPr id="64" name="弧 63">
              <a:extLst>
                <a:ext uri="{FF2B5EF4-FFF2-40B4-BE49-F238E27FC236}">
                  <a16:creationId xmlns:a16="http://schemas.microsoft.com/office/drawing/2014/main" id="{7B6A8165-E6EC-3843-AEAE-B96A03631B5F}"/>
                </a:ext>
              </a:extLst>
            </p:cNvPr>
            <p:cNvSpPr/>
            <p:nvPr/>
          </p:nvSpPr>
          <p:spPr bwMode="auto">
            <a:xfrm rot="16974903">
              <a:off x="4862180" y="3525789"/>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65" name="文本框 64">
              <a:extLst>
                <a:ext uri="{FF2B5EF4-FFF2-40B4-BE49-F238E27FC236}">
                  <a16:creationId xmlns:a16="http://schemas.microsoft.com/office/drawing/2014/main" id="{782E348A-01AC-6C48-A8C4-881A0D6F658C}"/>
                </a:ext>
              </a:extLst>
            </p:cNvPr>
            <p:cNvSpPr txBox="1"/>
            <p:nvPr/>
          </p:nvSpPr>
          <p:spPr>
            <a:xfrm>
              <a:off x="4689319" y="3085805"/>
              <a:ext cx="918399"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r>
                <a:rPr lang="en-US" altLang="zh-CN" sz="2400" b="0" i="0" dirty="0">
                  <a:solidFill>
                    <a:srgbClr val="000000"/>
                  </a:solidFill>
                  <a:cs typeface="Times New Roman" panose="02020603050405020304" pitchFamily="18" charset="0"/>
                </a:rPr>
                <a:t>, </a:t>
              </a:r>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nvGrpSpPr>
          <p:cNvPr id="74" name="组合 73">
            <a:extLst>
              <a:ext uri="{FF2B5EF4-FFF2-40B4-BE49-F238E27FC236}">
                <a16:creationId xmlns:a16="http://schemas.microsoft.com/office/drawing/2014/main" id="{18DD1E1C-A9F1-704E-8270-3B742064827B}"/>
              </a:ext>
            </a:extLst>
          </p:cNvPr>
          <p:cNvGrpSpPr/>
          <p:nvPr/>
        </p:nvGrpSpPr>
        <p:grpSpPr>
          <a:xfrm>
            <a:off x="4154192" y="2959140"/>
            <a:ext cx="716839" cy="1032102"/>
            <a:chOff x="4154192" y="2959140"/>
            <a:chExt cx="716839" cy="1032102"/>
          </a:xfrm>
        </p:grpSpPr>
        <p:sp>
          <p:nvSpPr>
            <p:cNvPr id="36" name="椭圆 35">
              <a:extLst>
                <a:ext uri="{FF2B5EF4-FFF2-40B4-BE49-F238E27FC236}">
                  <a16:creationId xmlns:a16="http://schemas.microsoft.com/office/drawing/2014/main" id="{B5E9F30E-A148-D748-AA97-BF915904DACB}"/>
                </a:ext>
              </a:extLst>
            </p:cNvPr>
            <p:cNvSpPr/>
            <p:nvPr/>
          </p:nvSpPr>
          <p:spPr bwMode="auto">
            <a:xfrm>
              <a:off x="4272969" y="3415178"/>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62" name="直线箭头连接符 61">
              <a:extLst>
                <a:ext uri="{FF2B5EF4-FFF2-40B4-BE49-F238E27FC236}">
                  <a16:creationId xmlns:a16="http://schemas.microsoft.com/office/drawing/2014/main" id="{E5547E63-AE33-F14B-8FA8-70E030836A89}"/>
                </a:ext>
              </a:extLst>
            </p:cNvPr>
            <p:cNvCxnSpPr>
              <a:cxnSpLocks/>
              <a:stCxn id="31" idx="4"/>
              <a:endCxn id="36" idx="0"/>
            </p:cNvCxnSpPr>
            <p:nvPr/>
          </p:nvCxnSpPr>
          <p:spPr bwMode="auto">
            <a:xfrm>
              <a:off x="4572000" y="2986303"/>
              <a:ext cx="0" cy="428875"/>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66" name="文本框 65">
              <a:extLst>
                <a:ext uri="{FF2B5EF4-FFF2-40B4-BE49-F238E27FC236}">
                  <a16:creationId xmlns:a16="http://schemas.microsoft.com/office/drawing/2014/main" id="{27FDB38C-4FB0-3545-B38B-09888923F4D9}"/>
                </a:ext>
              </a:extLst>
            </p:cNvPr>
            <p:cNvSpPr txBox="1"/>
            <p:nvPr/>
          </p:nvSpPr>
          <p:spPr>
            <a:xfrm>
              <a:off x="4154192" y="2959140"/>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grpSp>
      <p:grpSp>
        <p:nvGrpSpPr>
          <p:cNvPr id="75" name="组合 74">
            <a:extLst>
              <a:ext uri="{FF2B5EF4-FFF2-40B4-BE49-F238E27FC236}">
                <a16:creationId xmlns:a16="http://schemas.microsoft.com/office/drawing/2014/main" id="{368FE039-5820-DD4B-9CEE-D2F48A93633E}"/>
              </a:ext>
            </a:extLst>
          </p:cNvPr>
          <p:cNvGrpSpPr/>
          <p:nvPr/>
        </p:nvGrpSpPr>
        <p:grpSpPr>
          <a:xfrm>
            <a:off x="4154296" y="3991242"/>
            <a:ext cx="417704" cy="518865"/>
            <a:chOff x="4154296" y="3991242"/>
            <a:chExt cx="417704" cy="518865"/>
          </a:xfrm>
        </p:grpSpPr>
        <p:cxnSp>
          <p:nvCxnSpPr>
            <p:cNvPr id="63" name="直线箭头连接符 62">
              <a:extLst>
                <a:ext uri="{FF2B5EF4-FFF2-40B4-BE49-F238E27FC236}">
                  <a16:creationId xmlns:a16="http://schemas.microsoft.com/office/drawing/2014/main" id="{27A66059-C4BF-FF44-BDB8-CAA57A99BF26}"/>
                </a:ext>
              </a:extLst>
            </p:cNvPr>
            <p:cNvCxnSpPr>
              <a:cxnSpLocks/>
              <a:stCxn id="33" idx="0"/>
              <a:endCxn id="36" idx="4"/>
            </p:cNvCxnSpPr>
            <p:nvPr/>
          </p:nvCxnSpPr>
          <p:spPr bwMode="auto">
            <a:xfrm flipV="1">
              <a:off x="4572000" y="3991242"/>
              <a:ext cx="0" cy="518638"/>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67" name="文本框 66">
              <a:extLst>
                <a:ext uri="{FF2B5EF4-FFF2-40B4-BE49-F238E27FC236}">
                  <a16:creationId xmlns:a16="http://schemas.microsoft.com/office/drawing/2014/main" id="{C9A0B16B-036C-F940-A8BB-86F8FAC4B3B4}"/>
                </a:ext>
              </a:extLst>
            </p:cNvPr>
            <p:cNvSpPr txBox="1"/>
            <p:nvPr/>
          </p:nvSpPr>
          <p:spPr>
            <a:xfrm>
              <a:off x="4154296" y="4048442"/>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nvGrpSpPr>
          <p:cNvPr id="50" name="组合 49">
            <a:extLst>
              <a:ext uri="{FF2B5EF4-FFF2-40B4-BE49-F238E27FC236}">
                <a16:creationId xmlns:a16="http://schemas.microsoft.com/office/drawing/2014/main" id="{44041AB2-A0B8-E348-A70E-6A6E65D90C50}"/>
              </a:ext>
            </a:extLst>
          </p:cNvPr>
          <p:cNvGrpSpPr/>
          <p:nvPr/>
        </p:nvGrpSpPr>
        <p:grpSpPr>
          <a:xfrm>
            <a:off x="514340" y="5316549"/>
            <a:ext cx="8239600" cy="1441163"/>
            <a:chOff x="514340" y="5316549"/>
            <a:chExt cx="8239600" cy="1441163"/>
          </a:xfrm>
        </p:grpSpPr>
        <p:sp>
          <p:nvSpPr>
            <p:cNvPr id="68" name="文本框 67">
              <a:extLst>
                <a:ext uri="{FF2B5EF4-FFF2-40B4-BE49-F238E27FC236}">
                  <a16:creationId xmlns:a16="http://schemas.microsoft.com/office/drawing/2014/main" id="{4ECC8EEE-8121-9C48-BDB5-A03F2EA422FD}"/>
                </a:ext>
              </a:extLst>
            </p:cNvPr>
            <p:cNvSpPr txBox="1"/>
            <p:nvPr/>
          </p:nvSpPr>
          <p:spPr>
            <a:xfrm>
              <a:off x="514340" y="5316549"/>
              <a:ext cx="8234124" cy="461665"/>
            </a:xfrm>
            <a:prstGeom prst="rect">
              <a:avLst/>
            </a:prstGeom>
            <a:noFill/>
          </p:spPr>
          <p:txBody>
            <a:bodyPr wrap="square" rtlCol="0">
              <a:spAutoFit/>
            </a:bodyPr>
            <a:lstStyle/>
            <a:p>
              <a:pPr algn="l"/>
              <a:r>
                <a:rPr lang="zh-CN" altLang="en-US" sz="2400" b="0" i="0" dirty="0">
                  <a:solidFill>
                    <a:srgbClr val="000000"/>
                  </a:solidFill>
                </a:rPr>
                <a:t>解：思路和前面一样，首先完成主线的构建，然后再对每个</a:t>
              </a:r>
              <a:endParaRPr kumimoji="1" lang="zh-CN" altLang="en-US" sz="2400" b="0" i="0" dirty="0">
                <a:solidFill>
                  <a:srgbClr val="000000"/>
                </a:solidFill>
              </a:endParaRPr>
            </a:p>
          </p:txBody>
        </p:sp>
        <p:sp>
          <p:nvSpPr>
            <p:cNvPr id="69" name="文本框 68">
              <a:extLst>
                <a:ext uri="{FF2B5EF4-FFF2-40B4-BE49-F238E27FC236}">
                  <a16:creationId xmlns:a16="http://schemas.microsoft.com/office/drawing/2014/main" id="{F571AF51-F89D-B142-8D42-7F0ACC67FBC1}"/>
                </a:ext>
              </a:extLst>
            </p:cNvPr>
            <p:cNvSpPr txBox="1"/>
            <p:nvPr/>
          </p:nvSpPr>
          <p:spPr>
            <a:xfrm>
              <a:off x="519816" y="5835186"/>
              <a:ext cx="8234124" cy="461665"/>
            </a:xfrm>
            <a:prstGeom prst="rect">
              <a:avLst/>
            </a:prstGeom>
            <a:noFill/>
          </p:spPr>
          <p:txBody>
            <a:bodyPr wrap="square" rtlCol="0">
              <a:spAutoFit/>
            </a:bodyPr>
            <a:lstStyle/>
            <a:p>
              <a:pPr algn="l"/>
              <a:r>
                <a:rPr lang="zh-CN" altLang="en-US" sz="2400" b="0" i="0" dirty="0">
                  <a:solidFill>
                    <a:srgbClr val="000000"/>
                  </a:solidFill>
                </a:rPr>
                <a:t>节点补出边。这里专门引入了一个节点充当“垃圾箱”，收</a:t>
              </a:r>
              <a:endParaRPr kumimoji="1" lang="zh-CN" altLang="en-US" sz="2400" b="0" i="0" dirty="0">
                <a:solidFill>
                  <a:srgbClr val="000000"/>
                </a:solidFill>
              </a:endParaRPr>
            </a:p>
          </p:txBody>
        </p:sp>
        <p:sp>
          <p:nvSpPr>
            <p:cNvPr id="70" name="文本框 69">
              <a:extLst>
                <a:ext uri="{FF2B5EF4-FFF2-40B4-BE49-F238E27FC236}">
                  <a16:creationId xmlns:a16="http://schemas.microsoft.com/office/drawing/2014/main" id="{281AB953-60FB-0B49-B257-FB2A759E4B3C}"/>
                </a:ext>
              </a:extLst>
            </p:cNvPr>
            <p:cNvSpPr txBox="1"/>
            <p:nvPr/>
          </p:nvSpPr>
          <p:spPr>
            <a:xfrm>
              <a:off x="514340" y="6296047"/>
              <a:ext cx="8234124" cy="461665"/>
            </a:xfrm>
            <a:prstGeom prst="rect">
              <a:avLst/>
            </a:prstGeom>
            <a:noFill/>
          </p:spPr>
          <p:txBody>
            <a:bodyPr wrap="square" rtlCol="0">
              <a:spAutoFit/>
            </a:bodyPr>
            <a:lstStyle/>
            <a:p>
              <a:pPr algn="l"/>
              <a:r>
                <a:rPr lang="zh-CN" altLang="en-US" sz="2400" b="0" i="0" dirty="0">
                  <a:solidFill>
                    <a:srgbClr val="000000"/>
                  </a:solidFill>
                </a:rPr>
                <a:t>无效的字符串，这是因为</a:t>
              </a:r>
              <a:r>
                <a:rPr lang="en-US" altLang="zh-CN" sz="2400" b="0" i="0" dirty="0">
                  <a:solidFill>
                    <a:srgbClr val="000000"/>
                  </a:solidFill>
                </a:rPr>
                <a:t>DFA</a:t>
              </a:r>
              <a:r>
                <a:rPr lang="zh-CN" altLang="en-US" sz="2400" b="0" i="0" dirty="0">
                  <a:solidFill>
                    <a:srgbClr val="000000"/>
                  </a:solidFill>
                </a:rPr>
                <a:t>要求每个节点必须有出边。</a:t>
              </a:r>
              <a:endParaRPr kumimoji="1" lang="zh-CN" altLang="en-US" sz="2400" b="0" i="0" dirty="0">
                <a:solidFill>
                  <a:srgbClr val="000000"/>
                </a:solidFill>
              </a:endParaRPr>
            </a:p>
          </p:txBody>
        </p:sp>
      </p:grpSp>
    </p:spTree>
    <p:extLst>
      <p:ext uri="{BB962C8B-B14F-4D97-AF65-F5344CB8AC3E}">
        <p14:creationId xmlns:p14="http://schemas.microsoft.com/office/powerpoint/2010/main" val="303260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55</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6" name="文本框 15">
            <a:extLst>
              <a:ext uri="{FF2B5EF4-FFF2-40B4-BE49-F238E27FC236}">
                <a16:creationId xmlns:a16="http://schemas.microsoft.com/office/drawing/2014/main" id="{D42696CF-3D7C-4F40-9314-7FFB24E0B0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5</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表示以下语言</a:t>
            </a:r>
            <a:endParaRPr kumimoji="1" lang="zh-CN" altLang="en-US" sz="2400" b="0" i="0" dirty="0">
              <a:solidFill>
                <a:srgbClr val="000000"/>
              </a:solidFill>
            </a:endParaRPr>
          </a:p>
        </p:txBody>
      </p:sp>
      <p:pic>
        <p:nvPicPr>
          <p:cNvPr id="17" name="图片 16">
            <a:extLst>
              <a:ext uri="{FF2B5EF4-FFF2-40B4-BE49-F238E27FC236}">
                <a16:creationId xmlns:a16="http://schemas.microsoft.com/office/drawing/2014/main" id="{9C413457-8C68-47C2-888D-FABFEFA540B3}"/>
              </a:ext>
            </a:extLst>
          </p:cNvPr>
          <p:cNvPicPr>
            <a:picLocks noChangeAspect="1"/>
          </p:cNvPicPr>
          <p:nvPr/>
        </p:nvPicPr>
        <p:blipFill>
          <a:blip r:embed="rId11"/>
          <a:stretch>
            <a:fillRect/>
          </a:stretch>
        </p:blipFill>
        <p:spPr>
          <a:xfrm>
            <a:off x="514340" y="1776161"/>
            <a:ext cx="8305800" cy="355600"/>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16591374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38</a:t>
            </a:r>
            <a:endParaRPr kumimoji="1" lang="zh-CN" altLang="en-US" sz="2000" b="0" i="0" dirty="0">
              <a:solidFill>
                <a:srgbClr val="000066"/>
              </a:solidFill>
            </a:endParaRP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5</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表示以下语言</a:t>
            </a:r>
            <a:endParaRPr kumimoji="1" lang="zh-CN" altLang="en-US" sz="2400" b="0" i="0" dirty="0">
              <a:solidFill>
                <a:srgbClr val="000000"/>
              </a:solidFill>
            </a:endParaRPr>
          </a:p>
        </p:txBody>
      </p:sp>
      <p:pic>
        <p:nvPicPr>
          <p:cNvPr id="2" name="图片 1">
            <a:extLst>
              <a:ext uri="{FF2B5EF4-FFF2-40B4-BE49-F238E27FC236}">
                <a16:creationId xmlns:a16="http://schemas.microsoft.com/office/drawing/2014/main" id="{BA594EEB-8F9C-E44F-9D42-A8A95A6F4403}"/>
              </a:ext>
            </a:extLst>
          </p:cNvPr>
          <p:cNvPicPr>
            <a:picLocks noChangeAspect="1"/>
          </p:cNvPicPr>
          <p:nvPr/>
        </p:nvPicPr>
        <p:blipFill>
          <a:blip r:embed="rId2"/>
          <a:stretch>
            <a:fillRect/>
          </a:stretch>
        </p:blipFill>
        <p:spPr>
          <a:xfrm>
            <a:off x="514340" y="1776161"/>
            <a:ext cx="8305800" cy="355600"/>
          </a:xfrm>
          <a:prstGeom prst="rect">
            <a:avLst/>
          </a:prstGeom>
        </p:spPr>
      </p:pic>
      <p:grpSp>
        <p:nvGrpSpPr>
          <p:cNvPr id="12" name="组合 11">
            <a:extLst>
              <a:ext uri="{FF2B5EF4-FFF2-40B4-BE49-F238E27FC236}">
                <a16:creationId xmlns:a16="http://schemas.microsoft.com/office/drawing/2014/main" id="{4BB80352-4B5B-5040-BB6D-351454F134EF}"/>
              </a:ext>
            </a:extLst>
          </p:cNvPr>
          <p:cNvGrpSpPr/>
          <p:nvPr/>
        </p:nvGrpSpPr>
        <p:grpSpPr>
          <a:xfrm>
            <a:off x="1979712" y="3079084"/>
            <a:ext cx="3446411" cy="734908"/>
            <a:chOff x="1979712" y="3079084"/>
            <a:chExt cx="3446411" cy="734908"/>
          </a:xfrm>
        </p:grpSpPr>
        <p:sp>
          <p:nvSpPr>
            <p:cNvPr id="3" name="椭圆 2">
              <a:extLst>
                <a:ext uri="{FF2B5EF4-FFF2-40B4-BE49-F238E27FC236}">
                  <a16:creationId xmlns:a16="http://schemas.microsoft.com/office/drawing/2014/main" id="{2E9F2F59-C020-EE4C-80B8-96FB16DCC114}"/>
                </a:ext>
              </a:extLst>
            </p:cNvPr>
            <p:cNvSpPr/>
            <p:nvPr/>
          </p:nvSpPr>
          <p:spPr bwMode="auto">
            <a:xfrm>
              <a:off x="2637757" y="3309936"/>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2" name="椭圆 41">
              <a:extLst>
                <a:ext uri="{FF2B5EF4-FFF2-40B4-BE49-F238E27FC236}">
                  <a16:creationId xmlns:a16="http://schemas.microsoft.com/office/drawing/2014/main" id="{4E3E2ED8-FE41-8A40-92F4-0AAAA90D28E7}"/>
                </a:ext>
              </a:extLst>
            </p:cNvPr>
            <p:cNvSpPr/>
            <p:nvPr/>
          </p:nvSpPr>
          <p:spPr bwMode="auto">
            <a:xfrm>
              <a:off x="3779912" y="3309936"/>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5" name="椭圆 44">
              <a:extLst>
                <a:ext uri="{FF2B5EF4-FFF2-40B4-BE49-F238E27FC236}">
                  <a16:creationId xmlns:a16="http://schemas.microsoft.com/office/drawing/2014/main" id="{EE1F699B-B200-B14E-A8F3-F219A8589AFA}"/>
                </a:ext>
              </a:extLst>
            </p:cNvPr>
            <p:cNvSpPr/>
            <p:nvPr/>
          </p:nvSpPr>
          <p:spPr bwMode="auto">
            <a:xfrm>
              <a:off x="4922067" y="3309936"/>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6" name="直线箭头连接符 5">
              <a:extLst>
                <a:ext uri="{FF2B5EF4-FFF2-40B4-BE49-F238E27FC236}">
                  <a16:creationId xmlns:a16="http://schemas.microsoft.com/office/drawing/2014/main" id="{AD866607-AE76-C64B-9D09-4F3C845AD11E}"/>
                </a:ext>
              </a:extLst>
            </p:cNvPr>
            <p:cNvCxnSpPr>
              <a:endCxn id="3" idx="2"/>
            </p:cNvCxnSpPr>
            <p:nvPr/>
          </p:nvCxnSpPr>
          <p:spPr bwMode="auto">
            <a:xfrm>
              <a:off x="1979712" y="3561964"/>
              <a:ext cx="658045"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8" name="直线箭头连接符 47">
              <a:extLst>
                <a:ext uri="{FF2B5EF4-FFF2-40B4-BE49-F238E27FC236}">
                  <a16:creationId xmlns:a16="http://schemas.microsoft.com/office/drawing/2014/main" id="{6C678C13-9874-CF48-85E4-46871E64CB26}"/>
                </a:ext>
              </a:extLst>
            </p:cNvPr>
            <p:cNvCxnSpPr>
              <a:cxnSpLocks/>
              <a:endCxn id="42" idx="2"/>
            </p:cNvCxnSpPr>
            <p:nvPr/>
          </p:nvCxnSpPr>
          <p:spPr bwMode="auto">
            <a:xfrm>
              <a:off x="3141813" y="3561964"/>
              <a:ext cx="638099"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9" name="直线箭头连接符 48">
              <a:extLst>
                <a:ext uri="{FF2B5EF4-FFF2-40B4-BE49-F238E27FC236}">
                  <a16:creationId xmlns:a16="http://schemas.microsoft.com/office/drawing/2014/main" id="{B4DCA154-E632-5843-971C-3DB65EC5DAC9}"/>
                </a:ext>
              </a:extLst>
            </p:cNvPr>
            <p:cNvCxnSpPr>
              <a:cxnSpLocks/>
              <a:stCxn id="42" idx="6"/>
            </p:cNvCxnSpPr>
            <p:nvPr/>
          </p:nvCxnSpPr>
          <p:spPr bwMode="auto">
            <a:xfrm>
              <a:off x="4283968" y="3561964"/>
              <a:ext cx="638099"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7" name="文本框 6">
              <a:extLst>
                <a:ext uri="{FF2B5EF4-FFF2-40B4-BE49-F238E27FC236}">
                  <a16:creationId xmlns:a16="http://schemas.microsoft.com/office/drawing/2014/main" id="{45578B6C-C046-C343-8E61-C09BE8C97996}"/>
                </a:ext>
              </a:extLst>
            </p:cNvPr>
            <p:cNvSpPr txBox="1"/>
            <p:nvPr/>
          </p:nvSpPr>
          <p:spPr>
            <a:xfrm>
              <a:off x="3275856" y="3079084"/>
              <a:ext cx="360437" cy="400110"/>
            </a:xfrm>
            <a:prstGeom prst="rect">
              <a:avLst/>
            </a:prstGeom>
            <a:noFill/>
          </p:spPr>
          <p:txBody>
            <a:bodyPr wrap="square" rtlCol="0">
              <a:spAutoFit/>
            </a:bodyPr>
            <a:lstStyle/>
            <a:p>
              <a:r>
                <a:rPr kumimoji="1" lang="en-US" altLang="zh-CN" b="0" i="0" dirty="0">
                  <a:solidFill>
                    <a:srgbClr val="000000"/>
                  </a:solidFill>
                </a:rPr>
                <a:t>0</a:t>
              </a:r>
              <a:endParaRPr kumimoji="1" lang="zh-CN" altLang="en-US" b="0" i="0" dirty="0">
                <a:solidFill>
                  <a:srgbClr val="000000"/>
                </a:solidFill>
              </a:endParaRPr>
            </a:p>
          </p:txBody>
        </p:sp>
        <p:sp>
          <p:nvSpPr>
            <p:cNvPr id="53" name="文本框 52">
              <a:extLst>
                <a:ext uri="{FF2B5EF4-FFF2-40B4-BE49-F238E27FC236}">
                  <a16:creationId xmlns:a16="http://schemas.microsoft.com/office/drawing/2014/main" id="{8249DD29-34AE-B348-9893-03B15819C516}"/>
                </a:ext>
              </a:extLst>
            </p:cNvPr>
            <p:cNvSpPr txBox="1"/>
            <p:nvPr/>
          </p:nvSpPr>
          <p:spPr>
            <a:xfrm>
              <a:off x="4412825" y="3087814"/>
              <a:ext cx="360437" cy="400110"/>
            </a:xfrm>
            <a:prstGeom prst="rect">
              <a:avLst/>
            </a:prstGeom>
            <a:noFill/>
          </p:spPr>
          <p:txBody>
            <a:bodyPr wrap="square" rtlCol="0">
              <a:spAutoFit/>
            </a:bodyPr>
            <a:lstStyle/>
            <a:p>
              <a:r>
                <a:rPr kumimoji="1" lang="en-US" altLang="zh-CN" b="0" i="0" dirty="0">
                  <a:solidFill>
                    <a:srgbClr val="000000"/>
                  </a:solidFill>
                </a:rPr>
                <a:t>1</a:t>
              </a:r>
              <a:endParaRPr kumimoji="1" lang="zh-CN" altLang="en-US" b="0" i="0" dirty="0">
                <a:solidFill>
                  <a:srgbClr val="000000"/>
                </a:solidFill>
              </a:endParaRPr>
            </a:p>
          </p:txBody>
        </p:sp>
      </p:grpSp>
      <p:grpSp>
        <p:nvGrpSpPr>
          <p:cNvPr id="13" name="组合 12">
            <a:extLst>
              <a:ext uri="{FF2B5EF4-FFF2-40B4-BE49-F238E27FC236}">
                <a16:creationId xmlns:a16="http://schemas.microsoft.com/office/drawing/2014/main" id="{A1A05C02-1CF0-DB46-8653-B3F41A3CAD54}"/>
              </a:ext>
            </a:extLst>
          </p:cNvPr>
          <p:cNvGrpSpPr/>
          <p:nvPr/>
        </p:nvGrpSpPr>
        <p:grpSpPr>
          <a:xfrm>
            <a:off x="5426123" y="3079084"/>
            <a:ext cx="1142155" cy="734908"/>
            <a:chOff x="5426123" y="3079084"/>
            <a:chExt cx="1142155" cy="734908"/>
          </a:xfrm>
        </p:grpSpPr>
        <p:sp>
          <p:nvSpPr>
            <p:cNvPr id="46" name="椭圆 45">
              <a:extLst>
                <a:ext uri="{FF2B5EF4-FFF2-40B4-BE49-F238E27FC236}">
                  <a16:creationId xmlns:a16="http://schemas.microsoft.com/office/drawing/2014/main" id="{9F6E6178-0781-A748-92CE-56F0410B6947}"/>
                </a:ext>
              </a:extLst>
            </p:cNvPr>
            <p:cNvSpPr/>
            <p:nvPr/>
          </p:nvSpPr>
          <p:spPr bwMode="auto">
            <a:xfrm>
              <a:off x="6064222" y="3309936"/>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52" name="直线箭头连接符 51">
              <a:extLst>
                <a:ext uri="{FF2B5EF4-FFF2-40B4-BE49-F238E27FC236}">
                  <a16:creationId xmlns:a16="http://schemas.microsoft.com/office/drawing/2014/main" id="{9F7BFA23-EA48-0A42-87DB-725D2AEE93C5}"/>
                </a:ext>
              </a:extLst>
            </p:cNvPr>
            <p:cNvCxnSpPr/>
            <p:nvPr/>
          </p:nvCxnSpPr>
          <p:spPr bwMode="auto">
            <a:xfrm>
              <a:off x="5426123" y="3562397"/>
              <a:ext cx="658045"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54" name="文本框 53">
              <a:extLst>
                <a:ext uri="{FF2B5EF4-FFF2-40B4-BE49-F238E27FC236}">
                  <a16:creationId xmlns:a16="http://schemas.microsoft.com/office/drawing/2014/main" id="{29DF4FC5-4E9B-D74C-A067-D0F48D27E0BB}"/>
                </a:ext>
              </a:extLst>
            </p:cNvPr>
            <p:cNvSpPr txBox="1"/>
            <p:nvPr/>
          </p:nvSpPr>
          <p:spPr>
            <a:xfrm>
              <a:off x="5574928" y="3079084"/>
              <a:ext cx="360437" cy="400110"/>
            </a:xfrm>
            <a:prstGeom prst="rect">
              <a:avLst/>
            </a:prstGeom>
            <a:noFill/>
          </p:spPr>
          <p:txBody>
            <a:bodyPr wrap="square" rtlCol="0">
              <a:spAutoFit/>
            </a:bodyPr>
            <a:lstStyle/>
            <a:p>
              <a:r>
                <a:rPr kumimoji="1" lang="en-US" altLang="zh-CN" b="0" i="0" dirty="0">
                  <a:solidFill>
                    <a:srgbClr val="000000"/>
                  </a:solidFill>
                </a:rPr>
                <a:t>0</a:t>
              </a:r>
              <a:endParaRPr kumimoji="1" lang="zh-CN" altLang="en-US" b="0" i="0" dirty="0">
                <a:solidFill>
                  <a:srgbClr val="000000"/>
                </a:solidFill>
              </a:endParaRPr>
            </a:p>
          </p:txBody>
        </p:sp>
      </p:grpSp>
      <p:grpSp>
        <p:nvGrpSpPr>
          <p:cNvPr id="15" name="组合 14">
            <a:extLst>
              <a:ext uri="{FF2B5EF4-FFF2-40B4-BE49-F238E27FC236}">
                <a16:creationId xmlns:a16="http://schemas.microsoft.com/office/drawing/2014/main" id="{C436B1FD-F17B-D04A-87A4-680CF655A368}"/>
              </a:ext>
            </a:extLst>
          </p:cNvPr>
          <p:cNvGrpSpPr/>
          <p:nvPr/>
        </p:nvGrpSpPr>
        <p:grpSpPr>
          <a:xfrm>
            <a:off x="2885896" y="2276872"/>
            <a:ext cx="3414295" cy="1631069"/>
            <a:chOff x="2885896" y="2276872"/>
            <a:chExt cx="3414295" cy="1631069"/>
          </a:xfrm>
        </p:grpSpPr>
        <p:sp>
          <p:nvSpPr>
            <p:cNvPr id="8" name="弧 7">
              <a:extLst>
                <a:ext uri="{FF2B5EF4-FFF2-40B4-BE49-F238E27FC236}">
                  <a16:creationId xmlns:a16="http://schemas.microsoft.com/office/drawing/2014/main" id="{DEE479DC-6526-404A-B228-BC0A8A2CB39F}"/>
                </a:ext>
              </a:extLst>
            </p:cNvPr>
            <p:cNvSpPr/>
            <p:nvPr/>
          </p:nvSpPr>
          <p:spPr bwMode="auto">
            <a:xfrm>
              <a:off x="2885896" y="2647042"/>
              <a:ext cx="3414295" cy="1260899"/>
            </a:xfrm>
            <a:prstGeom prst="arc">
              <a:avLst>
                <a:gd name="adj1" fmla="val 10775232"/>
                <a:gd name="adj2" fmla="val 0"/>
              </a:avLst>
            </a:prstGeom>
            <a:noFill/>
            <a:ln w="9525" cap="flat" cmpd="sng" algn="ctr">
              <a:solidFill>
                <a:srgbClr val="000000"/>
              </a:solidFill>
              <a:prstDash val="solid"/>
              <a:round/>
              <a:headEnd type="triangle" w="lg" len="lg"/>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55" name="文本框 54">
              <a:extLst>
                <a:ext uri="{FF2B5EF4-FFF2-40B4-BE49-F238E27FC236}">
                  <a16:creationId xmlns:a16="http://schemas.microsoft.com/office/drawing/2014/main" id="{935EE019-F614-D34F-B011-9E126CF24ECD}"/>
                </a:ext>
              </a:extLst>
            </p:cNvPr>
            <p:cNvSpPr txBox="1"/>
            <p:nvPr/>
          </p:nvSpPr>
          <p:spPr>
            <a:xfrm>
              <a:off x="4427587" y="2276872"/>
              <a:ext cx="360437" cy="400110"/>
            </a:xfrm>
            <a:prstGeom prst="rect">
              <a:avLst/>
            </a:prstGeom>
            <a:noFill/>
          </p:spPr>
          <p:txBody>
            <a:bodyPr wrap="square" rtlCol="0">
              <a:spAutoFit/>
            </a:bodyPr>
            <a:lstStyle/>
            <a:p>
              <a:r>
                <a:rPr kumimoji="1" lang="en-US" altLang="zh-CN" b="0" i="0" dirty="0">
                  <a:solidFill>
                    <a:srgbClr val="000000"/>
                  </a:solidFill>
                </a:rPr>
                <a:t>1</a:t>
              </a:r>
              <a:endParaRPr kumimoji="1" lang="zh-CN" altLang="en-US" b="0" i="0" dirty="0">
                <a:solidFill>
                  <a:srgbClr val="000000"/>
                </a:solidFill>
              </a:endParaRPr>
            </a:p>
          </p:txBody>
        </p:sp>
      </p:grpSp>
      <p:grpSp>
        <p:nvGrpSpPr>
          <p:cNvPr id="16" name="组合 15">
            <a:extLst>
              <a:ext uri="{FF2B5EF4-FFF2-40B4-BE49-F238E27FC236}">
                <a16:creationId xmlns:a16="http://schemas.microsoft.com/office/drawing/2014/main" id="{0D5830ED-FA53-E74B-A7B1-F158E06447ED}"/>
              </a:ext>
            </a:extLst>
          </p:cNvPr>
          <p:cNvGrpSpPr/>
          <p:nvPr/>
        </p:nvGrpSpPr>
        <p:grpSpPr>
          <a:xfrm>
            <a:off x="2713524" y="3791831"/>
            <a:ext cx="392274" cy="822253"/>
            <a:chOff x="2713524" y="3791831"/>
            <a:chExt cx="392274" cy="822253"/>
          </a:xfrm>
        </p:grpSpPr>
        <p:sp>
          <p:nvSpPr>
            <p:cNvPr id="58" name="弧 57">
              <a:extLst>
                <a:ext uri="{FF2B5EF4-FFF2-40B4-BE49-F238E27FC236}">
                  <a16:creationId xmlns:a16="http://schemas.microsoft.com/office/drawing/2014/main" id="{C6408978-EE08-C341-9E04-8C65B0240CC1}"/>
                </a:ext>
              </a:extLst>
            </p:cNvPr>
            <p:cNvSpPr/>
            <p:nvPr/>
          </p:nvSpPr>
          <p:spPr bwMode="auto">
            <a:xfrm rot="641817">
              <a:off x="2713524" y="379183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77" name="文本框 76">
              <a:extLst>
                <a:ext uri="{FF2B5EF4-FFF2-40B4-BE49-F238E27FC236}">
                  <a16:creationId xmlns:a16="http://schemas.microsoft.com/office/drawing/2014/main" id="{AA6F0CAC-911F-3D44-9E3A-B7A697D2DB88}"/>
                </a:ext>
              </a:extLst>
            </p:cNvPr>
            <p:cNvSpPr txBox="1"/>
            <p:nvPr/>
          </p:nvSpPr>
          <p:spPr>
            <a:xfrm>
              <a:off x="2729442" y="4213974"/>
              <a:ext cx="360437" cy="400110"/>
            </a:xfrm>
            <a:prstGeom prst="rect">
              <a:avLst/>
            </a:prstGeom>
            <a:noFill/>
          </p:spPr>
          <p:txBody>
            <a:bodyPr wrap="square" rtlCol="0">
              <a:spAutoFit/>
            </a:bodyPr>
            <a:lstStyle/>
            <a:p>
              <a:r>
                <a:rPr kumimoji="1" lang="en-US" altLang="zh-CN" b="0" i="0" dirty="0">
                  <a:solidFill>
                    <a:srgbClr val="000000"/>
                  </a:solidFill>
                </a:rPr>
                <a:t>1</a:t>
              </a:r>
              <a:endParaRPr kumimoji="1" lang="zh-CN" altLang="en-US" b="0" i="0" dirty="0">
                <a:solidFill>
                  <a:srgbClr val="000000"/>
                </a:solidFill>
              </a:endParaRPr>
            </a:p>
          </p:txBody>
        </p:sp>
      </p:grpSp>
      <p:grpSp>
        <p:nvGrpSpPr>
          <p:cNvPr id="17" name="组合 16">
            <a:extLst>
              <a:ext uri="{FF2B5EF4-FFF2-40B4-BE49-F238E27FC236}">
                <a16:creationId xmlns:a16="http://schemas.microsoft.com/office/drawing/2014/main" id="{DF4085E2-8747-2040-AE93-88791CCDA65B}"/>
              </a:ext>
            </a:extLst>
          </p:cNvPr>
          <p:cNvGrpSpPr/>
          <p:nvPr/>
        </p:nvGrpSpPr>
        <p:grpSpPr>
          <a:xfrm>
            <a:off x="3844391" y="3791831"/>
            <a:ext cx="392274" cy="822253"/>
            <a:chOff x="3844391" y="3791831"/>
            <a:chExt cx="392274" cy="822253"/>
          </a:xfrm>
        </p:grpSpPr>
        <p:sp>
          <p:nvSpPr>
            <p:cNvPr id="78" name="弧 77">
              <a:extLst>
                <a:ext uri="{FF2B5EF4-FFF2-40B4-BE49-F238E27FC236}">
                  <a16:creationId xmlns:a16="http://schemas.microsoft.com/office/drawing/2014/main" id="{7362623C-D5B7-4846-AB26-CA99C72FFCB9}"/>
                </a:ext>
              </a:extLst>
            </p:cNvPr>
            <p:cNvSpPr/>
            <p:nvPr/>
          </p:nvSpPr>
          <p:spPr bwMode="auto">
            <a:xfrm rot="641817">
              <a:off x="3844391" y="379183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79" name="文本框 78">
              <a:extLst>
                <a:ext uri="{FF2B5EF4-FFF2-40B4-BE49-F238E27FC236}">
                  <a16:creationId xmlns:a16="http://schemas.microsoft.com/office/drawing/2014/main" id="{BF79B1AC-497E-404F-B821-BB024D4ADFC6}"/>
                </a:ext>
              </a:extLst>
            </p:cNvPr>
            <p:cNvSpPr txBox="1"/>
            <p:nvPr/>
          </p:nvSpPr>
          <p:spPr>
            <a:xfrm>
              <a:off x="3851920" y="4213974"/>
              <a:ext cx="360437" cy="400110"/>
            </a:xfrm>
            <a:prstGeom prst="rect">
              <a:avLst/>
            </a:prstGeom>
            <a:noFill/>
          </p:spPr>
          <p:txBody>
            <a:bodyPr wrap="square" rtlCol="0">
              <a:spAutoFit/>
            </a:bodyPr>
            <a:lstStyle/>
            <a:p>
              <a:r>
                <a:rPr kumimoji="1" lang="en-US" altLang="zh-CN" b="0" i="0" dirty="0">
                  <a:solidFill>
                    <a:srgbClr val="000000"/>
                  </a:solidFill>
                </a:rPr>
                <a:t>0</a:t>
              </a:r>
              <a:endParaRPr kumimoji="1" lang="zh-CN" altLang="en-US" b="0" i="0" dirty="0">
                <a:solidFill>
                  <a:srgbClr val="000000"/>
                </a:solidFill>
              </a:endParaRPr>
            </a:p>
          </p:txBody>
        </p:sp>
      </p:grpSp>
      <p:grpSp>
        <p:nvGrpSpPr>
          <p:cNvPr id="18" name="组合 17">
            <a:extLst>
              <a:ext uri="{FF2B5EF4-FFF2-40B4-BE49-F238E27FC236}">
                <a16:creationId xmlns:a16="http://schemas.microsoft.com/office/drawing/2014/main" id="{3156E725-2469-984A-A517-5C9D56584895}"/>
              </a:ext>
            </a:extLst>
          </p:cNvPr>
          <p:cNvGrpSpPr/>
          <p:nvPr/>
        </p:nvGrpSpPr>
        <p:grpSpPr>
          <a:xfrm>
            <a:off x="4981709" y="3791831"/>
            <a:ext cx="392274" cy="822253"/>
            <a:chOff x="4981709" y="3791831"/>
            <a:chExt cx="392274" cy="822253"/>
          </a:xfrm>
        </p:grpSpPr>
        <p:sp>
          <p:nvSpPr>
            <p:cNvPr id="80" name="弧 79">
              <a:extLst>
                <a:ext uri="{FF2B5EF4-FFF2-40B4-BE49-F238E27FC236}">
                  <a16:creationId xmlns:a16="http://schemas.microsoft.com/office/drawing/2014/main" id="{23F5C3F6-A62A-334F-B4ED-883008C991BE}"/>
                </a:ext>
              </a:extLst>
            </p:cNvPr>
            <p:cNvSpPr/>
            <p:nvPr/>
          </p:nvSpPr>
          <p:spPr bwMode="auto">
            <a:xfrm rot="641817">
              <a:off x="4981709" y="379183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81" name="文本框 80">
              <a:extLst>
                <a:ext uri="{FF2B5EF4-FFF2-40B4-BE49-F238E27FC236}">
                  <a16:creationId xmlns:a16="http://schemas.microsoft.com/office/drawing/2014/main" id="{CFCE26BA-8654-7A4B-8EE6-20D149A6759B}"/>
                </a:ext>
              </a:extLst>
            </p:cNvPr>
            <p:cNvSpPr txBox="1"/>
            <p:nvPr/>
          </p:nvSpPr>
          <p:spPr>
            <a:xfrm>
              <a:off x="4982787" y="4213974"/>
              <a:ext cx="360437" cy="400110"/>
            </a:xfrm>
            <a:prstGeom prst="rect">
              <a:avLst/>
            </a:prstGeom>
            <a:noFill/>
          </p:spPr>
          <p:txBody>
            <a:bodyPr wrap="square" rtlCol="0">
              <a:spAutoFit/>
            </a:bodyPr>
            <a:lstStyle/>
            <a:p>
              <a:r>
                <a:rPr kumimoji="1" lang="en-US" altLang="zh-CN" b="0" i="0" dirty="0">
                  <a:solidFill>
                    <a:srgbClr val="000000"/>
                  </a:solidFill>
                </a:rPr>
                <a:t>1</a:t>
              </a:r>
              <a:endParaRPr kumimoji="1" lang="zh-CN" altLang="en-US" b="0" i="0" dirty="0">
                <a:solidFill>
                  <a:srgbClr val="000000"/>
                </a:solidFill>
              </a:endParaRPr>
            </a:p>
          </p:txBody>
        </p:sp>
      </p:grpSp>
      <p:grpSp>
        <p:nvGrpSpPr>
          <p:cNvPr id="19" name="组合 18">
            <a:extLst>
              <a:ext uri="{FF2B5EF4-FFF2-40B4-BE49-F238E27FC236}">
                <a16:creationId xmlns:a16="http://schemas.microsoft.com/office/drawing/2014/main" id="{2F6DAA7D-BB6C-9647-874F-1219A7147172}"/>
              </a:ext>
            </a:extLst>
          </p:cNvPr>
          <p:cNvGrpSpPr/>
          <p:nvPr/>
        </p:nvGrpSpPr>
        <p:grpSpPr>
          <a:xfrm>
            <a:off x="6134217" y="3801477"/>
            <a:ext cx="392274" cy="812607"/>
            <a:chOff x="6134217" y="3801477"/>
            <a:chExt cx="392274" cy="812607"/>
          </a:xfrm>
        </p:grpSpPr>
        <p:sp>
          <p:nvSpPr>
            <p:cNvPr id="82" name="弧 81">
              <a:extLst>
                <a:ext uri="{FF2B5EF4-FFF2-40B4-BE49-F238E27FC236}">
                  <a16:creationId xmlns:a16="http://schemas.microsoft.com/office/drawing/2014/main" id="{91D06990-68C9-3748-BBD9-580FF7D4E2FA}"/>
                </a:ext>
              </a:extLst>
            </p:cNvPr>
            <p:cNvSpPr/>
            <p:nvPr/>
          </p:nvSpPr>
          <p:spPr bwMode="auto">
            <a:xfrm rot="641817">
              <a:off x="6134217" y="3801477"/>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83" name="文本框 82">
              <a:extLst>
                <a:ext uri="{FF2B5EF4-FFF2-40B4-BE49-F238E27FC236}">
                  <a16:creationId xmlns:a16="http://schemas.microsoft.com/office/drawing/2014/main" id="{9BFF713C-6A58-1C4C-AFAF-789D94BD46BB}"/>
                </a:ext>
              </a:extLst>
            </p:cNvPr>
            <p:cNvSpPr txBox="1"/>
            <p:nvPr/>
          </p:nvSpPr>
          <p:spPr>
            <a:xfrm>
              <a:off x="6156176" y="4213974"/>
              <a:ext cx="360437" cy="400110"/>
            </a:xfrm>
            <a:prstGeom prst="rect">
              <a:avLst/>
            </a:prstGeom>
            <a:noFill/>
          </p:spPr>
          <p:txBody>
            <a:bodyPr wrap="square" rtlCol="0">
              <a:spAutoFit/>
            </a:bodyPr>
            <a:lstStyle/>
            <a:p>
              <a:r>
                <a:rPr kumimoji="1" lang="en-US" altLang="zh-CN" b="0" i="0" dirty="0">
                  <a:solidFill>
                    <a:srgbClr val="000000"/>
                  </a:solidFill>
                </a:rPr>
                <a:t>0</a:t>
              </a:r>
              <a:endParaRPr kumimoji="1" lang="zh-CN" altLang="en-US" b="0" i="0" dirty="0">
                <a:solidFill>
                  <a:srgbClr val="000000"/>
                </a:solidFill>
              </a:endParaRPr>
            </a:p>
          </p:txBody>
        </p:sp>
      </p:grpSp>
      <p:sp>
        <p:nvSpPr>
          <p:cNvPr id="84" name="椭圆 83">
            <a:extLst>
              <a:ext uri="{FF2B5EF4-FFF2-40B4-BE49-F238E27FC236}">
                <a16:creationId xmlns:a16="http://schemas.microsoft.com/office/drawing/2014/main" id="{260949E1-4C36-7144-9E50-204292482DE5}"/>
              </a:ext>
            </a:extLst>
          </p:cNvPr>
          <p:cNvSpPr/>
          <p:nvPr/>
        </p:nvSpPr>
        <p:spPr bwMode="auto">
          <a:xfrm>
            <a:off x="4981278" y="3372227"/>
            <a:ext cx="385634" cy="386889"/>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86" name="椭圆 85">
            <a:extLst>
              <a:ext uri="{FF2B5EF4-FFF2-40B4-BE49-F238E27FC236}">
                <a16:creationId xmlns:a16="http://schemas.microsoft.com/office/drawing/2014/main" id="{0E325BAE-CBA8-F044-B000-CE6A5D0306EA}"/>
              </a:ext>
            </a:extLst>
          </p:cNvPr>
          <p:cNvSpPr/>
          <p:nvPr/>
        </p:nvSpPr>
        <p:spPr bwMode="auto">
          <a:xfrm>
            <a:off x="6125938" y="3368418"/>
            <a:ext cx="385634" cy="386889"/>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grpSp>
        <p:nvGrpSpPr>
          <p:cNvPr id="11" name="组合 10">
            <a:extLst>
              <a:ext uri="{FF2B5EF4-FFF2-40B4-BE49-F238E27FC236}">
                <a16:creationId xmlns:a16="http://schemas.microsoft.com/office/drawing/2014/main" id="{A46C027D-3210-F446-BF00-E6678AA65C90}"/>
              </a:ext>
            </a:extLst>
          </p:cNvPr>
          <p:cNvGrpSpPr/>
          <p:nvPr/>
        </p:nvGrpSpPr>
        <p:grpSpPr>
          <a:xfrm>
            <a:off x="586016" y="4666099"/>
            <a:ext cx="8234124" cy="1996638"/>
            <a:chOff x="586016" y="4666099"/>
            <a:chExt cx="8234124" cy="1996638"/>
          </a:xfrm>
        </p:grpSpPr>
        <p:sp>
          <p:nvSpPr>
            <p:cNvPr id="87" name="文本框 86">
              <a:extLst>
                <a:ext uri="{FF2B5EF4-FFF2-40B4-BE49-F238E27FC236}">
                  <a16:creationId xmlns:a16="http://schemas.microsoft.com/office/drawing/2014/main" id="{3C483157-0C00-CC4B-A143-B3314A595F05}"/>
                </a:ext>
              </a:extLst>
            </p:cNvPr>
            <p:cNvSpPr txBox="1"/>
            <p:nvPr/>
          </p:nvSpPr>
          <p:spPr>
            <a:xfrm>
              <a:off x="586016" y="4666099"/>
              <a:ext cx="8234124" cy="461665"/>
            </a:xfrm>
            <a:prstGeom prst="rect">
              <a:avLst/>
            </a:prstGeom>
            <a:noFill/>
          </p:spPr>
          <p:txBody>
            <a:bodyPr wrap="square" rtlCol="0">
              <a:spAutoFit/>
            </a:bodyPr>
            <a:lstStyle/>
            <a:p>
              <a:pPr algn="l"/>
              <a:r>
                <a:rPr kumimoji="1" lang="zh-CN" altLang="en-US" sz="2400" b="0" i="0" dirty="0">
                  <a:solidFill>
                    <a:srgbClr val="000000"/>
                  </a:solidFill>
                </a:rPr>
                <a:t>解：此题的难点在于如何实现奇数。基本的策略是即将形成</a:t>
              </a:r>
            </a:p>
          </p:txBody>
        </p:sp>
        <p:sp>
          <p:nvSpPr>
            <p:cNvPr id="88" name="文本框 87">
              <a:extLst>
                <a:ext uri="{FF2B5EF4-FFF2-40B4-BE49-F238E27FC236}">
                  <a16:creationId xmlns:a16="http://schemas.microsoft.com/office/drawing/2014/main" id="{24108B6E-9411-EB46-870D-8E4DAC906163}"/>
                </a:ext>
              </a:extLst>
            </p:cNvPr>
            <p:cNvSpPr txBox="1"/>
            <p:nvPr/>
          </p:nvSpPr>
          <p:spPr>
            <a:xfrm>
              <a:off x="586016" y="5176783"/>
              <a:ext cx="8234124" cy="461665"/>
            </a:xfrm>
            <a:prstGeom prst="rect">
              <a:avLst/>
            </a:prstGeom>
            <a:noFill/>
          </p:spPr>
          <p:txBody>
            <a:bodyPr wrap="square" rtlCol="0">
              <a:spAutoFit/>
            </a:bodyPr>
            <a:lstStyle/>
            <a:p>
              <a:pPr algn="l"/>
              <a:r>
                <a:rPr kumimoji="1" lang="zh-CN" altLang="en-US" sz="2400" b="0" i="0" dirty="0">
                  <a:solidFill>
                    <a:srgbClr val="000000"/>
                  </a:solidFill>
                </a:rPr>
                <a:t>偶数个</a:t>
              </a:r>
              <a:r>
                <a:rPr kumimoji="1" lang="en-US" altLang="zh-CN" sz="2400" b="0" i="0" dirty="0">
                  <a:solidFill>
                    <a:srgbClr val="000000"/>
                  </a:solidFill>
                </a:rPr>
                <a:t>01</a:t>
              </a:r>
              <a:r>
                <a:rPr kumimoji="1" lang="zh-CN" altLang="en-US" sz="2400" b="0" i="0" dirty="0">
                  <a:solidFill>
                    <a:srgbClr val="000000"/>
                  </a:solidFill>
                </a:rPr>
                <a:t>子串时就远离终结状态。需要注意的是，该串并不</a:t>
              </a:r>
            </a:p>
          </p:txBody>
        </p:sp>
        <p:sp>
          <p:nvSpPr>
            <p:cNvPr id="89" name="文本框 88">
              <a:extLst>
                <a:ext uri="{FF2B5EF4-FFF2-40B4-BE49-F238E27FC236}">
                  <a16:creationId xmlns:a16="http://schemas.microsoft.com/office/drawing/2014/main" id="{B0E47502-4520-3447-B521-6B7712153D0A}"/>
                </a:ext>
              </a:extLst>
            </p:cNvPr>
            <p:cNvSpPr txBox="1"/>
            <p:nvPr/>
          </p:nvSpPr>
          <p:spPr>
            <a:xfrm>
              <a:off x="586016" y="5687467"/>
              <a:ext cx="8234124" cy="461665"/>
            </a:xfrm>
            <a:prstGeom prst="rect">
              <a:avLst/>
            </a:prstGeom>
            <a:noFill/>
          </p:spPr>
          <p:txBody>
            <a:bodyPr wrap="square" rtlCol="0">
              <a:spAutoFit/>
            </a:bodyPr>
            <a:lstStyle/>
            <a:p>
              <a:pPr algn="l"/>
              <a:r>
                <a:rPr kumimoji="1" lang="zh-CN" altLang="en-US" sz="2400" b="0" i="0" dirty="0">
                  <a:solidFill>
                    <a:srgbClr val="000000"/>
                  </a:solidFill>
                </a:rPr>
                <a:t>子串</a:t>
              </a:r>
              <a:r>
                <a:rPr kumimoji="1" lang="en-US" altLang="zh-CN" sz="2400" b="0" i="0" dirty="0">
                  <a:solidFill>
                    <a:srgbClr val="000000"/>
                  </a:solidFill>
                </a:rPr>
                <a:t>01</a:t>
              </a:r>
              <a:r>
                <a:rPr kumimoji="1" lang="zh-CN" altLang="en-US" sz="2400" b="0" i="0" dirty="0">
                  <a:solidFill>
                    <a:srgbClr val="000000"/>
                  </a:solidFill>
                </a:rPr>
                <a:t>的幂，只是包含子串</a:t>
              </a:r>
              <a:r>
                <a:rPr kumimoji="1" lang="en-US" altLang="zh-CN" sz="2400" b="0" i="0" dirty="0">
                  <a:solidFill>
                    <a:srgbClr val="000000"/>
                  </a:solidFill>
                </a:rPr>
                <a:t>01</a:t>
              </a:r>
              <a:r>
                <a:rPr lang="zh-CN" altLang="en-US" sz="2400" b="0" i="0" dirty="0">
                  <a:solidFill>
                    <a:srgbClr val="000000"/>
                  </a:solidFill>
                </a:rPr>
                <a:t>，所以还有其他的子串。初始</a:t>
              </a:r>
              <a:endParaRPr kumimoji="1" lang="zh-CN" altLang="en-US" sz="2400" b="0" i="0" dirty="0">
                <a:solidFill>
                  <a:srgbClr val="000000"/>
                </a:solidFill>
              </a:endParaRPr>
            </a:p>
          </p:txBody>
        </p:sp>
        <p:sp>
          <p:nvSpPr>
            <p:cNvPr id="90" name="文本框 89">
              <a:extLst>
                <a:ext uri="{FF2B5EF4-FFF2-40B4-BE49-F238E27FC236}">
                  <a16:creationId xmlns:a16="http://schemas.microsoft.com/office/drawing/2014/main" id="{8C3E2289-5EF2-F947-822D-6EA9B20420F1}"/>
                </a:ext>
              </a:extLst>
            </p:cNvPr>
            <p:cNvSpPr txBox="1"/>
            <p:nvPr/>
          </p:nvSpPr>
          <p:spPr>
            <a:xfrm>
              <a:off x="586016" y="6201072"/>
              <a:ext cx="8234124" cy="461665"/>
            </a:xfrm>
            <a:prstGeom prst="rect">
              <a:avLst/>
            </a:prstGeom>
            <a:noFill/>
          </p:spPr>
          <p:txBody>
            <a:bodyPr wrap="square" rtlCol="0">
              <a:spAutoFit/>
            </a:bodyPr>
            <a:lstStyle/>
            <a:p>
              <a:pPr algn="l"/>
              <a:r>
                <a:rPr kumimoji="1" lang="zh-CN" altLang="en-US" sz="2400" b="0" i="0" dirty="0">
                  <a:solidFill>
                    <a:srgbClr val="000000"/>
                  </a:solidFill>
                </a:rPr>
                <a:t>节点的含义是包含了偶数个子串</a:t>
              </a:r>
              <a:r>
                <a:rPr kumimoji="1" lang="en-US" altLang="zh-CN" sz="2400" b="0" i="0" dirty="0">
                  <a:solidFill>
                    <a:srgbClr val="000000"/>
                  </a:solidFill>
                </a:rPr>
                <a:t>01</a:t>
              </a:r>
              <a:r>
                <a:rPr kumimoji="1" lang="zh-CN" altLang="en-US" sz="2400" b="0" i="0" dirty="0">
                  <a:solidFill>
                    <a:srgbClr val="000000"/>
                  </a:solidFill>
                </a:rPr>
                <a:t>。</a:t>
              </a:r>
            </a:p>
          </p:txBody>
        </p:sp>
      </p:grpSp>
    </p:spTree>
    <p:extLst>
      <p:ext uri="{BB962C8B-B14F-4D97-AF65-F5344CB8AC3E}">
        <p14:creationId xmlns:p14="http://schemas.microsoft.com/office/powerpoint/2010/main" val="355252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57</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5" name="文本框 14">
            <a:extLst>
              <a:ext uri="{FF2B5EF4-FFF2-40B4-BE49-F238E27FC236}">
                <a16:creationId xmlns:a16="http://schemas.microsoft.com/office/drawing/2014/main" id="{76C022F4-4DFF-4CED-96B9-0EEA450FD6BC}"/>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6</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表示以下语言</a:t>
            </a:r>
            <a:endParaRPr kumimoji="1" lang="zh-CN" altLang="en-US" sz="2400" b="0" i="0" dirty="0">
              <a:solidFill>
                <a:srgbClr val="000000"/>
              </a:solidFill>
            </a:endParaRPr>
          </a:p>
        </p:txBody>
      </p:sp>
      <p:pic>
        <p:nvPicPr>
          <p:cNvPr id="18" name="图片 17">
            <a:extLst>
              <a:ext uri="{FF2B5EF4-FFF2-40B4-BE49-F238E27FC236}">
                <a16:creationId xmlns:a16="http://schemas.microsoft.com/office/drawing/2014/main" id="{67069DE4-02B2-4BCD-8019-43B2B48AE7E9}"/>
              </a:ext>
            </a:extLst>
          </p:cNvPr>
          <p:cNvPicPr>
            <a:picLocks noChangeAspect="1"/>
          </p:cNvPicPr>
          <p:nvPr/>
        </p:nvPicPr>
        <p:blipFill>
          <a:blip r:embed="rId11"/>
          <a:stretch>
            <a:fillRect/>
          </a:stretch>
        </p:blipFill>
        <p:spPr>
          <a:xfrm>
            <a:off x="573051" y="1844824"/>
            <a:ext cx="7997898" cy="349908"/>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35358986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39</a:t>
            </a:r>
            <a:endParaRPr kumimoji="1" lang="zh-CN" altLang="en-US" sz="2000" b="0" i="0" dirty="0">
              <a:solidFill>
                <a:srgbClr val="000066"/>
              </a:solidFill>
            </a:endParaRP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6</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表示以下语言</a:t>
            </a:r>
            <a:endParaRPr kumimoji="1" lang="zh-CN" altLang="en-US" sz="2400" b="0" i="0" dirty="0">
              <a:solidFill>
                <a:srgbClr val="000000"/>
              </a:solidFill>
            </a:endParaRPr>
          </a:p>
        </p:txBody>
      </p:sp>
      <p:pic>
        <p:nvPicPr>
          <p:cNvPr id="4" name="图片 3">
            <a:extLst>
              <a:ext uri="{FF2B5EF4-FFF2-40B4-BE49-F238E27FC236}">
                <a16:creationId xmlns:a16="http://schemas.microsoft.com/office/drawing/2014/main" id="{51E3E68B-0954-0143-AAD1-D62D087110C3}"/>
              </a:ext>
            </a:extLst>
          </p:cNvPr>
          <p:cNvPicPr>
            <a:picLocks noChangeAspect="1"/>
          </p:cNvPicPr>
          <p:nvPr/>
        </p:nvPicPr>
        <p:blipFill>
          <a:blip r:embed="rId2"/>
          <a:stretch>
            <a:fillRect/>
          </a:stretch>
        </p:blipFill>
        <p:spPr>
          <a:xfrm>
            <a:off x="573051" y="1844824"/>
            <a:ext cx="7997898" cy="349908"/>
          </a:xfrm>
          <a:prstGeom prst="rect">
            <a:avLst/>
          </a:prstGeom>
        </p:spPr>
      </p:pic>
      <p:grpSp>
        <p:nvGrpSpPr>
          <p:cNvPr id="24" name="组合 23">
            <a:extLst>
              <a:ext uri="{FF2B5EF4-FFF2-40B4-BE49-F238E27FC236}">
                <a16:creationId xmlns:a16="http://schemas.microsoft.com/office/drawing/2014/main" id="{E225745C-7515-3D48-B2EE-747F2C3222E7}"/>
              </a:ext>
            </a:extLst>
          </p:cNvPr>
          <p:cNvGrpSpPr/>
          <p:nvPr/>
        </p:nvGrpSpPr>
        <p:grpSpPr>
          <a:xfrm>
            <a:off x="2972639" y="2542368"/>
            <a:ext cx="2592363" cy="1360757"/>
            <a:chOff x="2972639" y="2542368"/>
            <a:chExt cx="2592363" cy="1360757"/>
          </a:xfrm>
        </p:grpSpPr>
        <p:sp>
          <p:nvSpPr>
            <p:cNvPr id="5" name="椭圆 4">
              <a:extLst>
                <a:ext uri="{FF2B5EF4-FFF2-40B4-BE49-F238E27FC236}">
                  <a16:creationId xmlns:a16="http://schemas.microsoft.com/office/drawing/2014/main" id="{27C65559-7052-CE46-87F1-45B970D08B6F}"/>
                </a:ext>
              </a:extLst>
            </p:cNvPr>
            <p:cNvSpPr/>
            <p:nvPr/>
          </p:nvSpPr>
          <p:spPr bwMode="auto">
            <a:xfrm>
              <a:off x="3578998" y="2970718"/>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3" name="椭圆 42">
              <a:extLst>
                <a:ext uri="{FF2B5EF4-FFF2-40B4-BE49-F238E27FC236}">
                  <a16:creationId xmlns:a16="http://schemas.microsoft.com/office/drawing/2014/main" id="{4C7F3C48-ECB3-334D-BC37-4D0683049279}"/>
                </a:ext>
              </a:extLst>
            </p:cNvPr>
            <p:cNvSpPr/>
            <p:nvPr/>
          </p:nvSpPr>
          <p:spPr bwMode="auto">
            <a:xfrm>
              <a:off x="5060946" y="2970718"/>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10" name="直线箭头连接符 9">
              <a:extLst>
                <a:ext uri="{FF2B5EF4-FFF2-40B4-BE49-F238E27FC236}">
                  <a16:creationId xmlns:a16="http://schemas.microsoft.com/office/drawing/2014/main" id="{A32DDBFF-CBC2-1E4E-91F9-178A53584693}"/>
                </a:ext>
              </a:extLst>
            </p:cNvPr>
            <p:cNvCxnSpPr>
              <a:stCxn id="5" idx="7"/>
              <a:endCxn id="43" idx="1"/>
            </p:cNvCxnSpPr>
            <p:nvPr/>
          </p:nvCxnSpPr>
          <p:spPr bwMode="auto">
            <a:xfrm>
              <a:off x="4009237" y="3044535"/>
              <a:ext cx="1125526"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7" name="直线箭头连接符 46">
              <a:extLst>
                <a:ext uri="{FF2B5EF4-FFF2-40B4-BE49-F238E27FC236}">
                  <a16:creationId xmlns:a16="http://schemas.microsoft.com/office/drawing/2014/main" id="{3F3C63E5-88BD-F840-B7F1-E357C5F85053}"/>
                </a:ext>
              </a:extLst>
            </p:cNvPr>
            <p:cNvCxnSpPr>
              <a:cxnSpLocks/>
              <a:stCxn id="43" idx="3"/>
              <a:endCxn id="5" idx="5"/>
            </p:cNvCxnSpPr>
            <p:nvPr/>
          </p:nvCxnSpPr>
          <p:spPr bwMode="auto">
            <a:xfrm flipH="1">
              <a:off x="4009237" y="3400957"/>
              <a:ext cx="1125526"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0" name="直线箭头连接符 49">
              <a:extLst>
                <a:ext uri="{FF2B5EF4-FFF2-40B4-BE49-F238E27FC236}">
                  <a16:creationId xmlns:a16="http://schemas.microsoft.com/office/drawing/2014/main" id="{6D17CA3A-FB1D-AF4A-B5EE-775DBD20B431}"/>
                </a:ext>
              </a:extLst>
            </p:cNvPr>
            <p:cNvCxnSpPr>
              <a:cxnSpLocks/>
            </p:cNvCxnSpPr>
            <p:nvPr/>
          </p:nvCxnSpPr>
          <p:spPr bwMode="auto">
            <a:xfrm>
              <a:off x="2972639" y="3222746"/>
              <a:ext cx="606359"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51" name="椭圆 50">
              <a:extLst>
                <a:ext uri="{FF2B5EF4-FFF2-40B4-BE49-F238E27FC236}">
                  <a16:creationId xmlns:a16="http://schemas.microsoft.com/office/drawing/2014/main" id="{05DB6574-E498-384B-9163-FA02D55BF7DA}"/>
                </a:ext>
              </a:extLst>
            </p:cNvPr>
            <p:cNvSpPr/>
            <p:nvPr/>
          </p:nvSpPr>
          <p:spPr bwMode="auto">
            <a:xfrm>
              <a:off x="5134762" y="3044535"/>
              <a:ext cx="358157" cy="356422"/>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56" name="文本框 55">
              <a:extLst>
                <a:ext uri="{FF2B5EF4-FFF2-40B4-BE49-F238E27FC236}">
                  <a16:creationId xmlns:a16="http://schemas.microsoft.com/office/drawing/2014/main" id="{AC5F2429-A219-6046-A4FD-B8E44268608B}"/>
                </a:ext>
              </a:extLst>
            </p:cNvPr>
            <p:cNvSpPr txBox="1"/>
            <p:nvPr/>
          </p:nvSpPr>
          <p:spPr>
            <a:xfrm>
              <a:off x="4215968" y="2542368"/>
              <a:ext cx="830865"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r>
                <a:rPr lang="en-US" altLang="zh-CN" sz="2400" b="0" i="0" dirty="0">
                  <a:solidFill>
                    <a:srgbClr val="000000"/>
                  </a:solidFill>
                  <a:cs typeface="Times New Roman" panose="02020603050405020304" pitchFamily="18" charset="0"/>
                </a:rPr>
                <a:t>, </a:t>
              </a:r>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57" name="文本框 56">
              <a:extLst>
                <a:ext uri="{FF2B5EF4-FFF2-40B4-BE49-F238E27FC236}">
                  <a16:creationId xmlns:a16="http://schemas.microsoft.com/office/drawing/2014/main" id="{FEB20B22-7C85-D34D-A4DA-DDB8C6EFED51}"/>
                </a:ext>
              </a:extLst>
            </p:cNvPr>
            <p:cNvSpPr txBox="1"/>
            <p:nvPr/>
          </p:nvSpPr>
          <p:spPr>
            <a:xfrm>
              <a:off x="4215969" y="3441460"/>
              <a:ext cx="830865"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r>
                <a:rPr lang="en-US" altLang="zh-CN" sz="2400" b="0" i="0" dirty="0">
                  <a:solidFill>
                    <a:srgbClr val="000000"/>
                  </a:solidFill>
                  <a:cs typeface="Times New Roman" panose="02020603050405020304" pitchFamily="18" charset="0"/>
                </a:rPr>
                <a:t>, </a:t>
              </a:r>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nvGrpSpPr>
          <p:cNvPr id="23" name="组合 22">
            <a:extLst>
              <a:ext uri="{FF2B5EF4-FFF2-40B4-BE49-F238E27FC236}">
                <a16:creationId xmlns:a16="http://schemas.microsoft.com/office/drawing/2014/main" id="{0AC5C24B-53AA-B448-AFFC-26B14DBE59E5}"/>
              </a:ext>
            </a:extLst>
          </p:cNvPr>
          <p:cNvGrpSpPr/>
          <p:nvPr/>
        </p:nvGrpSpPr>
        <p:grpSpPr>
          <a:xfrm>
            <a:off x="573051" y="4098848"/>
            <a:ext cx="8234124" cy="1544866"/>
            <a:chOff x="573051" y="4098848"/>
            <a:chExt cx="8234124" cy="1544866"/>
          </a:xfrm>
        </p:grpSpPr>
        <p:sp>
          <p:nvSpPr>
            <p:cNvPr id="59" name="文本框 58">
              <a:extLst>
                <a:ext uri="{FF2B5EF4-FFF2-40B4-BE49-F238E27FC236}">
                  <a16:creationId xmlns:a16="http://schemas.microsoft.com/office/drawing/2014/main" id="{8DD153F3-83BF-1949-A9FB-842D12EF6A7B}"/>
                </a:ext>
              </a:extLst>
            </p:cNvPr>
            <p:cNvSpPr txBox="1"/>
            <p:nvPr/>
          </p:nvSpPr>
          <p:spPr>
            <a:xfrm>
              <a:off x="573051" y="4098848"/>
              <a:ext cx="8234124" cy="461665"/>
            </a:xfrm>
            <a:prstGeom prst="rect">
              <a:avLst/>
            </a:prstGeom>
            <a:noFill/>
          </p:spPr>
          <p:txBody>
            <a:bodyPr wrap="square" rtlCol="0">
              <a:spAutoFit/>
            </a:bodyPr>
            <a:lstStyle/>
            <a:p>
              <a:pPr algn="l"/>
              <a:r>
                <a:rPr kumimoji="1" lang="zh-CN" altLang="en-US" sz="2400" b="0" i="0" dirty="0">
                  <a:solidFill>
                    <a:srgbClr val="000000"/>
                  </a:solidFill>
                </a:rPr>
                <a:t>解：</a:t>
              </a:r>
              <a:r>
                <a:rPr lang="zh-CN" altLang="en-US" sz="2400" b="0" i="0" dirty="0">
                  <a:solidFill>
                    <a:srgbClr val="000000"/>
                  </a:solidFill>
                </a:rPr>
                <a:t>这道题比较简单。题目等价于字符串的长度是奇数，这</a:t>
              </a:r>
              <a:endParaRPr kumimoji="1" lang="zh-CN" altLang="en-US" sz="2400" b="0" i="0" dirty="0">
                <a:solidFill>
                  <a:srgbClr val="000000"/>
                </a:solidFill>
              </a:endParaRPr>
            </a:p>
          </p:txBody>
        </p:sp>
        <p:sp>
          <p:nvSpPr>
            <p:cNvPr id="60" name="文本框 59">
              <a:extLst>
                <a:ext uri="{FF2B5EF4-FFF2-40B4-BE49-F238E27FC236}">
                  <a16:creationId xmlns:a16="http://schemas.microsoft.com/office/drawing/2014/main" id="{F35ED44A-41B3-3F4C-A1C0-3A56E6287B6E}"/>
                </a:ext>
              </a:extLst>
            </p:cNvPr>
            <p:cNvSpPr txBox="1"/>
            <p:nvPr/>
          </p:nvSpPr>
          <p:spPr>
            <a:xfrm>
              <a:off x="573051" y="4645007"/>
              <a:ext cx="8234124" cy="461665"/>
            </a:xfrm>
            <a:prstGeom prst="rect">
              <a:avLst/>
            </a:prstGeom>
            <a:noFill/>
          </p:spPr>
          <p:txBody>
            <a:bodyPr wrap="square" rtlCol="0">
              <a:spAutoFit/>
            </a:bodyPr>
            <a:lstStyle/>
            <a:p>
              <a:pPr algn="l"/>
              <a:r>
                <a:rPr kumimoji="1" lang="zh-CN" altLang="en-US" sz="2400" b="0" i="0" dirty="0">
                  <a:solidFill>
                    <a:srgbClr val="000000"/>
                  </a:solidFill>
                </a:rPr>
                <a:t>样就类似于电灯开关，比如按奇数次才处于开的状态。因此，</a:t>
              </a:r>
            </a:p>
          </p:txBody>
        </p:sp>
        <p:sp>
          <p:nvSpPr>
            <p:cNvPr id="61" name="文本框 60">
              <a:extLst>
                <a:ext uri="{FF2B5EF4-FFF2-40B4-BE49-F238E27FC236}">
                  <a16:creationId xmlns:a16="http://schemas.microsoft.com/office/drawing/2014/main" id="{F0529FBC-4432-2C41-8BE5-549E1EE12301}"/>
                </a:ext>
              </a:extLst>
            </p:cNvPr>
            <p:cNvSpPr txBox="1"/>
            <p:nvPr/>
          </p:nvSpPr>
          <p:spPr>
            <a:xfrm>
              <a:off x="573051" y="5182049"/>
              <a:ext cx="8234124" cy="461665"/>
            </a:xfrm>
            <a:prstGeom prst="rect">
              <a:avLst/>
            </a:prstGeom>
            <a:noFill/>
          </p:spPr>
          <p:txBody>
            <a:bodyPr wrap="square" rtlCol="0">
              <a:spAutoFit/>
            </a:bodyPr>
            <a:lstStyle/>
            <a:p>
              <a:pPr algn="l"/>
              <a:r>
                <a:rPr kumimoji="1" lang="zh-CN" altLang="en-US" sz="2400" b="0" i="0" dirty="0">
                  <a:solidFill>
                    <a:srgbClr val="000000"/>
                  </a:solidFill>
                </a:rPr>
                <a:t>很容易设计相应的</a:t>
              </a:r>
              <a:r>
                <a:rPr kumimoji="1" lang="en-US" altLang="zh-CN" sz="2400" b="0" i="0" dirty="0">
                  <a:solidFill>
                    <a:srgbClr val="000000"/>
                  </a:solidFill>
                </a:rPr>
                <a:t>DFA</a:t>
              </a:r>
              <a:r>
                <a:rPr kumimoji="1" lang="zh-CN" altLang="en-US" sz="2400" b="0" i="0" dirty="0">
                  <a:solidFill>
                    <a:srgbClr val="000000"/>
                  </a:solidFill>
                </a:rPr>
                <a:t>。</a:t>
              </a:r>
            </a:p>
          </p:txBody>
        </p:sp>
      </p:grpSp>
    </p:spTree>
    <p:extLst>
      <p:ext uri="{BB962C8B-B14F-4D97-AF65-F5344CB8AC3E}">
        <p14:creationId xmlns:p14="http://schemas.microsoft.com/office/powerpoint/2010/main" val="1351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59</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6" name="文本框 15">
            <a:extLst>
              <a:ext uri="{FF2B5EF4-FFF2-40B4-BE49-F238E27FC236}">
                <a16:creationId xmlns:a16="http://schemas.microsoft.com/office/drawing/2014/main" id="{D0E8E178-EAE2-4648-921C-EAEB15C0312B}"/>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7</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表示以下语言</a:t>
            </a:r>
            <a:endParaRPr kumimoji="1" lang="zh-CN" altLang="en-US" sz="2400" b="0" i="0" dirty="0">
              <a:solidFill>
                <a:srgbClr val="000000"/>
              </a:solidFill>
            </a:endParaRPr>
          </a:p>
        </p:txBody>
      </p:sp>
      <p:pic>
        <p:nvPicPr>
          <p:cNvPr id="17" name="图片 16">
            <a:extLst>
              <a:ext uri="{FF2B5EF4-FFF2-40B4-BE49-F238E27FC236}">
                <a16:creationId xmlns:a16="http://schemas.microsoft.com/office/drawing/2014/main" id="{484E3392-90C8-4AF7-9928-D4E44FBA19B9}"/>
              </a:ext>
            </a:extLst>
          </p:cNvPr>
          <p:cNvPicPr>
            <a:picLocks noChangeAspect="1"/>
          </p:cNvPicPr>
          <p:nvPr/>
        </p:nvPicPr>
        <p:blipFill>
          <a:blip r:embed="rId11"/>
          <a:stretch>
            <a:fillRect/>
          </a:stretch>
        </p:blipFill>
        <p:spPr>
          <a:xfrm>
            <a:off x="322719" y="1866063"/>
            <a:ext cx="8498562" cy="344869"/>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86773428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662E1F6-9BD6-474C-A82E-E07C3DB67AAE}" type="slidenum">
              <a:rPr lang="en-AU" smtClean="0"/>
              <a:t>6</a:t>
            </a:fld>
            <a:endParaRPr lang="en-AU"/>
          </a:p>
        </p:txBody>
      </p:sp>
      <p:pic>
        <p:nvPicPr>
          <p:cNvPr id="14" name="Picture 13"/>
          <p:cNvPicPr>
            <a:picLocks noChangeAspect="1"/>
          </p:cNvPicPr>
          <p:nvPr/>
        </p:nvPicPr>
        <p:blipFill>
          <a:blip r:embed="rId2"/>
          <a:stretch>
            <a:fillRect/>
          </a:stretch>
        </p:blipFill>
        <p:spPr>
          <a:xfrm>
            <a:off x="228600" y="808355"/>
            <a:ext cx="5105400" cy="3519001"/>
          </a:xfrm>
          <a:prstGeom prst="rect">
            <a:avLst/>
          </a:prstGeom>
        </p:spPr>
      </p:pic>
      <p:sp>
        <p:nvSpPr>
          <p:cNvPr id="7" name="Title 1"/>
          <p:cNvSpPr>
            <a:spLocks noGrp="1"/>
          </p:cNvSpPr>
          <p:nvPr>
            <p:ph type="title"/>
          </p:nvPr>
        </p:nvSpPr>
        <p:spPr>
          <a:xfrm>
            <a:off x="457200" y="-107315"/>
            <a:ext cx="8229600" cy="915670"/>
          </a:xfrm>
        </p:spPr>
        <p:txBody>
          <a:bodyPr/>
          <a:lstStyle/>
          <a:p>
            <a:pPr algn="r">
              <a:buClrTx/>
              <a:buSzTx/>
              <a:buFontTx/>
            </a:pPr>
            <a:r>
              <a:rPr lang="zh-CN" altLang="en-US" sz="3600" dirty="0">
                <a:solidFill>
                  <a:schemeClr val="bg1"/>
                </a:solidFill>
                <a:effectLst>
                  <a:outerShdw blurRad="38100" dist="38100" dir="2700000" algn="tl">
                    <a:srgbClr val="000000">
                      <a:alpha val="43137"/>
                    </a:srgbClr>
                  </a:outerShdw>
                </a:effectLst>
              </a:rPr>
              <a:t>乔姆斯基文法系统</a:t>
            </a:r>
            <a:endParaRPr lang="en-US" altLang="zh-CN" sz="3600" dirty="0">
              <a:solidFill>
                <a:schemeClr val="bg1"/>
              </a:solidFill>
              <a:effectLst>
                <a:outerShdw blurRad="38100" dist="38100" dir="2700000" algn="tl">
                  <a:srgbClr val="000000">
                    <a:alpha val="43137"/>
                  </a:srgbClr>
                </a:outerShdw>
              </a:effectLst>
            </a:endParaRPr>
          </a:p>
        </p:txBody>
      </p:sp>
      <p:pic>
        <p:nvPicPr>
          <p:cNvPr id="8" name="Content Placeholder 5" descr="Diagram&#10;&#10;Description automatically generated"/>
          <p:cNvPicPr>
            <a:picLocks noGrp="1" noChangeAspect="1"/>
          </p:cNvPicPr>
          <p:nvPr>
            <p:ph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6736" r="12597" b="10362"/>
          <a:stretch>
            <a:fillRect/>
          </a:stretch>
        </p:blipFill>
        <p:spPr>
          <a:xfrm>
            <a:off x="3886200" y="4038600"/>
            <a:ext cx="5181600" cy="2438400"/>
          </a:xfr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40</a:t>
            </a:r>
            <a:endParaRPr kumimoji="1" lang="zh-CN" altLang="en-US" sz="2000" b="0" i="0" dirty="0">
              <a:solidFill>
                <a:srgbClr val="000066"/>
              </a:solidFill>
            </a:endParaRP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7</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表示以下语言</a:t>
            </a:r>
            <a:endParaRPr kumimoji="1" lang="zh-CN" altLang="en-US" sz="2400" b="0" i="0" dirty="0">
              <a:solidFill>
                <a:srgbClr val="000000"/>
              </a:solidFill>
            </a:endParaRPr>
          </a:p>
        </p:txBody>
      </p:sp>
      <p:pic>
        <p:nvPicPr>
          <p:cNvPr id="2" name="图片 1">
            <a:extLst>
              <a:ext uri="{FF2B5EF4-FFF2-40B4-BE49-F238E27FC236}">
                <a16:creationId xmlns:a16="http://schemas.microsoft.com/office/drawing/2014/main" id="{2676BCBC-A340-EC40-AA92-256E4DE4AB9E}"/>
              </a:ext>
            </a:extLst>
          </p:cNvPr>
          <p:cNvPicPr>
            <a:picLocks noChangeAspect="1"/>
          </p:cNvPicPr>
          <p:nvPr/>
        </p:nvPicPr>
        <p:blipFill>
          <a:blip r:embed="rId2"/>
          <a:stretch>
            <a:fillRect/>
          </a:stretch>
        </p:blipFill>
        <p:spPr>
          <a:xfrm>
            <a:off x="322719" y="1866063"/>
            <a:ext cx="8498562" cy="344869"/>
          </a:xfrm>
          <a:prstGeom prst="rect">
            <a:avLst/>
          </a:prstGeom>
        </p:spPr>
      </p:pic>
      <p:grpSp>
        <p:nvGrpSpPr>
          <p:cNvPr id="62" name="组合 61">
            <a:extLst>
              <a:ext uri="{FF2B5EF4-FFF2-40B4-BE49-F238E27FC236}">
                <a16:creationId xmlns:a16="http://schemas.microsoft.com/office/drawing/2014/main" id="{A6306BA7-5309-2644-B0D5-E06D57235245}"/>
              </a:ext>
            </a:extLst>
          </p:cNvPr>
          <p:cNvGrpSpPr/>
          <p:nvPr/>
        </p:nvGrpSpPr>
        <p:grpSpPr>
          <a:xfrm>
            <a:off x="2843808" y="2354965"/>
            <a:ext cx="2930146" cy="2493278"/>
            <a:chOff x="2843808" y="2354965"/>
            <a:chExt cx="2930146" cy="2493278"/>
          </a:xfrm>
        </p:grpSpPr>
        <p:sp>
          <p:nvSpPr>
            <p:cNvPr id="3" name="椭圆 2">
              <a:extLst>
                <a:ext uri="{FF2B5EF4-FFF2-40B4-BE49-F238E27FC236}">
                  <a16:creationId xmlns:a16="http://schemas.microsoft.com/office/drawing/2014/main" id="{53CC0B10-EB15-7048-8371-A513938E21AB}"/>
                </a:ext>
              </a:extLst>
            </p:cNvPr>
            <p:cNvSpPr/>
            <p:nvPr/>
          </p:nvSpPr>
          <p:spPr bwMode="auto">
            <a:xfrm>
              <a:off x="3491880" y="2708920"/>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1" name="椭圆 20">
              <a:extLst>
                <a:ext uri="{FF2B5EF4-FFF2-40B4-BE49-F238E27FC236}">
                  <a16:creationId xmlns:a16="http://schemas.microsoft.com/office/drawing/2014/main" id="{B3285608-8794-BD4D-8543-BE57E7A0B212}"/>
                </a:ext>
              </a:extLst>
            </p:cNvPr>
            <p:cNvSpPr/>
            <p:nvPr/>
          </p:nvSpPr>
          <p:spPr bwMode="auto">
            <a:xfrm>
              <a:off x="4932107" y="2708920"/>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2" name="椭圆 21">
              <a:extLst>
                <a:ext uri="{FF2B5EF4-FFF2-40B4-BE49-F238E27FC236}">
                  <a16:creationId xmlns:a16="http://schemas.microsoft.com/office/drawing/2014/main" id="{442EC2AF-B795-C24E-ADB1-7EA3C56AA69F}"/>
                </a:ext>
              </a:extLst>
            </p:cNvPr>
            <p:cNvSpPr/>
            <p:nvPr/>
          </p:nvSpPr>
          <p:spPr bwMode="auto">
            <a:xfrm>
              <a:off x="3491880" y="4005064"/>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5" name="椭圆 24">
              <a:extLst>
                <a:ext uri="{FF2B5EF4-FFF2-40B4-BE49-F238E27FC236}">
                  <a16:creationId xmlns:a16="http://schemas.microsoft.com/office/drawing/2014/main" id="{F93F3BFE-AA97-5745-A58E-18D021EE74C0}"/>
                </a:ext>
              </a:extLst>
            </p:cNvPr>
            <p:cNvSpPr/>
            <p:nvPr/>
          </p:nvSpPr>
          <p:spPr bwMode="auto">
            <a:xfrm>
              <a:off x="4946535" y="3985145"/>
              <a:ext cx="504053" cy="52397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26" name="椭圆 25">
              <a:extLst>
                <a:ext uri="{FF2B5EF4-FFF2-40B4-BE49-F238E27FC236}">
                  <a16:creationId xmlns:a16="http://schemas.microsoft.com/office/drawing/2014/main" id="{EE0375C0-C663-7845-BD76-757BB0B693A1}"/>
                </a:ext>
              </a:extLst>
            </p:cNvPr>
            <p:cNvSpPr/>
            <p:nvPr/>
          </p:nvSpPr>
          <p:spPr bwMode="auto">
            <a:xfrm>
              <a:off x="3563888" y="2765960"/>
              <a:ext cx="360040" cy="37500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7" name="直线箭头连接符 6">
              <a:extLst>
                <a:ext uri="{FF2B5EF4-FFF2-40B4-BE49-F238E27FC236}">
                  <a16:creationId xmlns:a16="http://schemas.microsoft.com/office/drawing/2014/main" id="{C7C62E97-07C1-DA4C-932D-A86F906B509B}"/>
                </a:ext>
              </a:extLst>
            </p:cNvPr>
            <p:cNvCxnSpPr>
              <a:cxnSpLocks/>
              <a:endCxn id="3" idx="2"/>
            </p:cNvCxnSpPr>
            <p:nvPr/>
          </p:nvCxnSpPr>
          <p:spPr bwMode="auto">
            <a:xfrm>
              <a:off x="2843808" y="2960948"/>
              <a:ext cx="648072"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9" name="直线箭头连接符 28">
              <a:extLst>
                <a:ext uri="{FF2B5EF4-FFF2-40B4-BE49-F238E27FC236}">
                  <a16:creationId xmlns:a16="http://schemas.microsoft.com/office/drawing/2014/main" id="{3464A34D-5D09-1B48-A3AD-25772DA0152D}"/>
                </a:ext>
              </a:extLst>
            </p:cNvPr>
            <p:cNvCxnSpPr>
              <a:cxnSpLocks/>
              <a:stCxn id="3" idx="7"/>
              <a:endCxn id="21" idx="1"/>
            </p:cNvCxnSpPr>
            <p:nvPr/>
          </p:nvCxnSpPr>
          <p:spPr bwMode="auto">
            <a:xfrm>
              <a:off x="3922119" y="2782737"/>
              <a:ext cx="1083805"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32" name="直线箭头连接符 31">
              <a:extLst>
                <a:ext uri="{FF2B5EF4-FFF2-40B4-BE49-F238E27FC236}">
                  <a16:creationId xmlns:a16="http://schemas.microsoft.com/office/drawing/2014/main" id="{79F0EB05-EADC-134F-BB0D-DCB17E4F5727}"/>
                </a:ext>
              </a:extLst>
            </p:cNvPr>
            <p:cNvCxnSpPr>
              <a:cxnSpLocks/>
              <a:stCxn id="21" idx="3"/>
              <a:endCxn id="3" idx="5"/>
            </p:cNvCxnSpPr>
            <p:nvPr/>
          </p:nvCxnSpPr>
          <p:spPr bwMode="auto">
            <a:xfrm flipH="1">
              <a:off x="3922119" y="3139159"/>
              <a:ext cx="1083805"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35" name="直线箭头连接符 34">
              <a:extLst>
                <a:ext uri="{FF2B5EF4-FFF2-40B4-BE49-F238E27FC236}">
                  <a16:creationId xmlns:a16="http://schemas.microsoft.com/office/drawing/2014/main" id="{544E27AD-6760-AD44-A7E5-D97E850BD985}"/>
                </a:ext>
              </a:extLst>
            </p:cNvPr>
            <p:cNvCxnSpPr>
              <a:cxnSpLocks/>
              <a:stCxn id="3" idx="5"/>
              <a:endCxn id="22" idx="7"/>
            </p:cNvCxnSpPr>
            <p:nvPr/>
          </p:nvCxnSpPr>
          <p:spPr bwMode="auto">
            <a:xfrm>
              <a:off x="3922119" y="3139159"/>
              <a:ext cx="0" cy="93972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38" name="直线箭头连接符 37">
              <a:extLst>
                <a:ext uri="{FF2B5EF4-FFF2-40B4-BE49-F238E27FC236}">
                  <a16:creationId xmlns:a16="http://schemas.microsoft.com/office/drawing/2014/main" id="{E9028F7F-9D7C-C244-B750-D19B33C0E6DC}"/>
                </a:ext>
              </a:extLst>
            </p:cNvPr>
            <p:cNvCxnSpPr>
              <a:cxnSpLocks/>
              <a:stCxn id="22" idx="1"/>
              <a:endCxn id="3" idx="3"/>
            </p:cNvCxnSpPr>
            <p:nvPr/>
          </p:nvCxnSpPr>
          <p:spPr bwMode="auto">
            <a:xfrm flipV="1">
              <a:off x="3565697" y="3139159"/>
              <a:ext cx="0" cy="93972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1" name="直线箭头连接符 40">
              <a:extLst>
                <a:ext uri="{FF2B5EF4-FFF2-40B4-BE49-F238E27FC236}">
                  <a16:creationId xmlns:a16="http://schemas.microsoft.com/office/drawing/2014/main" id="{08133510-D1AF-B342-8D41-6F983B780223}"/>
                </a:ext>
              </a:extLst>
            </p:cNvPr>
            <p:cNvCxnSpPr>
              <a:cxnSpLocks/>
              <a:stCxn id="21" idx="5"/>
              <a:endCxn id="25" idx="7"/>
            </p:cNvCxnSpPr>
            <p:nvPr/>
          </p:nvCxnSpPr>
          <p:spPr bwMode="auto">
            <a:xfrm>
              <a:off x="5362346" y="3139159"/>
              <a:ext cx="14425" cy="92272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4" name="直线箭头连接符 43">
              <a:extLst>
                <a:ext uri="{FF2B5EF4-FFF2-40B4-BE49-F238E27FC236}">
                  <a16:creationId xmlns:a16="http://schemas.microsoft.com/office/drawing/2014/main" id="{73872B54-1C96-3040-8AAE-89249392E893}"/>
                </a:ext>
              </a:extLst>
            </p:cNvPr>
            <p:cNvCxnSpPr>
              <a:cxnSpLocks/>
              <a:stCxn id="25" idx="1"/>
              <a:endCxn id="21" idx="3"/>
            </p:cNvCxnSpPr>
            <p:nvPr/>
          </p:nvCxnSpPr>
          <p:spPr bwMode="auto">
            <a:xfrm flipH="1" flipV="1">
              <a:off x="5005924" y="3139159"/>
              <a:ext cx="14428" cy="92272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8" name="直线箭头连接符 47">
              <a:extLst>
                <a:ext uri="{FF2B5EF4-FFF2-40B4-BE49-F238E27FC236}">
                  <a16:creationId xmlns:a16="http://schemas.microsoft.com/office/drawing/2014/main" id="{201D763E-99E6-474C-9C79-528606C28253}"/>
                </a:ext>
              </a:extLst>
            </p:cNvPr>
            <p:cNvCxnSpPr>
              <a:cxnSpLocks/>
              <a:stCxn id="22" idx="7"/>
              <a:endCxn id="25" idx="1"/>
            </p:cNvCxnSpPr>
            <p:nvPr/>
          </p:nvCxnSpPr>
          <p:spPr bwMode="auto">
            <a:xfrm flipV="1">
              <a:off x="3922119" y="4061879"/>
              <a:ext cx="1098233" cy="1700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8" name="直线箭头连接符 57">
              <a:extLst>
                <a:ext uri="{FF2B5EF4-FFF2-40B4-BE49-F238E27FC236}">
                  <a16:creationId xmlns:a16="http://schemas.microsoft.com/office/drawing/2014/main" id="{158860E4-F285-1F4A-8AC0-02F7A1EA08C9}"/>
                </a:ext>
              </a:extLst>
            </p:cNvPr>
            <p:cNvCxnSpPr>
              <a:cxnSpLocks/>
              <a:stCxn id="25" idx="3"/>
              <a:endCxn id="22" idx="5"/>
            </p:cNvCxnSpPr>
            <p:nvPr/>
          </p:nvCxnSpPr>
          <p:spPr bwMode="auto">
            <a:xfrm flipH="1">
              <a:off x="3922119" y="4432386"/>
              <a:ext cx="1098233" cy="2917"/>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63" name="文本框 62">
              <a:extLst>
                <a:ext uri="{FF2B5EF4-FFF2-40B4-BE49-F238E27FC236}">
                  <a16:creationId xmlns:a16="http://schemas.microsoft.com/office/drawing/2014/main" id="{968268D7-81AF-1540-8D58-AD66B58B4C2C}"/>
                </a:ext>
              </a:extLst>
            </p:cNvPr>
            <p:cNvSpPr txBox="1"/>
            <p:nvPr/>
          </p:nvSpPr>
          <p:spPr>
            <a:xfrm>
              <a:off x="4291215" y="2354965"/>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64" name="文本框 63">
              <a:extLst>
                <a:ext uri="{FF2B5EF4-FFF2-40B4-BE49-F238E27FC236}">
                  <a16:creationId xmlns:a16="http://schemas.microsoft.com/office/drawing/2014/main" id="{A5E8DCDF-0A8F-AB48-B5D5-69BB66BF5A27}"/>
                </a:ext>
              </a:extLst>
            </p:cNvPr>
            <p:cNvSpPr txBox="1"/>
            <p:nvPr/>
          </p:nvSpPr>
          <p:spPr>
            <a:xfrm>
              <a:off x="4288024" y="313365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65" name="文本框 64">
              <a:extLst>
                <a:ext uri="{FF2B5EF4-FFF2-40B4-BE49-F238E27FC236}">
                  <a16:creationId xmlns:a16="http://schemas.microsoft.com/office/drawing/2014/main" id="{E63FA656-DC0B-D544-8D48-90D3D633D9A4}"/>
                </a:ext>
              </a:extLst>
            </p:cNvPr>
            <p:cNvSpPr txBox="1"/>
            <p:nvPr/>
          </p:nvSpPr>
          <p:spPr>
            <a:xfrm>
              <a:off x="5413914" y="3285114"/>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66" name="文本框 65">
              <a:extLst>
                <a:ext uri="{FF2B5EF4-FFF2-40B4-BE49-F238E27FC236}">
                  <a16:creationId xmlns:a16="http://schemas.microsoft.com/office/drawing/2014/main" id="{C55D282A-7872-3C48-83B5-95C1584DDE48}"/>
                </a:ext>
              </a:extLst>
            </p:cNvPr>
            <p:cNvSpPr txBox="1"/>
            <p:nvPr/>
          </p:nvSpPr>
          <p:spPr>
            <a:xfrm>
              <a:off x="4670473" y="3285115"/>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67" name="文本框 66">
              <a:extLst>
                <a:ext uri="{FF2B5EF4-FFF2-40B4-BE49-F238E27FC236}">
                  <a16:creationId xmlns:a16="http://schemas.microsoft.com/office/drawing/2014/main" id="{778C9E03-73DF-6A47-8ED1-149579854343}"/>
                </a:ext>
              </a:extLst>
            </p:cNvPr>
            <p:cNvSpPr txBox="1"/>
            <p:nvPr/>
          </p:nvSpPr>
          <p:spPr>
            <a:xfrm>
              <a:off x="3893434" y="3297242"/>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68" name="文本框 67">
              <a:extLst>
                <a:ext uri="{FF2B5EF4-FFF2-40B4-BE49-F238E27FC236}">
                  <a16:creationId xmlns:a16="http://schemas.microsoft.com/office/drawing/2014/main" id="{D4197A47-244B-A440-AD66-CE13FF276D68}"/>
                </a:ext>
              </a:extLst>
            </p:cNvPr>
            <p:cNvSpPr txBox="1"/>
            <p:nvPr/>
          </p:nvSpPr>
          <p:spPr>
            <a:xfrm>
              <a:off x="3196175" y="331058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69" name="文本框 68">
              <a:extLst>
                <a:ext uri="{FF2B5EF4-FFF2-40B4-BE49-F238E27FC236}">
                  <a16:creationId xmlns:a16="http://schemas.microsoft.com/office/drawing/2014/main" id="{3B548E48-C9E5-E54D-8E81-5B80B65D01AA}"/>
                </a:ext>
              </a:extLst>
            </p:cNvPr>
            <p:cNvSpPr txBox="1"/>
            <p:nvPr/>
          </p:nvSpPr>
          <p:spPr>
            <a:xfrm>
              <a:off x="4283554" y="3654089"/>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70" name="文本框 69">
              <a:extLst>
                <a:ext uri="{FF2B5EF4-FFF2-40B4-BE49-F238E27FC236}">
                  <a16:creationId xmlns:a16="http://schemas.microsoft.com/office/drawing/2014/main" id="{D1291B10-7205-7846-82E3-C9B72EED1F4E}"/>
                </a:ext>
              </a:extLst>
            </p:cNvPr>
            <p:cNvSpPr txBox="1"/>
            <p:nvPr/>
          </p:nvSpPr>
          <p:spPr>
            <a:xfrm>
              <a:off x="4283554" y="4386578"/>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grpSp>
      <p:grpSp>
        <p:nvGrpSpPr>
          <p:cNvPr id="71" name="组合 70">
            <a:extLst>
              <a:ext uri="{FF2B5EF4-FFF2-40B4-BE49-F238E27FC236}">
                <a16:creationId xmlns:a16="http://schemas.microsoft.com/office/drawing/2014/main" id="{C6E6188F-F663-E541-B9E6-310084F30B5B}"/>
              </a:ext>
            </a:extLst>
          </p:cNvPr>
          <p:cNvGrpSpPr/>
          <p:nvPr/>
        </p:nvGrpSpPr>
        <p:grpSpPr>
          <a:xfrm>
            <a:off x="587157" y="4847229"/>
            <a:ext cx="8234124" cy="1544866"/>
            <a:chOff x="573051" y="4098848"/>
            <a:chExt cx="8234124" cy="1544866"/>
          </a:xfrm>
        </p:grpSpPr>
        <p:sp>
          <p:nvSpPr>
            <p:cNvPr id="72" name="文本框 71">
              <a:extLst>
                <a:ext uri="{FF2B5EF4-FFF2-40B4-BE49-F238E27FC236}">
                  <a16:creationId xmlns:a16="http://schemas.microsoft.com/office/drawing/2014/main" id="{7B7F064E-563C-5B41-A2C5-FAEDE12331BE}"/>
                </a:ext>
              </a:extLst>
            </p:cNvPr>
            <p:cNvSpPr txBox="1"/>
            <p:nvPr/>
          </p:nvSpPr>
          <p:spPr>
            <a:xfrm>
              <a:off x="573051" y="4098848"/>
              <a:ext cx="8234124" cy="461665"/>
            </a:xfrm>
            <a:prstGeom prst="rect">
              <a:avLst/>
            </a:prstGeom>
            <a:noFill/>
          </p:spPr>
          <p:txBody>
            <a:bodyPr wrap="square" rtlCol="0">
              <a:spAutoFit/>
            </a:bodyPr>
            <a:lstStyle/>
            <a:p>
              <a:pPr algn="l"/>
              <a:r>
                <a:rPr kumimoji="1" lang="zh-CN" altLang="en-US" sz="2400" b="0" i="0" dirty="0">
                  <a:solidFill>
                    <a:srgbClr val="000000"/>
                  </a:solidFill>
                </a:rPr>
                <a:t>解：题目等价于</a:t>
              </a:r>
              <a:r>
                <a:rPr kumimoji="1" lang="en-US" altLang="zh-CN" sz="2400" b="0" i="0" dirty="0">
                  <a:solidFill>
                    <a:srgbClr val="000000"/>
                  </a:solidFill>
                </a:rPr>
                <a:t>0</a:t>
              </a:r>
              <a:r>
                <a:rPr kumimoji="1" lang="zh-CN" altLang="en-US" sz="2400" b="0" i="0" dirty="0">
                  <a:solidFill>
                    <a:srgbClr val="000000"/>
                  </a:solidFill>
                </a:rPr>
                <a:t>的个数是偶数，</a:t>
              </a:r>
              <a:r>
                <a:rPr kumimoji="1" lang="en-US" altLang="zh-CN" sz="2400" b="0" i="0" dirty="0">
                  <a:solidFill>
                    <a:srgbClr val="000000"/>
                  </a:solidFill>
                </a:rPr>
                <a:t>1</a:t>
              </a:r>
              <a:r>
                <a:rPr kumimoji="1" lang="zh-CN" altLang="en-US" sz="2400" b="0" i="0" dirty="0">
                  <a:solidFill>
                    <a:srgbClr val="000000"/>
                  </a:solidFill>
                </a:rPr>
                <a:t>的个数也是偶数。根据</a:t>
              </a:r>
              <a:r>
                <a:rPr kumimoji="1" lang="en-US" altLang="zh-CN" sz="2400" b="0" i="0" dirty="0">
                  <a:solidFill>
                    <a:srgbClr val="000000"/>
                  </a:solidFill>
                </a:rPr>
                <a:t>0</a:t>
              </a:r>
              <a:endParaRPr kumimoji="1" lang="zh-CN" altLang="en-US" sz="2400" b="0" i="0" dirty="0">
                <a:solidFill>
                  <a:srgbClr val="000000"/>
                </a:solidFill>
              </a:endParaRPr>
            </a:p>
          </p:txBody>
        </p:sp>
        <p:sp>
          <p:nvSpPr>
            <p:cNvPr id="73" name="文本框 72">
              <a:extLst>
                <a:ext uri="{FF2B5EF4-FFF2-40B4-BE49-F238E27FC236}">
                  <a16:creationId xmlns:a16="http://schemas.microsoft.com/office/drawing/2014/main" id="{537B91CB-E210-0040-9C68-BEC360875797}"/>
                </a:ext>
              </a:extLst>
            </p:cNvPr>
            <p:cNvSpPr txBox="1"/>
            <p:nvPr/>
          </p:nvSpPr>
          <p:spPr>
            <a:xfrm>
              <a:off x="573051" y="4645007"/>
              <a:ext cx="8234124" cy="830997"/>
            </a:xfrm>
            <a:prstGeom prst="rect">
              <a:avLst/>
            </a:prstGeom>
            <a:noFill/>
          </p:spPr>
          <p:txBody>
            <a:bodyPr wrap="square" rtlCol="0">
              <a:spAutoFit/>
            </a:bodyPr>
            <a:lstStyle/>
            <a:p>
              <a:r>
                <a:rPr lang="zh-CN" altLang="en-US" sz="2400" b="0" i="0" dirty="0">
                  <a:solidFill>
                    <a:srgbClr val="000000"/>
                  </a:solidFill>
                </a:rPr>
                <a:t>和</a:t>
              </a:r>
              <a:r>
                <a:rPr lang="en-US" altLang="zh-CN" sz="2400" b="0" i="0" dirty="0">
                  <a:solidFill>
                    <a:srgbClr val="000000"/>
                  </a:solidFill>
                </a:rPr>
                <a:t>1</a:t>
              </a:r>
              <a:r>
                <a:rPr lang="zh-CN" altLang="en-US" sz="2400" b="0" i="0" dirty="0">
                  <a:solidFill>
                    <a:srgbClr val="000000"/>
                  </a:solidFill>
                </a:rPr>
                <a:t>的奇、偶性，可以划分为</a:t>
              </a:r>
              <a:r>
                <a:rPr lang="en-US" altLang="zh-CN" sz="2400" b="0" i="0" dirty="0">
                  <a:solidFill>
                    <a:srgbClr val="000000"/>
                  </a:solidFill>
                </a:rPr>
                <a:t>4</a:t>
              </a:r>
              <a:r>
                <a:rPr lang="zh-CN" altLang="en-US" sz="2400" b="0" i="0" dirty="0">
                  <a:solidFill>
                    <a:srgbClr val="000000"/>
                  </a:solidFill>
                </a:rPr>
                <a:t>种状态相</a:t>
              </a:r>
              <a:r>
                <a:rPr kumimoji="1" lang="zh-CN" altLang="en-US" sz="2400" b="0" i="0" dirty="0">
                  <a:solidFill>
                    <a:srgbClr val="000000"/>
                  </a:solidFill>
                </a:rPr>
                <a:t>互关联。这样就比较容易设计</a:t>
              </a:r>
              <a:r>
                <a:rPr kumimoji="1" lang="en-US" altLang="zh-CN" sz="2400" b="0" i="0" dirty="0">
                  <a:solidFill>
                    <a:srgbClr val="000000"/>
                  </a:solidFill>
                </a:rPr>
                <a:t>DFA</a:t>
              </a:r>
              <a:r>
                <a:rPr kumimoji="1" lang="zh-CN" altLang="en-US" sz="2400" b="0" i="0" dirty="0">
                  <a:solidFill>
                    <a:srgbClr val="000000"/>
                  </a:solidFill>
                </a:rPr>
                <a:t>了。</a:t>
              </a:r>
            </a:p>
          </p:txBody>
        </p:sp>
        <p:sp>
          <p:nvSpPr>
            <p:cNvPr id="74" name="文本框 73">
              <a:extLst>
                <a:ext uri="{FF2B5EF4-FFF2-40B4-BE49-F238E27FC236}">
                  <a16:creationId xmlns:a16="http://schemas.microsoft.com/office/drawing/2014/main" id="{230018E4-15B4-7D4D-A9DB-FEF3EC5C7233}"/>
                </a:ext>
              </a:extLst>
            </p:cNvPr>
            <p:cNvSpPr txBox="1"/>
            <p:nvPr/>
          </p:nvSpPr>
          <p:spPr>
            <a:xfrm>
              <a:off x="573051" y="5182049"/>
              <a:ext cx="8234124" cy="461665"/>
            </a:xfrm>
            <a:prstGeom prst="rect">
              <a:avLst/>
            </a:prstGeom>
            <a:noFill/>
          </p:spPr>
          <p:txBody>
            <a:bodyPr wrap="square" rtlCol="0">
              <a:spAutoFit/>
            </a:bodyPr>
            <a:lstStyle/>
            <a:p>
              <a:pPr algn="l"/>
              <a:endParaRPr kumimoji="1" lang="zh-CN" altLang="en-US" sz="2400" b="0" i="0" dirty="0">
                <a:solidFill>
                  <a:srgbClr val="000000"/>
                </a:solidFill>
              </a:endParaRPr>
            </a:p>
          </p:txBody>
        </p:sp>
      </p:grpSp>
    </p:spTree>
    <p:extLst>
      <p:ext uri="{BB962C8B-B14F-4D97-AF65-F5344CB8AC3E}">
        <p14:creationId xmlns:p14="http://schemas.microsoft.com/office/powerpoint/2010/main" val="89701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61</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5" name="文本框 14">
            <a:extLst>
              <a:ext uri="{FF2B5EF4-FFF2-40B4-BE49-F238E27FC236}">
                <a16:creationId xmlns:a16="http://schemas.microsoft.com/office/drawing/2014/main" id="{E4BE15BF-81F6-4CC4-A6E3-F8706976FEFB}"/>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8</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表示以下语言</a:t>
            </a:r>
            <a:endParaRPr kumimoji="1" lang="zh-CN" altLang="en-US" sz="2400" b="0" i="0" dirty="0">
              <a:solidFill>
                <a:srgbClr val="000000"/>
              </a:solidFill>
            </a:endParaRPr>
          </a:p>
        </p:txBody>
      </p:sp>
      <p:pic>
        <p:nvPicPr>
          <p:cNvPr id="18" name="图片 17">
            <a:extLst>
              <a:ext uri="{FF2B5EF4-FFF2-40B4-BE49-F238E27FC236}">
                <a16:creationId xmlns:a16="http://schemas.microsoft.com/office/drawing/2014/main" id="{371D5206-43E6-4959-83DB-71EC156E93F4}"/>
              </a:ext>
            </a:extLst>
          </p:cNvPr>
          <p:cNvPicPr>
            <a:picLocks noChangeAspect="1"/>
          </p:cNvPicPr>
          <p:nvPr/>
        </p:nvPicPr>
        <p:blipFill>
          <a:blip r:embed="rId11"/>
          <a:stretch>
            <a:fillRect/>
          </a:stretch>
        </p:blipFill>
        <p:spPr>
          <a:xfrm>
            <a:off x="587157" y="1846176"/>
            <a:ext cx="6889452" cy="329189"/>
          </a:xfrm>
          <a:prstGeom prst="rect">
            <a:avLst/>
          </a:prstGeom>
        </p:spPr>
      </p:pic>
      <p:pic>
        <p:nvPicPr>
          <p:cNvPr id="19" name="图片 18">
            <a:extLst>
              <a:ext uri="{FF2B5EF4-FFF2-40B4-BE49-F238E27FC236}">
                <a16:creationId xmlns:a16="http://schemas.microsoft.com/office/drawing/2014/main" id="{5922467E-2452-4FD0-A1EB-9224B30EE4E5}"/>
              </a:ext>
            </a:extLst>
          </p:cNvPr>
          <p:cNvPicPr>
            <a:picLocks noChangeAspect="1"/>
          </p:cNvPicPr>
          <p:nvPr/>
        </p:nvPicPr>
        <p:blipFill>
          <a:blip r:embed="rId12"/>
          <a:stretch>
            <a:fillRect/>
          </a:stretch>
        </p:blipFill>
        <p:spPr>
          <a:xfrm>
            <a:off x="1476375" y="2193136"/>
            <a:ext cx="6000234" cy="339407"/>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00047614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41</a:t>
            </a:r>
            <a:endParaRPr kumimoji="1" lang="zh-CN" altLang="en-US" sz="2000" b="0" i="0" dirty="0">
              <a:solidFill>
                <a:srgbClr val="000066"/>
              </a:solidFill>
            </a:endParaRP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8</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表示以下语言</a:t>
            </a:r>
            <a:endParaRPr kumimoji="1" lang="zh-CN" altLang="en-US" sz="2400" b="0" i="0" dirty="0">
              <a:solidFill>
                <a:srgbClr val="000000"/>
              </a:solidFill>
            </a:endParaRPr>
          </a:p>
        </p:txBody>
      </p:sp>
      <p:grpSp>
        <p:nvGrpSpPr>
          <p:cNvPr id="71" name="组合 70">
            <a:extLst>
              <a:ext uri="{FF2B5EF4-FFF2-40B4-BE49-F238E27FC236}">
                <a16:creationId xmlns:a16="http://schemas.microsoft.com/office/drawing/2014/main" id="{C6E6188F-F663-E541-B9E6-310084F30B5B}"/>
              </a:ext>
            </a:extLst>
          </p:cNvPr>
          <p:cNvGrpSpPr/>
          <p:nvPr/>
        </p:nvGrpSpPr>
        <p:grpSpPr>
          <a:xfrm>
            <a:off x="587157" y="4847229"/>
            <a:ext cx="8234124" cy="1544866"/>
            <a:chOff x="573051" y="4098848"/>
            <a:chExt cx="8234124" cy="1544866"/>
          </a:xfrm>
        </p:grpSpPr>
        <p:sp>
          <p:nvSpPr>
            <p:cNvPr id="72" name="文本框 71">
              <a:extLst>
                <a:ext uri="{FF2B5EF4-FFF2-40B4-BE49-F238E27FC236}">
                  <a16:creationId xmlns:a16="http://schemas.microsoft.com/office/drawing/2014/main" id="{7B7F064E-563C-5B41-A2C5-FAEDE12331BE}"/>
                </a:ext>
              </a:extLst>
            </p:cNvPr>
            <p:cNvSpPr txBox="1"/>
            <p:nvPr/>
          </p:nvSpPr>
          <p:spPr>
            <a:xfrm>
              <a:off x="573051" y="4098848"/>
              <a:ext cx="8234124" cy="461665"/>
            </a:xfrm>
            <a:prstGeom prst="rect">
              <a:avLst/>
            </a:prstGeom>
            <a:noFill/>
          </p:spPr>
          <p:txBody>
            <a:bodyPr wrap="square" rtlCol="0">
              <a:spAutoFit/>
            </a:bodyPr>
            <a:lstStyle/>
            <a:p>
              <a:pPr algn="l"/>
              <a:r>
                <a:rPr kumimoji="1" lang="zh-CN" altLang="en-US" sz="2400" b="0" i="0" dirty="0">
                  <a:solidFill>
                    <a:srgbClr val="000000"/>
                  </a:solidFill>
                </a:rPr>
                <a:t>解：这道题的难点是如何实现每个前缀中</a:t>
              </a:r>
              <a:r>
                <a:rPr kumimoji="1" lang="en-US" altLang="zh-CN" sz="2400" b="0" i="0" dirty="0">
                  <a:solidFill>
                    <a:srgbClr val="000000"/>
                  </a:solidFill>
                </a:rPr>
                <a:t>0</a:t>
              </a:r>
              <a:r>
                <a:rPr kumimoji="1" lang="zh-CN" altLang="en-US" sz="2400" b="0" i="0" dirty="0">
                  <a:solidFill>
                    <a:srgbClr val="000000"/>
                  </a:solidFill>
                </a:rPr>
                <a:t>和</a:t>
              </a:r>
              <a:r>
                <a:rPr kumimoji="1" lang="en-US" altLang="zh-CN" sz="2400" b="0" i="0" dirty="0">
                  <a:solidFill>
                    <a:srgbClr val="000000"/>
                  </a:solidFill>
                </a:rPr>
                <a:t>1</a:t>
              </a:r>
              <a:r>
                <a:rPr kumimoji="1" lang="zh-CN" altLang="en-US" sz="2400" b="0" i="0" dirty="0">
                  <a:solidFill>
                    <a:srgbClr val="000000"/>
                  </a:solidFill>
                </a:rPr>
                <a:t>的个数之差不</a:t>
              </a:r>
            </a:p>
          </p:txBody>
        </p:sp>
        <p:sp>
          <p:nvSpPr>
            <p:cNvPr id="73" name="文本框 72">
              <a:extLst>
                <a:ext uri="{FF2B5EF4-FFF2-40B4-BE49-F238E27FC236}">
                  <a16:creationId xmlns:a16="http://schemas.microsoft.com/office/drawing/2014/main" id="{537B91CB-E210-0040-9C68-BEC360875797}"/>
                </a:ext>
              </a:extLst>
            </p:cNvPr>
            <p:cNvSpPr txBox="1"/>
            <p:nvPr/>
          </p:nvSpPr>
          <p:spPr>
            <a:xfrm>
              <a:off x="573051" y="4645007"/>
              <a:ext cx="8234124" cy="461665"/>
            </a:xfrm>
            <a:prstGeom prst="rect">
              <a:avLst/>
            </a:prstGeom>
            <a:noFill/>
          </p:spPr>
          <p:txBody>
            <a:bodyPr wrap="square" rtlCol="0">
              <a:spAutoFit/>
            </a:bodyPr>
            <a:lstStyle/>
            <a:p>
              <a:pPr algn="l"/>
              <a:r>
                <a:rPr kumimoji="1" lang="zh-CN" altLang="en-US" sz="2400" b="0" i="0" dirty="0">
                  <a:solidFill>
                    <a:srgbClr val="000000"/>
                  </a:solidFill>
                </a:rPr>
                <a:t>超过</a:t>
              </a:r>
              <a:r>
                <a:rPr kumimoji="1" lang="en-US" altLang="zh-CN" sz="2400" b="0" i="0" dirty="0">
                  <a:solidFill>
                    <a:srgbClr val="000000"/>
                  </a:solidFill>
                </a:rPr>
                <a:t>1</a:t>
              </a:r>
              <a:r>
                <a:rPr kumimoji="1" lang="zh-CN" altLang="en-US" sz="2400" b="0" i="0" dirty="0">
                  <a:solidFill>
                    <a:srgbClr val="000000"/>
                  </a:solidFill>
                </a:rPr>
                <a:t>。实现起来，就是只要出现</a:t>
              </a:r>
              <a:r>
                <a:rPr lang="en-US" altLang="zh-CN" sz="2400" b="0" i="0" dirty="0">
                  <a:solidFill>
                    <a:srgbClr val="000000"/>
                  </a:solidFill>
                </a:rPr>
                <a:t>0</a:t>
              </a:r>
              <a:r>
                <a:rPr lang="zh-CN" altLang="en-US" sz="2400" b="0" i="0" dirty="0">
                  <a:solidFill>
                    <a:srgbClr val="000000"/>
                  </a:solidFill>
                </a:rPr>
                <a:t>，紧接着要出现</a:t>
              </a:r>
              <a:r>
                <a:rPr lang="en-US" altLang="zh-CN" sz="2400" b="0" i="0" dirty="0">
                  <a:solidFill>
                    <a:srgbClr val="000000"/>
                  </a:solidFill>
                </a:rPr>
                <a:t>1</a:t>
              </a:r>
              <a:r>
                <a:rPr lang="zh-CN" altLang="en-US" sz="2400" b="0" i="0" dirty="0">
                  <a:solidFill>
                    <a:srgbClr val="000000"/>
                  </a:solidFill>
                </a:rPr>
                <a:t>，反之</a:t>
              </a:r>
              <a:endParaRPr kumimoji="1" lang="zh-CN" altLang="en-US" sz="2400" b="0" i="0" dirty="0">
                <a:solidFill>
                  <a:srgbClr val="000000"/>
                </a:solidFill>
              </a:endParaRPr>
            </a:p>
          </p:txBody>
        </p:sp>
        <p:sp>
          <p:nvSpPr>
            <p:cNvPr id="74" name="文本框 73">
              <a:extLst>
                <a:ext uri="{FF2B5EF4-FFF2-40B4-BE49-F238E27FC236}">
                  <a16:creationId xmlns:a16="http://schemas.microsoft.com/office/drawing/2014/main" id="{230018E4-15B4-7D4D-A9DB-FEF3EC5C7233}"/>
                </a:ext>
              </a:extLst>
            </p:cNvPr>
            <p:cNvSpPr txBox="1"/>
            <p:nvPr/>
          </p:nvSpPr>
          <p:spPr>
            <a:xfrm>
              <a:off x="573051" y="5182049"/>
              <a:ext cx="8234124" cy="461665"/>
            </a:xfrm>
            <a:prstGeom prst="rect">
              <a:avLst/>
            </a:prstGeom>
            <a:noFill/>
          </p:spPr>
          <p:txBody>
            <a:bodyPr wrap="square" rtlCol="0">
              <a:spAutoFit/>
            </a:bodyPr>
            <a:lstStyle/>
            <a:p>
              <a:pPr algn="l"/>
              <a:r>
                <a:rPr kumimoji="1" lang="zh-CN" altLang="en-US" sz="2400" b="0" i="0" dirty="0">
                  <a:solidFill>
                    <a:srgbClr val="000000"/>
                  </a:solidFill>
                </a:rPr>
                <a:t>亦然。再加上垃圾回收节点，整个</a:t>
              </a:r>
              <a:r>
                <a:rPr kumimoji="1" lang="en-US" altLang="zh-CN" sz="2400" b="0" i="0" dirty="0">
                  <a:solidFill>
                    <a:srgbClr val="000000"/>
                  </a:solidFill>
                </a:rPr>
                <a:t>DFA</a:t>
              </a:r>
              <a:r>
                <a:rPr kumimoji="1" lang="zh-CN" altLang="en-US" sz="2400" b="0" i="0" dirty="0">
                  <a:solidFill>
                    <a:srgbClr val="000000"/>
                  </a:solidFill>
                </a:rPr>
                <a:t>就容易构建了。</a:t>
              </a:r>
            </a:p>
          </p:txBody>
        </p:sp>
      </p:grpSp>
      <p:pic>
        <p:nvPicPr>
          <p:cNvPr id="4" name="图片 3">
            <a:extLst>
              <a:ext uri="{FF2B5EF4-FFF2-40B4-BE49-F238E27FC236}">
                <a16:creationId xmlns:a16="http://schemas.microsoft.com/office/drawing/2014/main" id="{77F25AF4-82DB-C245-80D7-93B3429E1AFA}"/>
              </a:ext>
            </a:extLst>
          </p:cNvPr>
          <p:cNvPicPr>
            <a:picLocks noChangeAspect="1"/>
          </p:cNvPicPr>
          <p:nvPr/>
        </p:nvPicPr>
        <p:blipFill>
          <a:blip r:embed="rId2"/>
          <a:stretch>
            <a:fillRect/>
          </a:stretch>
        </p:blipFill>
        <p:spPr>
          <a:xfrm>
            <a:off x="587157" y="1846176"/>
            <a:ext cx="6889452" cy="329189"/>
          </a:xfrm>
          <a:prstGeom prst="rect">
            <a:avLst/>
          </a:prstGeom>
        </p:spPr>
      </p:pic>
      <p:grpSp>
        <p:nvGrpSpPr>
          <p:cNvPr id="56" name="组合 55">
            <a:extLst>
              <a:ext uri="{FF2B5EF4-FFF2-40B4-BE49-F238E27FC236}">
                <a16:creationId xmlns:a16="http://schemas.microsoft.com/office/drawing/2014/main" id="{7B88AD47-6E39-4F4F-B3F0-1B3C89829B2A}"/>
              </a:ext>
            </a:extLst>
          </p:cNvPr>
          <p:cNvGrpSpPr/>
          <p:nvPr/>
        </p:nvGrpSpPr>
        <p:grpSpPr>
          <a:xfrm>
            <a:off x="2219037" y="2708920"/>
            <a:ext cx="5099259" cy="2000537"/>
            <a:chOff x="2219037" y="2827646"/>
            <a:chExt cx="5099259" cy="2000537"/>
          </a:xfrm>
        </p:grpSpPr>
        <p:sp>
          <p:nvSpPr>
            <p:cNvPr id="6" name="椭圆 5">
              <a:extLst>
                <a:ext uri="{FF2B5EF4-FFF2-40B4-BE49-F238E27FC236}">
                  <a16:creationId xmlns:a16="http://schemas.microsoft.com/office/drawing/2014/main" id="{166EED1C-2C7E-9545-A7E3-C6CB59F497FF}"/>
                </a:ext>
              </a:extLst>
            </p:cNvPr>
            <p:cNvSpPr/>
            <p:nvPr/>
          </p:nvSpPr>
          <p:spPr bwMode="auto">
            <a:xfrm>
              <a:off x="2843808" y="3573016"/>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6" name="椭圆 35">
              <a:extLst>
                <a:ext uri="{FF2B5EF4-FFF2-40B4-BE49-F238E27FC236}">
                  <a16:creationId xmlns:a16="http://schemas.microsoft.com/office/drawing/2014/main" id="{553905B7-9EB9-3044-9C4F-2B7467A7C9D9}"/>
                </a:ext>
              </a:extLst>
            </p:cNvPr>
            <p:cNvSpPr/>
            <p:nvPr/>
          </p:nvSpPr>
          <p:spPr bwMode="auto">
            <a:xfrm>
              <a:off x="4200163" y="2827646"/>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7" name="椭圆 36">
              <a:extLst>
                <a:ext uri="{FF2B5EF4-FFF2-40B4-BE49-F238E27FC236}">
                  <a16:creationId xmlns:a16="http://schemas.microsoft.com/office/drawing/2014/main" id="{69A35DD2-418C-3540-AD00-2F47AAD3E989}"/>
                </a:ext>
              </a:extLst>
            </p:cNvPr>
            <p:cNvSpPr/>
            <p:nvPr/>
          </p:nvSpPr>
          <p:spPr bwMode="auto">
            <a:xfrm>
              <a:off x="4200163" y="4324127"/>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9" name="椭圆 38">
              <a:extLst>
                <a:ext uri="{FF2B5EF4-FFF2-40B4-BE49-F238E27FC236}">
                  <a16:creationId xmlns:a16="http://schemas.microsoft.com/office/drawing/2014/main" id="{ED00EDA3-B5CC-934B-AFB7-9D77ABEF1954}"/>
                </a:ext>
              </a:extLst>
            </p:cNvPr>
            <p:cNvSpPr/>
            <p:nvPr/>
          </p:nvSpPr>
          <p:spPr bwMode="auto">
            <a:xfrm>
              <a:off x="5544110" y="3560159"/>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9" name="直线箭头连接符 8">
              <a:extLst>
                <a:ext uri="{FF2B5EF4-FFF2-40B4-BE49-F238E27FC236}">
                  <a16:creationId xmlns:a16="http://schemas.microsoft.com/office/drawing/2014/main" id="{DDC20592-AE0E-D541-9E64-B188C681E968}"/>
                </a:ext>
              </a:extLst>
            </p:cNvPr>
            <p:cNvCxnSpPr>
              <a:stCxn id="6" idx="7"/>
              <a:endCxn id="36" idx="2"/>
            </p:cNvCxnSpPr>
            <p:nvPr/>
          </p:nvCxnSpPr>
          <p:spPr bwMode="auto">
            <a:xfrm flipV="1">
              <a:off x="3274047" y="3079674"/>
              <a:ext cx="926116" cy="567159"/>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2" name="直线箭头连接符 41">
              <a:extLst>
                <a:ext uri="{FF2B5EF4-FFF2-40B4-BE49-F238E27FC236}">
                  <a16:creationId xmlns:a16="http://schemas.microsoft.com/office/drawing/2014/main" id="{C63F6940-DD89-9444-BBA0-1025396B1F5F}"/>
                </a:ext>
              </a:extLst>
            </p:cNvPr>
            <p:cNvCxnSpPr>
              <a:cxnSpLocks/>
              <a:stCxn id="36" idx="3"/>
              <a:endCxn id="6" idx="6"/>
            </p:cNvCxnSpPr>
            <p:nvPr/>
          </p:nvCxnSpPr>
          <p:spPr bwMode="auto">
            <a:xfrm flipH="1">
              <a:off x="3347864" y="3257885"/>
              <a:ext cx="926116" cy="567159"/>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5" name="直线箭头连接符 44">
              <a:extLst>
                <a:ext uri="{FF2B5EF4-FFF2-40B4-BE49-F238E27FC236}">
                  <a16:creationId xmlns:a16="http://schemas.microsoft.com/office/drawing/2014/main" id="{AE269DDC-59B1-6144-BA7E-90ECB17CA912}"/>
                </a:ext>
              </a:extLst>
            </p:cNvPr>
            <p:cNvCxnSpPr>
              <a:cxnSpLocks/>
              <a:stCxn id="6" idx="5"/>
              <a:endCxn id="37" idx="2"/>
            </p:cNvCxnSpPr>
            <p:nvPr/>
          </p:nvCxnSpPr>
          <p:spPr bwMode="auto">
            <a:xfrm>
              <a:off x="3274047" y="4003255"/>
              <a:ext cx="926116" cy="572900"/>
            </a:xfrm>
            <a:prstGeom prst="straightConnector1">
              <a:avLst/>
            </a:prstGeom>
            <a:solidFill>
              <a:schemeClr val="accent1"/>
            </a:solidFill>
            <a:ln w="9525" cap="flat" cmpd="sng" algn="ctr">
              <a:solidFill>
                <a:srgbClr val="000000"/>
              </a:solidFill>
              <a:prstDash val="solid"/>
              <a:round/>
              <a:headEnd type="triangle" w="lg" len="lg"/>
              <a:tailEnd type="none" w="lg" len="lg"/>
            </a:ln>
            <a:effectLst/>
          </p:spPr>
        </p:cxnSp>
        <p:cxnSp>
          <p:nvCxnSpPr>
            <p:cNvPr id="49" name="直线箭头连接符 48">
              <a:extLst>
                <a:ext uri="{FF2B5EF4-FFF2-40B4-BE49-F238E27FC236}">
                  <a16:creationId xmlns:a16="http://schemas.microsoft.com/office/drawing/2014/main" id="{B5AB8CF0-4B0B-3843-81AC-8B638A908200}"/>
                </a:ext>
              </a:extLst>
            </p:cNvPr>
            <p:cNvCxnSpPr>
              <a:cxnSpLocks/>
              <a:stCxn id="37" idx="1"/>
              <a:endCxn id="6" idx="6"/>
            </p:cNvCxnSpPr>
            <p:nvPr/>
          </p:nvCxnSpPr>
          <p:spPr bwMode="auto">
            <a:xfrm flipH="1" flipV="1">
              <a:off x="3347864" y="3825044"/>
              <a:ext cx="926116" cy="572900"/>
            </a:xfrm>
            <a:prstGeom prst="straightConnector1">
              <a:avLst/>
            </a:prstGeom>
            <a:solidFill>
              <a:schemeClr val="accent1"/>
            </a:solidFill>
            <a:ln w="9525" cap="flat" cmpd="sng" algn="ctr">
              <a:solidFill>
                <a:srgbClr val="000000"/>
              </a:solidFill>
              <a:prstDash val="solid"/>
              <a:round/>
              <a:headEnd type="triangle" w="lg" len="lg"/>
              <a:tailEnd type="none" w="lg" len="lg"/>
            </a:ln>
            <a:effectLst/>
          </p:spPr>
        </p:cxnSp>
        <p:cxnSp>
          <p:nvCxnSpPr>
            <p:cNvPr id="75" name="直线箭头连接符 74">
              <a:extLst>
                <a:ext uri="{FF2B5EF4-FFF2-40B4-BE49-F238E27FC236}">
                  <a16:creationId xmlns:a16="http://schemas.microsoft.com/office/drawing/2014/main" id="{1EEABD1F-0EBE-7C45-8F0C-7FE4E4F7D030}"/>
                </a:ext>
              </a:extLst>
            </p:cNvPr>
            <p:cNvCxnSpPr>
              <a:cxnSpLocks/>
              <a:stCxn id="36" idx="6"/>
              <a:endCxn id="39" idx="1"/>
            </p:cNvCxnSpPr>
            <p:nvPr/>
          </p:nvCxnSpPr>
          <p:spPr bwMode="auto">
            <a:xfrm>
              <a:off x="4704219" y="3079674"/>
              <a:ext cx="913708" cy="55430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76" name="直线箭头连接符 75">
              <a:extLst>
                <a:ext uri="{FF2B5EF4-FFF2-40B4-BE49-F238E27FC236}">
                  <a16:creationId xmlns:a16="http://schemas.microsoft.com/office/drawing/2014/main" id="{0538E1FF-137B-CA41-996F-856DF53841C6}"/>
                </a:ext>
              </a:extLst>
            </p:cNvPr>
            <p:cNvCxnSpPr>
              <a:cxnSpLocks/>
              <a:stCxn id="37" idx="6"/>
              <a:endCxn id="39" idx="3"/>
            </p:cNvCxnSpPr>
            <p:nvPr/>
          </p:nvCxnSpPr>
          <p:spPr bwMode="auto">
            <a:xfrm flipV="1">
              <a:off x="4704219" y="3990398"/>
              <a:ext cx="913708" cy="585757"/>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77" name="弧 76">
              <a:extLst>
                <a:ext uri="{FF2B5EF4-FFF2-40B4-BE49-F238E27FC236}">
                  <a16:creationId xmlns:a16="http://schemas.microsoft.com/office/drawing/2014/main" id="{1E8CC654-78CE-0349-B1BA-9BFF106D0AF7}"/>
                </a:ext>
              </a:extLst>
            </p:cNvPr>
            <p:cNvSpPr/>
            <p:nvPr/>
          </p:nvSpPr>
          <p:spPr bwMode="auto">
            <a:xfrm rot="16584142">
              <a:off x="6050555" y="3612643"/>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dirty="0">
                <a:ln>
                  <a:noFill/>
                </a:ln>
                <a:solidFill>
                  <a:srgbClr val="800080"/>
                </a:solidFill>
                <a:effectLst/>
                <a:latin typeface="Times New Roman" pitchFamily="18" charset="0"/>
                <a:ea typeface="宋体" pitchFamily="2" charset="-122"/>
              </a:endParaRPr>
            </a:p>
          </p:txBody>
        </p:sp>
        <p:cxnSp>
          <p:nvCxnSpPr>
            <p:cNvPr id="78" name="直线箭头连接符 77">
              <a:extLst>
                <a:ext uri="{FF2B5EF4-FFF2-40B4-BE49-F238E27FC236}">
                  <a16:creationId xmlns:a16="http://schemas.microsoft.com/office/drawing/2014/main" id="{8EA41835-9AFF-7A4F-90C5-50B307383B35}"/>
                </a:ext>
              </a:extLst>
            </p:cNvPr>
            <p:cNvCxnSpPr>
              <a:cxnSpLocks/>
              <a:endCxn id="6" idx="2"/>
            </p:cNvCxnSpPr>
            <p:nvPr/>
          </p:nvCxnSpPr>
          <p:spPr bwMode="auto">
            <a:xfrm>
              <a:off x="2219037" y="3825044"/>
              <a:ext cx="624771"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79" name="文本框 78">
              <a:extLst>
                <a:ext uri="{FF2B5EF4-FFF2-40B4-BE49-F238E27FC236}">
                  <a16:creationId xmlns:a16="http://schemas.microsoft.com/office/drawing/2014/main" id="{1A45174A-7E99-534A-B7CF-9AEA15A1ECC1}"/>
                </a:ext>
              </a:extLst>
            </p:cNvPr>
            <p:cNvSpPr txBox="1"/>
            <p:nvPr/>
          </p:nvSpPr>
          <p:spPr>
            <a:xfrm>
              <a:off x="3470024" y="2940243"/>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80" name="文本框 79">
              <a:extLst>
                <a:ext uri="{FF2B5EF4-FFF2-40B4-BE49-F238E27FC236}">
                  <a16:creationId xmlns:a16="http://schemas.microsoft.com/office/drawing/2014/main" id="{9130B184-2714-CF47-AE39-C32DC4B149FD}"/>
                </a:ext>
              </a:extLst>
            </p:cNvPr>
            <p:cNvSpPr txBox="1"/>
            <p:nvPr/>
          </p:nvSpPr>
          <p:spPr>
            <a:xfrm>
              <a:off x="3858011" y="3380916"/>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81" name="文本框 80">
              <a:extLst>
                <a:ext uri="{FF2B5EF4-FFF2-40B4-BE49-F238E27FC236}">
                  <a16:creationId xmlns:a16="http://schemas.microsoft.com/office/drawing/2014/main" id="{411F19E4-2552-514B-8269-1D3496561860}"/>
                </a:ext>
              </a:extLst>
            </p:cNvPr>
            <p:cNvSpPr txBox="1"/>
            <p:nvPr/>
          </p:nvSpPr>
          <p:spPr>
            <a:xfrm>
              <a:off x="3858011" y="3837289"/>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82" name="文本框 81">
              <a:extLst>
                <a:ext uri="{FF2B5EF4-FFF2-40B4-BE49-F238E27FC236}">
                  <a16:creationId xmlns:a16="http://schemas.microsoft.com/office/drawing/2014/main" id="{61FE6E70-D668-024B-B2CD-18ECF19D4AF6}"/>
                </a:ext>
              </a:extLst>
            </p:cNvPr>
            <p:cNvSpPr txBox="1"/>
            <p:nvPr/>
          </p:nvSpPr>
          <p:spPr>
            <a:xfrm>
              <a:off x="3470024" y="4319145"/>
              <a:ext cx="360040" cy="461665"/>
            </a:xfrm>
            <a:prstGeom prst="rect">
              <a:avLst/>
            </a:prstGeom>
            <a:noFill/>
          </p:spPr>
          <p:txBody>
            <a:bodyPr wrap="square" rtlCol="0">
              <a:spAutoFit/>
            </a:bodyPr>
            <a:lstStyle/>
            <a:p>
              <a:r>
                <a:rPr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83" name="文本框 82">
              <a:extLst>
                <a:ext uri="{FF2B5EF4-FFF2-40B4-BE49-F238E27FC236}">
                  <a16:creationId xmlns:a16="http://schemas.microsoft.com/office/drawing/2014/main" id="{86FAE830-B07A-494F-B7A9-A5867ECF8BE1}"/>
                </a:ext>
              </a:extLst>
            </p:cNvPr>
            <p:cNvSpPr txBox="1"/>
            <p:nvPr/>
          </p:nvSpPr>
          <p:spPr>
            <a:xfrm>
              <a:off x="5057533" y="2940529"/>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84" name="文本框 83">
              <a:extLst>
                <a:ext uri="{FF2B5EF4-FFF2-40B4-BE49-F238E27FC236}">
                  <a16:creationId xmlns:a16="http://schemas.microsoft.com/office/drawing/2014/main" id="{7B70BC2E-E163-DC46-9928-F23DCFD60482}"/>
                </a:ext>
              </a:extLst>
            </p:cNvPr>
            <p:cNvSpPr txBox="1"/>
            <p:nvPr/>
          </p:nvSpPr>
          <p:spPr>
            <a:xfrm>
              <a:off x="5081338" y="431966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85" name="文本框 84">
              <a:extLst>
                <a:ext uri="{FF2B5EF4-FFF2-40B4-BE49-F238E27FC236}">
                  <a16:creationId xmlns:a16="http://schemas.microsoft.com/office/drawing/2014/main" id="{1BD754BC-FC9D-5F4F-BF92-A310A1ADBF39}"/>
                </a:ext>
              </a:extLst>
            </p:cNvPr>
            <p:cNvSpPr txBox="1"/>
            <p:nvPr/>
          </p:nvSpPr>
          <p:spPr>
            <a:xfrm>
              <a:off x="6479640" y="3573016"/>
              <a:ext cx="838656"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0, 1</a:t>
              </a:r>
              <a:endParaRPr kumimoji="1" lang="zh-CN" altLang="en-US" sz="2400" b="0" i="0" dirty="0">
                <a:solidFill>
                  <a:srgbClr val="000000"/>
                </a:solidFill>
                <a:cs typeface="Times New Roman" panose="02020603050405020304" pitchFamily="18" charset="0"/>
              </a:endParaRPr>
            </a:p>
          </p:txBody>
        </p:sp>
        <p:sp>
          <p:nvSpPr>
            <p:cNvPr id="86" name="椭圆 85">
              <a:extLst>
                <a:ext uri="{FF2B5EF4-FFF2-40B4-BE49-F238E27FC236}">
                  <a16:creationId xmlns:a16="http://schemas.microsoft.com/office/drawing/2014/main" id="{A11F711D-14BA-3D46-A6B0-1F34009F5180}"/>
                </a:ext>
              </a:extLst>
            </p:cNvPr>
            <p:cNvSpPr/>
            <p:nvPr/>
          </p:nvSpPr>
          <p:spPr bwMode="auto">
            <a:xfrm>
              <a:off x="2888135" y="3622391"/>
              <a:ext cx="425473" cy="41475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grpSp>
      <p:pic>
        <p:nvPicPr>
          <p:cNvPr id="55" name="图片 54">
            <a:extLst>
              <a:ext uri="{FF2B5EF4-FFF2-40B4-BE49-F238E27FC236}">
                <a16:creationId xmlns:a16="http://schemas.microsoft.com/office/drawing/2014/main" id="{2C0693E4-B0E9-204D-9C47-97310B8628AF}"/>
              </a:ext>
            </a:extLst>
          </p:cNvPr>
          <p:cNvPicPr>
            <a:picLocks noChangeAspect="1"/>
          </p:cNvPicPr>
          <p:nvPr/>
        </p:nvPicPr>
        <p:blipFill>
          <a:blip r:embed="rId3"/>
          <a:stretch>
            <a:fillRect/>
          </a:stretch>
        </p:blipFill>
        <p:spPr>
          <a:xfrm>
            <a:off x="1476375" y="2193136"/>
            <a:ext cx="6000234" cy="339407"/>
          </a:xfrm>
          <a:prstGeom prst="rect">
            <a:avLst/>
          </a:prstGeom>
        </p:spPr>
      </p:pic>
    </p:spTree>
    <p:extLst>
      <p:ext uri="{BB962C8B-B14F-4D97-AF65-F5344CB8AC3E}">
        <p14:creationId xmlns:p14="http://schemas.microsoft.com/office/powerpoint/2010/main" val="125998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63</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6" name="文本框 15">
            <a:extLst>
              <a:ext uri="{FF2B5EF4-FFF2-40B4-BE49-F238E27FC236}">
                <a16:creationId xmlns:a16="http://schemas.microsoft.com/office/drawing/2014/main" id="{D9828E93-EB65-4B66-851B-386AB17AC57F}"/>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9</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表示以下语言</a:t>
            </a:r>
            <a:endParaRPr kumimoji="1" lang="zh-CN" altLang="en-US" sz="2400" b="0" i="0" dirty="0">
              <a:solidFill>
                <a:srgbClr val="000000"/>
              </a:solidFill>
            </a:endParaRPr>
          </a:p>
        </p:txBody>
      </p:sp>
      <p:pic>
        <p:nvPicPr>
          <p:cNvPr id="17" name="图片 16">
            <a:extLst>
              <a:ext uri="{FF2B5EF4-FFF2-40B4-BE49-F238E27FC236}">
                <a16:creationId xmlns:a16="http://schemas.microsoft.com/office/drawing/2014/main" id="{4A7AF9EB-CA24-48B4-9603-E2B68F905703}"/>
              </a:ext>
            </a:extLst>
          </p:cNvPr>
          <p:cNvPicPr>
            <a:picLocks noChangeAspect="1"/>
          </p:cNvPicPr>
          <p:nvPr/>
        </p:nvPicPr>
        <p:blipFill>
          <a:blip r:embed="rId11"/>
          <a:stretch>
            <a:fillRect/>
          </a:stretch>
        </p:blipFill>
        <p:spPr>
          <a:xfrm>
            <a:off x="703719" y="1783185"/>
            <a:ext cx="7684705" cy="341542"/>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06046256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headEnd/>
            <a:tailEnd/>
          </a:ln>
          <a:effectLst/>
        </p:spPr>
        <p:txBody>
          <a:bodyPr>
            <a:spAutoFit/>
          </a:bodyPr>
          <a:lstStyle/>
          <a:p>
            <a:pPr>
              <a:lnSpc>
                <a:spcPct val="90000"/>
              </a:lnSpc>
            </a:pPr>
            <a:r>
              <a:rPr lang="zh-CN" altLang="en-US" sz="4000" i="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27" name="文本框 26">
            <a:extLst>
              <a:ext uri="{FF2B5EF4-FFF2-40B4-BE49-F238E27FC236}">
                <a16:creationId xmlns:a16="http://schemas.microsoft.com/office/drawing/2014/main" id="{304B4B66-158B-C44A-A7BA-20F0C8831A92}"/>
              </a:ext>
            </a:extLst>
          </p:cNvPr>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9</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表示以下语言</a:t>
            </a:r>
            <a:endParaRPr kumimoji="1" lang="zh-CN" altLang="en-US" sz="2400" b="0" i="0" dirty="0">
              <a:solidFill>
                <a:srgbClr val="000000"/>
              </a:solidFill>
            </a:endParaRPr>
          </a:p>
        </p:txBody>
      </p:sp>
      <p:grpSp>
        <p:nvGrpSpPr>
          <p:cNvPr id="71" name="组合 70">
            <a:extLst>
              <a:ext uri="{FF2B5EF4-FFF2-40B4-BE49-F238E27FC236}">
                <a16:creationId xmlns:a16="http://schemas.microsoft.com/office/drawing/2014/main" id="{C6E6188F-F663-E541-B9E6-310084F30B5B}"/>
              </a:ext>
            </a:extLst>
          </p:cNvPr>
          <p:cNvGrpSpPr/>
          <p:nvPr/>
        </p:nvGrpSpPr>
        <p:grpSpPr>
          <a:xfrm>
            <a:off x="587157" y="4847229"/>
            <a:ext cx="8234124" cy="1544866"/>
            <a:chOff x="573051" y="4098848"/>
            <a:chExt cx="8234124" cy="1544866"/>
          </a:xfrm>
        </p:grpSpPr>
        <p:sp>
          <p:nvSpPr>
            <p:cNvPr id="72" name="文本框 71">
              <a:extLst>
                <a:ext uri="{FF2B5EF4-FFF2-40B4-BE49-F238E27FC236}">
                  <a16:creationId xmlns:a16="http://schemas.microsoft.com/office/drawing/2014/main" id="{7B7F064E-563C-5B41-A2C5-FAEDE12331BE}"/>
                </a:ext>
              </a:extLst>
            </p:cNvPr>
            <p:cNvSpPr txBox="1"/>
            <p:nvPr/>
          </p:nvSpPr>
          <p:spPr>
            <a:xfrm>
              <a:off x="573051" y="4098848"/>
              <a:ext cx="8234124" cy="461665"/>
            </a:xfrm>
            <a:prstGeom prst="rect">
              <a:avLst/>
            </a:prstGeom>
            <a:noFill/>
          </p:spPr>
          <p:txBody>
            <a:bodyPr wrap="square" rtlCol="0">
              <a:spAutoFit/>
            </a:bodyPr>
            <a:lstStyle/>
            <a:p>
              <a:pPr algn="l"/>
              <a:r>
                <a:rPr kumimoji="1" lang="zh-CN" altLang="en-US" sz="2400" b="0" i="0" dirty="0">
                  <a:solidFill>
                    <a:srgbClr val="000000"/>
                  </a:solidFill>
                </a:rPr>
                <a:t>解：</a:t>
              </a:r>
              <a:r>
                <a:rPr lang="zh-CN" altLang="en-US" sz="2400" b="0" i="0" dirty="0">
                  <a:solidFill>
                    <a:srgbClr val="000000"/>
                  </a:solidFill>
                </a:rPr>
                <a:t>这道题看上去很复杂，既有包含关系，又有不包含关系。</a:t>
              </a:r>
              <a:endParaRPr kumimoji="1" lang="zh-CN" altLang="en-US" sz="2400" b="0" i="0" dirty="0">
                <a:solidFill>
                  <a:srgbClr val="000000"/>
                </a:solidFill>
              </a:endParaRPr>
            </a:p>
          </p:txBody>
        </p:sp>
        <p:sp>
          <p:nvSpPr>
            <p:cNvPr id="73" name="文本框 72">
              <a:extLst>
                <a:ext uri="{FF2B5EF4-FFF2-40B4-BE49-F238E27FC236}">
                  <a16:creationId xmlns:a16="http://schemas.microsoft.com/office/drawing/2014/main" id="{537B91CB-E210-0040-9C68-BEC360875797}"/>
                </a:ext>
              </a:extLst>
            </p:cNvPr>
            <p:cNvSpPr txBox="1"/>
            <p:nvPr/>
          </p:nvSpPr>
          <p:spPr>
            <a:xfrm>
              <a:off x="573051" y="4645007"/>
              <a:ext cx="8234124" cy="461665"/>
            </a:xfrm>
            <a:prstGeom prst="rect">
              <a:avLst/>
            </a:prstGeom>
            <a:noFill/>
          </p:spPr>
          <p:txBody>
            <a:bodyPr wrap="square" rtlCol="0">
              <a:spAutoFit/>
            </a:bodyPr>
            <a:lstStyle/>
            <a:p>
              <a:pPr algn="l"/>
              <a:r>
                <a:rPr kumimoji="1" lang="zh-CN" altLang="en-US" sz="2400" b="0" i="0" dirty="0">
                  <a:solidFill>
                    <a:srgbClr val="000000"/>
                  </a:solidFill>
                </a:rPr>
                <a:t>但基本策略不变，还是先把主线上的节点和连线确定，再补</a:t>
              </a:r>
            </a:p>
          </p:txBody>
        </p:sp>
        <p:sp>
          <p:nvSpPr>
            <p:cNvPr id="74" name="文本框 73">
              <a:extLst>
                <a:ext uri="{FF2B5EF4-FFF2-40B4-BE49-F238E27FC236}">
                  <a16:creationId xmlns:a16="http://schemas.microsoft.com/office/drawing/2014/main" id="{230018E4-15B4-7D4D-A9DB-FEF3EC5C7233}"/>
                </a:ext>
              </a:extLst>
            </p:cNvPr>
            <p:cNvSpPr txBox="1"/>
            <p:nvPr/>
          </p:nvSpPr>
          <p:spPr>
            <a:xfrm>
              <a:off x="573051" y="5182049"/>
              <a:ext cx="8234124" cy="461665"/>
            </a:xfrm>
            <a:prstGeom prst="rect">
              <a:avLst/>
            </a:prstGeom>
            <a:noFill/>
          </p:spPr>
          <p:txBody>
            <a:bodyPr wrap="square" rtlCol="0">
              <a:spAutoFit/>
            </a:bodyPr>
            <a:lstStyle/>
            <a:p>
              <a:pPr algn="l"/>
              <a:r>
                <a:rPr kumimoji="1" lang="zh-CN" altLang="en-US" sz="2400" b="0" i="0" dirty="0">
                  <a:solidFill>
                    <a:srgbClr val="000000"/>
                  </a:solidFill>
                </a:rPr>
                <a:t>齐所有的出边。</a:t>
              </a:r>
            </a:p>
          </p:txBody>
        </p:sp>
      </p:grpSp>
      <p:pic>
        <p:nvPicPr>
          <p:cNvPr id="2" name="图片 1">
            <a:extLst>
              <a:ext uri="{FF2B5EF4-FFF2-40B4-BE49-F238E27FC236}">
                <a16:creationId xmlns:a16="http://schemas.microsoft.com/office/drawing/2014/main" id="{97A94961-49E6-854B-AE2E-AC73223E21C2}"/>
              </a:ext>
            </a:extLst>
          </p:cNvPr>
          <p:cNvPicPr>
            <a:picLocks noChangeAspect="1"/>
          </p:cNvPicPr>
          <p:nvPr/>
        </p:nvPicPr>
        <p:blipFill>
          <a:blip r:embed="rId2"/>
          <a:stretch>
            <a:fillRect/>
          </a:stretch>
        </p:blipFill>
        <p:spPr>
          <a:xfrm>
            <a:off x="703719" y="1783185"/>
            <a:ext cx="7684705" cy="341542"/>
          </a:xfrm>
          <a:prstGeom prst="rect">
            <a:avLst/>
          </a:prstGeom>
        </p:spPr>
      </p:pic>
      <p:grpSp>
        <p:nvGrpSpPr>
          <p:cNvPr id="33" name="组合 32">
            <a:extLst>
              <a:ext uri="{FF2B5EF4-FFF2-40B4-BE49-F238E27FC236}">
                <a16:creationId xmlns:a16="http://schemas.microsoft.com/office/drawing/2014/main" id="{7697708B-C284-7648-8C06-C2CA127B2AF9}"/>
              </a:ext>
            </a:extLst>
          </p:cNvPr>
          <p:cNvGrpSpPr/>
          <p:nvPr/>
        </p:nvGrpSpPr>
        <p:grpSpPr>
          <a:xfrm>
            <a:off x="2863540" y="3739611"/>
            <a:ext cx="2166717" cy="894196"/>
            <a:chOff x="2863540" y="3739611"/>
            <a:chExt cx="2166717" cy="894196"/>
          </a:xfrm>
        </p:grpSpPr>
        <p:sp>
          <p:nvSpPr>
            <p:cNvPr id="38" name="椭圆 37">
              <a:extLst>
                <a:ext uri="{FF2B5EF4-FFF2-40B4-BE49-F238E27FC236}">
                  <a16:creationId xmlns:a16="http://schemas.microsoft.com/office/drawing/2014/main" id="{66B93520-59AB-ED4C-BCFB-4F3D4840821A}"/>
                </a:ext>
              </a:extLst>
            </p:cNvPr>
            <p:cNvSpPr/>
            <p:nvPr/>
          </p:nvSpPr>
          <p:spPr bwMode="auto">
            <a:xfrm>
              <a:off x="3467924" y="3926986"/>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40" name="椭圆 39">
              <a:extLst>
                <a:ext uri="{FF2B5EF4-FFF2-40B4-BE49-F238E27FC236}">
                  <a16:creationId xmlns:a16="http://schemas.microsoft.com/office/drawing/2014/main" id="{85805005-6CDD-E246-B2D3-73BF4C5D5977}"/>
                </a:ext>
              </a:extLst>
            </p:cNvPr>
            <p:cNvSpPr/>
            <p:nvPr/>
          </p:nvSpPr>
          <p:spPr bwMode="auto">
            <a:xfrm>
              <a:off x="4598209" y="3923302"/>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52" name="直线箭头连接符 51">
              <a:extLst>
                <a:ext uri="{FF2B5EF4-FFF2-40B4-BE49-F238E27FC236}">
                  <a16:creationId xmlns:a16="http://schemas.microsoft.com/office/drawing/2014/main" id="{B659EFF2-4C48-1E44-8138-9CD5934E2D18}"/>
                </a:ext>
              </a:extLst>
            </p:cNvPr>
            <p:cNvCxnSpPr>
              <a:cxnSpLocks/>
              <a:stCxn id="3" idx="5"/>
              <a:endCxn id="38" idx="2"/>
            </p:cNvCxnSpPr>
            <p:nvPr/>
          </p:nvCxnSpPr>
          <p:spPr bwMode="auto">
            <a:xfrm>
              <a:off x="2863540" y="3739611"/>
              <a:ext cx="604384" cy="403399"/>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7" name="直线箭头连接符 56">
              <a:extLst>
                <a:ext uri="{FF2B5EF4-FFF2-40B4-BE49-F238E27FC236}">
                  <a16:creationId xmlns:a16="http://schemas.microsoft.com/office/drawing/2014/main" id="{AF9E885A-47B4-384C-80E6-B3654BD75E13}"/>
                </a:ext>
              </a:extLst>
            </p:cNvPr>
            <p:cNvCxnSpPr>
              <a:cxnSpLocks/>
              <a:stCxn id="38" idx="6"/>
              <a:endCxn id="40" idx="2"/>
            </p:cNvCxnSpPr>
            <p:nvPr/>
          </p:nvCxnSpPr>
          <p:spPr bwMode="auto">
            <a:xfrm flipV="1">
              <a:off x="3899972" y="4139326"/>
              <a:ext cx="698237" cy="3684"/>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66" name="文本框 65">
              <a:extLst>
                <a:ext uri="{FF2B5EF4-FFF2-40B4-BE49-F238E27FC236}">
                  <a16:creationId xmlns:a16="http://schemas.microsoft.com/office/drawing/2014/main" id="{4847AD0F-AF76-984A-815F-97B52BF6FD5F}"/>
                </a:ext>
              </a:extLst>
            </p:cNvPr>
            <p:cNvSpPr txBox="1"/>
            <p:nvPr/>
          </p:nvSpPr>
          <p:spPr>
            <a:xfrm>
              <a:off x="2863540" y="3941310"/>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67" name="文本框 66">
              <a:extLst>
                <a:ext uri="{FF2B5EF4-FFF2-40B4-BE49-F238E27FC236}">
                  <a16:creationId xmlns:a16="http://schemas.microsoft.com/office/drawing/2014/main" id="{3BD9CCC5-272C-B142-A3C7-BE41619715BE}"/>
                </a:ext>
              </a:extLst>
            </p:cNvPr>
            <p:cNvSpPr txBox="1"/>
            <p:nvPr/>
          </p:nvSpPr>
          <p:spPr>
            <a:xfrm>
              <a:off x="4069948" y="4172142"/>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nvGrpSpPr>
          <p:cNvPr id="47" name="组合 46">
            <a:extLst>
              <a:ext uri="{FF2B5EF4-FFF2-40B4-BE49-F238E27FC236}">
                <a16:creationId xmlns:a16="http://schemas.microsoft.com/office/drawing/2014/main" id="{A9D1B36F-6437-8F4F-9DA8-DA26A25F207F}"/>
              </a:ext>
            </a:extLst>
          </p:cNvPr>
          <p:cNvGrpSpPr/>
          <p:nvPr/>
        </p:nvGrpSpPr>
        <p:grpSpPr>
          <a:xfrm>
            <a:off x="5046695" y="3905079"/>
            <a:ext cx="1145335" cy="461665"/>
            <a:chOff x="5046695" y="3905079"/>
            <a:chExt cx="1145335" cy="461665"/>
          </a:xfrm>
        </p:grpSpPr>
        <p:sp>
          <p:nvSpPr>
            <p:cNvPr id="63" name="弧 62">
              <a:extLst>
                <a:ext uri="{FF2B5EF4-FFF2-40B4-BE49-F238E27FC236}">
                  <a16:creationId xmlns:a16="http://schemas.microsoft.com/office/drawing/2014/main" id="{866C4B58-06EE-AE4C-AC75-7A986EB89C56}"/>
                </a:ext>
              </a:extLst>
            </p:cNvPr>
            <p:cNvSpPr/>
            <p:nvPr/>
          </p:nvSpPr>
          <p:spPr bwMode="auto">
            <a:xfrm rot="16619624">
              <a:off x="5062959" y="3933803"/>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68" name="文本框 67">
              <a:extLst>
                <a:ext uri="{FF2B5EF4-FFF2-40B4-BE49-F238E27FC236}">
                  <a16:creationId xmlns:a16="http://schemas.microsoft.com/office/drawing/2014/main" id="{CBE23FAF-E203-6E49-B707-987B92EC6605}"/>
                </a:ext>
              </a:extLst>
            </p:cNvPr>
            <p:cNvSpPr txBox="1"/>
            <p:nvPr/>
          </p:nvSpPr>
          <p:spPr>
            <a:xfrm>
              <a:off x="5493797" y="3905079"/>
              <a:ext cx="698233"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0, 1</a:t>
              </a:r>
              <a:endParaRPr kumimoji="1" lang="zh-CN" altLang="en-US" sz="2400" b="0" i="0" dirty="0">
                <a:solidFill>
                  <a:srgbClr val="000000"/>
                </a:solidFill>
                <a:cs typeface="Times New Roman" panose="02020603050405020304" pitchFamily="18" charset="0"/>
              </a:endParaRPr>
            </a:p>
          </p:txBody>
        </p:sp>
      </p:grpSp>
      <p:grpSp>
        <p:nvGrpSpPr>
          <p:cNvPr id="53" name="组合 52">
            <a:extLst>
              <a:ext uri="{FF2B5EF4-FFF2-40B4-BE49-F238E27FC236}">
                <a16:creationId xmlns:a16="http://schemas.microsoft.com/office/drawing/2014/main" id="{5375442F-6024-A04C-BE81-2FEA1E59B1DB}"/>
              </a:ext>
            </a:extLst>
          </p:cNvPr>
          <p:cNvGrpSpPr/>
          <p:nvPr/>
        </p:nvGrpSpPr>
        <p:grpSpPr>
          <a:xfrm>
            <a:off x="4814233" y="3115373"/>
            <a:ext cx="390181" cy="807929"/>
            <a:chOff x="4814233" y="3115373"/>
            <a:chExt cx="390181" cy="807929"/>
          </a:xfrm>
        </p:grpSpPr>
        <p:cxnSp>
          <p:nvCxnSpPr>
            <p:cNvPr id="50" name="直线箭头连接符 49">
              <a:extLst>
                <a:ext uri="{FF2B5EF4-FFF2-40B4-BE49-F238E27FC236}">
                  <a16:creationId xmlns:a16="http://schemas.microsoft.com/office/drawing/2014/main" id="{090F8760-1A12-2E49-BEF4-28B1CB189AD4}"/>
                </a:ext>
              </a:extLst>
            </p:cNvPr>
            <p:cNvCxnSpPr>
              <a:cxnSpLocks/>
              <a:stCxn id="35" idx="4"/>
              <a:endCxn id="40" idx="0"/>
            </p:cNvCxnSpPr>
            <p:nvPr/>
          </p:nvCxnSpPr>
          <p:spPr bwMode="auto">
            <a:xfrm>
              <a:off x="4814233" y="3115373"/>
              <a:ext cx="0" cy="807929"/>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69" name="文本框 68">
              <a:extLst>
                <a:ext uri="{FF2B5EF4-FFF2-40B4-BE49-F238E27FC236}">
                  <a16:creationId xmlns:a16="http://schemas.microsoft.com/office/drawing/2014/main" id="{3513F8FD-9879-164F-8E02-EBC21B9D7EB5}"/>
                </a:ext>
              </a:extLst>
            </p:cNvPr>
            <p:cNvSpPr txBox="1"/>
            <p:nvPr/>
          </p:nvSpPr>
          <p:spPr>
            <a:xfrm>
              <a:off x="4844374" y="3267735"/>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nvGrpSpPr>
          <p:cNvPr id="51" name="组合 50">
            <a:extLst>
              <a:ext uri="{FF2B5EF4-FFF2-40B4-BE49-F238E27FC236}">
                <a16:creationId xmlns:a16="http://schemas.microsoft.com/office/drawing/2014/main" id="{34B8B4CA-7575-FF48-B029-34D5FFE4FCE4}"/>
              </a:ext>
            </a:extLst>
          </p:cNvPr>
          <p:cNvGrpSpPr/>
          <p:nvPr/>
        </p:nvGrpSpPr>
        <p:grpSpPr>
          <a:xfrm>
            <a:off x="3346999" y="3110341"/>
            <a:ext cx="360040" cy="816645"/>
            <a:chOff x="3346999" y="3110341"/>
            <a:chExt cx="360040" cy="816645"/>
          </a:xfrm>
        </p:grpSpPr>
        <p:cxnSp>
          <p:nvCxnSpPr>
            <p:cNvPr id="58" name="直线箭头连接符 57">
              <a:extLst>
                <a:ext uri="{FF2B5EF4-FFF2-40B4-BE49-F238E27FC236}">
                  <a16:creationId xmlns:a16="http://schemas.microsoft.com/office/drawing/2014/main" id="{B770A095-5C0D-4A4E-A088-1301D3EA3403}"/>
                </a:ext>
              </a:extLst>
            </p:cNvPr>
            <p:cNvCxnSpPr>
              <a:cxnSpLocks/>
              <a:stCxn id="38" idx="0"/>
              <a:endCxn id="34" idx="4"/>
            </p:cNvCxnSpPr>
            <p:nvPr/>
          </p:nvCxnSpPr>
          <p:spPr bwMode="auto">
            <a:xfrm flipV="1">
              <a:off x="3683948" y="3110341"/>
              <a:ext cx="0" cy="816645"/>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70" name="文本框 69">
              <a:extLst>
                <a:ext uri="{FF2B5EF4-FFF2-40B4-BE49-F238E27FC236}">
                  <a16:creationId xmlns:a16="http://schemas.microsoft.com/office/drawing/2014/main" id="{8B99608B-BE1D-2B4D-9EF2-D7B9168EB6D5}"/>
                </a:ext>
              </a:extLst>
            </p:cNvPr>
            <p:cNvSpPr txBox="1"/>
            <p:nvPr/>
          </p:nvSpPr>
          <p:spPr>
            <a:xfrm>
              <a:off x="3346999" y="3298349"/>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grpSp>
      <p:grpSp>
        <p:nvGrpSpPr>
          <p:cNvPr id="32" name="组合 31">
            <a:extLst>
              <a:ext uri="{FF2B5EF4-FFF2-40B4-BE49-F238E27FC236}">
                <a16:creationId xmlns:a16="http://schemas.microsoft.com/office/drawing/2014/main" id="{E989C4F9-C7E8-004C-ACDD-A911AA282850}"/>
              </a:ext>
            </a:extLst>
          </p:cNvPr>
          <p:cNvGrpSpPr/>
          <p:nvPr/>
        </p:nvGrpSpPr>
        <p:grpSpPr>
          <a:xfrm>
            <a:off x="1919419" y="2382089"/>
            <a:ext cx="3110838" cy="1420794"/>
            <a:chOff x="1919419" y="2382089"/>
            <a:chExt cx="3110838" cy="1420794"/>
          </a:xfrm>
        </p:grpSpPr>
        <p:sp>
          <p:nvSpPr>
            <p:cNvPr id="3" name="椭圆 2">
              <a:extLst>
                <a:ext uri="{FF2B5EF4-FFF2-40B4-BE49-F238E27FC236}">
                  <a16:creationId xmlns:a16="http://schemas.microsoft.com/office/drawing/2014/main" id="{2AEBE7BC-8EF2-954E-A5A2-71856555958D}"/>
                </a:ext>
              </a:extLst>
            </p:cNvPr>
            <p:cNvSpPr/>
            <p:nvPr/>
          </p:nvSpPr>
          <p:spPr bwMode="auto">
            <a:xfrm>
              <a:off x="2494764" y="3370835"/>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4" name="椭圆 33">
              <a:extLst>
                <a:ext uri="{FF2B5EF4-FFF2-40B4-BE49-F238E27FC236}">
                  <a16:creationId xmlns:a16="http://schemas.microsoft.com/office/drawing/2014/main" id="{905D4C19-688C-144A-8EAC-242854BA349A}"/>
                </a:ext>
              </a:extLst>
            </p:cNvPr>
            <p:cNvSpPr/>
            <p:nvPr/>
          </p:nvSpPr>
          <p:spPr bwMode="auto">
            <a:xfrm>
              <a:off x="3467924" y="2678293"/>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35" name="椭圆 34">
              <a:extLst>
                <a:ext uri="{FF2B5EF4-FFF2-40B4-BE49-F238E27FC236}">
                  <a16:creationId xmlns:a16="http://schemas.microsoft.com/office/drawing/2014/main" id="{9B7E16E2-5025-6F4E-99EB-55AEE6439EFA}"/>
                </a:ext>
              </a:extLst>
            </p:cNvPr>
            <p:cNvSpPr/>
            <p:nvPr/>
          </p:nvSpPr>
          <p:spPr bwMode="auto">
            <a:xfrm>
              <a:off x="4598209" y="2683325"/>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7" name="直线箭头连接符 6">
              <a:extLst>
                <a:ext uri="{FF2B5EF4-FFF2-40B4-BE49-F238E27FC236}">
                  <a16:creationId xmlns:a16="http://schemas.microsoft.com/office/drawing/2014/main" id="{18302CB3-9EDB-A54C-9C3F-84FE68F07830}"/>
                </a:ext>
              </a:extLst>
            </p:cNvPr>
            <p:cNvCxnSpPr>
              <a:cxnSpLocks/>
              <a:endCxn id="3" idx="2"/>
            </p:cNvCxnSpPr>
            <p:nvPr/>
          </p:nvCxnSpPr>
          <p:spPr bwMode="auto">
            <a:xfrm>
              <a:off x="1919419" y="3586859"/>
              <a:ext cx="575345"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3" name="直线箭头连接符 42">
              <a:extLst>
                <a:ext uri="{FF2B5EF4-FFF2-40B4-BE49-F238E27FC236}">
                  <a16:creationId xmlns:a16="http://schemas.microsoft.com/office/drawing/2014/main" id="{5C10B17B-B142-8F4B-806A-59FDB5D335BE}"/>
                </a:ext>
              </a:extLst>
            </p:cNvPr>
            <p:cNvCxnSpPr>
              <a:cxnSpLocks/>
              <a:stCxn id="3" idx="7"/>
              <a:endCxn id="34" idx="2"/>
            </p:cNvCxnSpPr>
            <p:nvPr/>
          </p:nvCxnSpPr>
          <p:spPr bwMode="auto">
            <a:xfrm flipV="1">
              <a:off x="2863540" y="2894317"/>
              <a:ext cx="604384" cy="53979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6" name="直线箭头连接符 45">
              <a:extLst>
                <a:ext uri="{FF2B5EF4-FFF2-40B4-BE49-F238E27FC236}">
                  <a16:creationId xmlns:a16="http://schemas.microsoft.com/office/drawing/2014/main" id="{7C7DEF71-5241-C242-B846-3F92ACAC0D1A}"/>
                </a:ext>
              </a:extLst>
            </p:cNvPr>
            <p:cNvCxnSpPr>
              <a:cxnSpLocks/>
              <a:stCxn id="34" idx="6"/>
              <a:endCxn id="35" idx="2"/>
            </p:cNvCxnSpPr>
            <p:nvPr/>
          </p:nvCxnSpPr>
          <p:spPr bwMode="auto">
            <a:xfrm>
              <a:off x="3899972" y="2894317"/>
              <a:ext cx="698237" cy="503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64" name="文本框 63">
              <a:extLst>
                <a:ext uri="{FF2B5EF4-FFF2-40B4-BE49-F238E27FC236}">
                  <a16:creationId xmlns:a16="http://schemas.microsoft.com/office/drawing/2014/main" id="{AF2CC575-9E79-2C40-9820-B02777CFEC69}"/>
                </a:ext>
              </a:extLst>
            </p:cNvPr>
            <p:cNvSpPr txBox="1"/>
            <p:nvPr/>
          </p:nvSpPr>
          <p:spPr>
            <a:xfrm>
              <a:off x="2874191" y="2743037"/>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65" name="文本框 64">
              <a:extLst>
                <a:ext uri="{FF2B5EF4-FFF2-40B4-BE49-F238E27FC236}">
                  <a16:creationId xmlns:a16="http://schemas.microsoft.com/office/drawing/2014/main" id="{53130EFE-F8E0-5D42-8DA5-911FEC7772E3}"/>
                </a:ext>
              </a:extLst>
            </p:cNvPr>
            <p:cNvSpPr txBox="1"/>
            <p:nvPr/>
          </p:nvSpPr>
          <p:spPr>
            <a:xfrm>
              <a:off x="4069070" y="2382089"/>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91" name="椭圆 90">
              <a:extLst>
                <a:ext uri="{FF2B5EF4-FFF2-40B4-BE49-F238E27FC236}">
                  <a16:creationId xmlns:a16="http://schemas.microsoft.com/office/drawing/2014/main" id="{7240EB5B-79F0-BD4C-8F84-83BED15553B6}"/>
                </a:ext>
              </a:extLst>
            </p:cNvPr>
            <p:cNvSpPr/>
            <p:nvPr/>
          </p:nvSpPr>
          <p:spPr bwMode="auto">
            <a:xfrm>
              <a:off x="4667438" y="2739576"/>
              <a:ext cx="298440" cy="32227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grpSp>
      <p:grpSp>
        <p:nvGrpSpPr>
          <p:cNvPr id="44" name="组合 43">
            <a:extLst>
              <a:ext uri="{FF2B5EF4-FFF2-40B4-BE49-F238E27FC236}">
                <a16:creationId xmlns:a16="http://schemas.microsoft.com/office/drawing/2014/main" id="{46FCFB35-5E30-2C4B-858E-7ACC8F843CF4}"/>
              </a:ext>
            </a:extLst>
          </p:cNvPr>
          <p:cNvGrpSpPr/>
          <p:nvPr/>
        </p:nvGrpSpPr>
        <p:grpSpPr>
          <a:xfrm>
            <a:off x="5005726" y="2361068"/>
            <a:ext cx="1950712" cy="1070314"/>
            <a:chOff x="5005726" y="2361068"/>
            <a:chExt cx="1950712" cy="1070314"/>
          </a:xfrm>
        </p:grpSpPr>
        <p:sp>
          <p:nvSpPr>
            <p:cNvPr id="41" name="椭圆 40">
              <a:extLst>
                <a:ext uri="{FF2B5EF4-FFF2-40B4-BE49-F238E27FC236}">
                  <a16:creationId xmlns:a16="http://schemas.microsoft.com/office/drawing/2014/main" id="{4E6362EB-4556-1F42-8977-704C1851B6E2}"/>
                </a:ext>
              </a:extLst>
            </p:cNvPr>
            <p:cNvSpPr/>
            <p:nvPr/>
          </p:nvSpPr>
          <p:spPr bwMode="auto">
            <a:xfrm>
              <a:off x="5703959" y="2678293"/>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cxnSp>
          <p:nvCxnSpPr>
            <p:cNvPr id="48" name="直线箭头连接符 47">
              <a:extLst>
                <a:ext uri="{FF2B5EF4-FFF2-40B4-BE49-F238E27FC236}">
                  <a16:creationId xmlns:a16="http://schemas.microsoft.com/office/drawing/2014/main" id="{81608158-2E65-184D-BA05-038F9E861D81}"/>
                </a:ext>
              </a:extLst>
            </p:cNvPr>
            <p:cNvCxnSpPr>
              <a:cxnSpLocks/>
            </p:cNvCxnSpPr>
            <p:nvPr/>
          </p:nvCxnSpPr>
          <p:spPr bwMode="auto">
            <a:xfrm>
              <a:off x="5015044" y="2823914"/>
              <a:ext cx="698237" cy="503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62" name="弧 61">
              <a:extLst>
                <a:ext uri="{FF2B5EF4-FFF2-40B4-BE49-F238E27FC236}">
                  <a16:creationId xmlns:a16="http://schemas.microsoft.com/office/drawing/2014/main" id="{C89AF34C-C607-7441-8BE5-2077F3FDC615}"/>
                </a:ext>
              </a:extLst>
            </p:cNvPr>
            <p:cNvSpPr/>
            <p:nvPr/>
          </p:nvSpPr>
          <p:spPr bwMode="auto">
            <a:xfrm rot="16619624">
              <a:off x="6165559" y="2686432"/>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sp>
          <p:nvSpPr>
            <p:cNvPr id="87" name="文本框 86">
              <a:extLst>
                <a:ext uri="{FF2B5EF4-FFF2-40B4-BE49-F238E27FC236}">
                  <a16:creationId xmlns:a16="http://schemas.microsoft.com/office/drawing/2014/main" id="{9B5546A0-51B3-7844-A548-0F62474F14DA}"/>
                </a:ext>
              </a:extLst>
            </p:cNvPr>
            <p:cNvSpPr txBox="1"/>
            <p:nvPr/>
          </p:nvSpPr>
          <p:spPr>
            <a:xfrm>
              <a:off x="5187088" y="2361068"/>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cxnSp>
          <p:nvCxnSpPr>
            <p:cNvPr id="88" name="直线箭头连接符 87">
              <a:extLst>
                <a:ext uri="{FF2B5EF4-FFF2-40B4-BE49-F238E27FC236}">
                  <a16:creationId xmlns:a16="http://schemas.microsoft.com/office/drawing/2014/main" id="{60F6311A-9FBD-3445-BB1E-8B2C89D83D89}"/>
                </a:ext>
              </a:extLst>
            </p:cNvPr>
            <p:cNvCxnSpPr>
              <a:cxnSpLocks/>
            </p:cNvCxnSpPr>
            <p:nvPr/>
          </p:nvCxnSpPr>
          <p:spPr bwMode="auto">
            <a:xfrm flipH="1">
              <a:off x="5005726" y="2975346"/>
              <a:ext cx="698233"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89" name="文本框 88">
              <a:extLst>
                <a:ext uri="{FF2B5EF4-FFF2-40B4-BE49-F238E27FC236}">
                  <a16:creationId xmlns:a16="http://schemas.microsoft.com/office/drawing/2014/main" id="{A3B276B6-1209-534F-A051-46C315DCACE7}"/>
                </a:ext>
              </a:extLst>
            </p:cNvPr>
            <p:cNvSpPr txBox="1"/>
            <p:nvPr/>
          </p:nvSpPr>
          <p:spPr>
            <a:xfrm>
              <a:off x="5194051" y="2969717"/>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90" name="文本框 89">
              <a:extLst>
                <a:ext uri="{FF2B5EF4-FFF2-40B4-BE49-F238E27FC236}">
                  <a16:creationId xmlns:a16="http://schemas.microsoft.com/office/drawing/2014/main" id="{A379CA52-3CFE-B047-842D-699F8B32060D}"/>
                </a:ext>
              </a:extLst>
            </p:cNvPr>
            <p:cNvSpPr txBox="1"/>
            <p:nvPr/>
          </p:nvSpPr>
          <p:spPr>
            <a:xfrm>
              <a:off x="6596398" y="2605212"/>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93" name="椭圆 92">
              <a:extLst>
                <a:ext uri="{FF2B5EF4-FFF2-40B4-BE49-F238E27FC236}">
                  <a16:creationId xmlns:a16="http://schemas.microsoft.com/office/drawing/2014/main" id="{2C50D09A-0339-6949-BCD4-261E88E21979}"/>
                </a:ext>
              </a:extLst>
            </p:cNvPr>
            <p:cNvSpPr/>
            <p:nvPr/>
          </p:nvSpPr>
          <p:spPr bwMode="auto">
            <a:xfrm>
              <a:off x="5770917" y="2736926"/>
              <a:ext cx="298440" cy="32227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a:ln>
                  <a:noFill/>
                </a:ln>
                <a:solidFill>
                  <a:srgbClr val="800080"/>
                </a:solidFill>
                <a:effectLst/>
                <a:latin typeface="Times New Roman" pitchFamily="18" charset="0"/>
                <a:ea typeface="宋体" pitchFamily="2" charset="-122"/>
              </a:endParaRPr>
            </a:p>
          </p:txBody>
        </p:sp>
      </p:grpSp>
      <p:grpSp>
        <p:nvGrpSpPr>
          <p:cNvPr id="5" name="组合 4">
            <a:extLst>
              <a:ext uri="{FF2B5EF4-FFF2-40B4-BE49-F238E27FC236}">
                <a16:creationId xmlns:a16="http://schemas.microsoft.com/office/drawing/2014/main" id="{555FD858-0704-9D48-A7B2-B45EC2E6A2AE}"/>
              </a:ext>
            </a:extLst>
          </p:cNvPr>
          <p:cNvGrpSpPr/>
          <p:nvPr/>
        </p:nvGrpSpPr>
        <p:grpSpPr>
          <a:xfrm>
            <a:off x="3169975" y="2166112"/>
            <a:ext cx="714088" cy="527290"/>
            <a:chOff x="3185684" y="2177341"/>
            <a:chExt cx="714088" cy="527290"/>
          </a:xfrm>
        </p:grpSpPr>
        <p:sp>
          <p:nvSpPr>
            <p:cNvPr id="45" name="弧 44">
              <a:extLst>
                <a:ext uri="{FF2B5EF4-FFF2-40B4-BE49-F238E27FC236}">
                  <a16:creationId xmlns:a16="http://schemas.microsoft.com/office/drawing/2014/main" id="{E488B9AF-A795-894B-BF7D-8956B7DF069A}"/>
                </a:ext>
              </a:extLst>
            </p:cNvPr>
            <p:cNvSpPr/>
            <p:nvPr/>
          </p:nvSpPr>
          <p:spPr bwMode="auto">
            <a:xfrm rot="11339693">
              <a:off x="3507498" y="2279830"/>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1" u="none" strike="noStrike" cap="none" normalizeH="0" baseline="0" dirty="0">
                <a:ln>
                  <a:noFill/>
                </a:ln>
                <a:solidFill>
                  <a:srgbClr val="800080"/>
                </a:solidFill>
                <a:effectLst/>
                <a:latin typeface="Times New Roman" pitchFamily="18" charset="0"/>
                <a:ea typeface="宋体" pitchFamily="2" charset="-122"/>
              </a:endParaRPr>
            </a:p>
          </p:txBody>
        </p:sp>
        <p:sp>
          <p:nvSpPr>
            <p:cNvPr id="4" name="文本框 3">
              <a:extLst>
                <a:ext uri="{FF2B5EF4-FFF2-40B4-BE49-F238E27FC236}">
                  <a16:creationId xmlns:a16="http://schemas.microsoft.com/office/drawing/2014/main" id="{BDDFA35B-3EF5-D04E-877D-1EC73C1478F5}"/>
                </a:ext>
              </a:extLst>
            </p:cNvPr>
            <p:cNvSpPr txBox="1"/>
            <p:nvPr/>
          </p:nvSpPr>
          <p:spPr>
            <a:xfrm>
              <a:off x="3185684" y="2177341"/>
              <a:ext cx="336265"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b="0" i="0" dirty="0">
                <a:solidFill>
                  <a:srgbClr val="000000"/>
                </a:solidFill>
              </a:endParaRPr>
            </a:p>
          </p:txBody>
        </p:sp>
      </p:grpSp>
    </p:spTree>
    <p:extLst>
      <p:ext uri="{BB962C8B-B14F-4D97-AF65-F5344CB8AC3E}">
        <p14:creationId xmlns:p14="http://schemas.microsoft.com/office/powerpoint/2010/main" val="49651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dirty="0">
                <a:solidFill>
                  <a:srgbClr val="FF0000"/>
                </a:solidFill>
              </a:rPr>
              <a:t>方法</a:t>
            </a:r>
            <a:r>
              <a:rPr lang="zh-CN" altLang="en-US" dirty="0"/>
              <a:t>：从初始状态开始，重点关注可以到达结束状态的路径。</a:t>
            </a:r>
          </a:p>
        </p:txBody>
      </p:sp>
      <p:sp>
        <p:nvSpPr>
          <p:cNvPr id="4" name="灯片编号占位符 3"/>
          <p:cNvSpPr>
            <a:spLocks noGrp="1"/>
          </p:cNvSpPr>
          <p:nvPr>
            <p:ph type="sldNum" sz="quarter" idx="12"/>
          </p:nvPr>
        </p:nvSpPr>
        <p:spPr/>
        <p:txBody>
          <a:bodyPr/>
          <a:lstStyle/>
          <a:p>
            <a:pPr>
              <a:defRPr/>
            </a:pPr>
            <a:fld id="{A60C455B-B212-44F5-BDE5-4E865130930B}" type="slidenum">
              <a:rPr lang="en-US" altLang="zh-CN" smtClean="0"/>
              <a:t>65</a:t>
            </a:fld>
            <a:endParaRPr lang="en-US" altLang="zh-CN"/>
          </a:p>
        </p:txBody>
      </p:sp>
      <p:sp>
        <p:nvSpPr>
          <p:cNvPr id="5" name="Title 1"/>
          <p:cNvSpPr>
            <a:spLocks noGrp="1"/>
          </p:cNvSpPr>
          <p:nvPr>
            <p:ph type="title"/>
          </p:nvPr>
        </p:nvSpPr>
        <p:spPr>
          <a:xfrm>
            <a:off x="685800" y="152400"/>
            <a:ext cx="8229600" cy="393065"/>
          </a:xfrm>
        </p:spPr>
        <p:txBody>
          <a:bodyPr/>
          <a:lstStyle/>
          <a:p>
            <a:pPr algn="r"/>
            <a:r>
              <a:rPr lang="zh-CN" altLang="en-US" sz="3600" dirty="0">
                <a:solidFill>
                  <a:schemeClr val="bg1"/>
                </a:solidFill>
              </a:rPr>
              <a:t>习题练习</a:t>
            </a:r>
            <a:r>
              <a:rPr lang="en-US" altLang="zh-CN" sz="3600" dirty="0">
                <a:solidFill>
                  <a:schemeClr val="bg1"/>
                </a:solidFill>
              </a:rPr>
              <a:t>-</a:t>
            </a:r>
            <a:r>
              <a:rPr lang="zh-CN" altLang="en-US" sz="3600" dirty="0">
                <a:solidFill>
                  <a:schemeClr val="bg1"/>
                </a:solidFill>
              </a:rPr>
              <a:t>非确定有限自动机的设计</a:t>
            </a:r>
            <a:endParaRPr lang="en-AU" sz="3600" dirty="0">
              <a:solidFill>
                <a:schemeClr val="bg1"/>
              </a:solidFill>
            </a:endParaRPr>
          </a:p>
        </p:txBody>
      </p:sp>
    </p:spTree>
    <p:extLst>
      <p:ext uri="{BB962C8B-B14F-4D97-AF65-F5344CB8AC3E}">
        <p14:creationId xmlns:p14="http://schemas.microsoft.com/office/powerpoint/2010/main" val="31152315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66</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5" name="文本框 14">
            <a:extLst>
              <a:ext uri="{FF2B5EF4-FFF2-40B4-BE49-F238E27FC236}">
                <a16:creationId xmlns:a16="http://schemas.microsoft.com/office/drawing/2014/main" id="{180355ED-C68D-4101-91B4-0703D2FF7A32}"/>
              </a:ext>
            </a:extLst>
          </p:cNvPr>
          <p:cNvSpPr txBox="1"/>
          <p:nvPr/>
        </p:nvSpPr>
        <p:spPr>
          <a:xfrm>
            <a:off x="452200" y="1083030"/>
            <a:ext cx="8234124"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例</a:t>
            </a:r>
            <a:r>
              <a:rPr kumimoji="1" lang="en-US" altLang="zh-CN"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1</a:t>
            </a:r>
            <a:r>
              <a:rPr kumimoji="1"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：设计</a:t>
            </a:r>
            <a:r>
              <a:rPr kumimoji="1" lang="en-US" altLang="zh-CN"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NFA</a:t>
            </a:r>
            <a:r>
              <a:rPr kumimoji="1"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接受以下语言</a:t>
            </a:r>
          </a:p>
        </p:txBody>
      </p:sp>
      <p:pic>
        <p:nvPicPr>
          <p:cNvPr id="18" name="图片 17">
            <a:extLst>
              <a:ext uri="{FF2B5EF4-FFF2-40B4-BE49-F238E27FC236}">
                <a16:creationId xmlns:a16="http://schemas.microsoft.com/office/drawing/2014/main" id="{666FC21A-0742-4414-9A98-6B3A72BF2D03}"/>
              </a:ext>
            </a:extLst>
          </p:cNvPr>
          <p:cNvPicPr>
            <a:picLocks noChangeAspect="1"/>
          </p:cNvPicPr>
          <p:nvPr/>
        </p:nvPicPr>
        <p:blipFill>
          <a:blip r:embed="rId11"/>
          <a:stretch>
            <a:fillRect/>
          </a:stretch>
        </p:blipFill>
        <p:spPr>
          <a:xfrm>
            <a:off x="277684" y="1706927"/>
            <a:ext cx="8534400" cy="355600"/>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68332484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dirty="0">
                <a:ea typeface="华文行楷" pitchFamily="2" charset="-122"/>
              </a:rPr>
              <a:t>非</a:t>
            </a:r>
            <a:r>
              <a:rPr lang="zh-CN" altLang="en-US" sz="4000" i="0" dirty="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49" name="文本框 48">
            <a:extLst>
              <a:ext uri="{FF2B5EF4-FFF2-40B4-BE49-F238E27FC236}">
                <a16:creationId xmlns:a16="http://schemas.microsoft.com/office/drawing/2014/main" id="{7EE9C9CC-0223-4F3D-B142-75689CAE6639}"/>
              </a:ext>
            </a:extLst>
          </p:cNvPr>
          <p:cNvSpPr txBox="1"/>
          <p:nvPr/>
        </p:nvSpPr>
        <p:spPr>
          <a:xfrm>
            <a:off x="452200" y="1083030"/>
            <a:ext cx="8234124"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例</a:t>
            </a:r>
            <a:r>
              <a:rPr kumimoji="1" lang="en-US" altLang="zh-CN"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1</a:t>
            </a:r>
            <a:r>
              <a:rPr kumimoji="1"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：设计</a:t>
            </a:r>
            <a:r>
              <a:rPr kumimoji="1" lang="en-US" altLang="zh-CN"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NFA</a:t>
            </a:r>
            <a:r>
              <a:rPr kumimoji="1"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接受以下语言</a:t>
            </a:r>
          </a:p>
        </p:txBody>
      </p:sp>
      <p:grpSp>
        <p:nvGrpSpPr>
          <p:cNvPr id="54" name="组合 53">
            <a:extLst>
              <a:ext uri="{FF2B5EF4-FFF2-40B4-BE49-F238E27FC236}">
                <a16:creationId xmlns:a16="http://schemas.microsoft.com/office/drawing/2014/main" id="{E8AC80DD-D450-4977-ABE6-EC02886EDF09}"/>
              </a:ext>
            </a:extLst>
          </p:cNvPr>
          <p:cNvGrpSpPr/>
          <p:nvPr/>
        </p:nvGrpSpPr>
        <p:grpSpPr>
          <a:xfrm>
            <a:off x="1561539" y="2462528"/>
            <a:ext cx="6422231" cy="2125267"/>
            <a:chOff x="1623678" y="2616524"/>
            <a:chExt cx="6422231" cy="2125267"/>
          </a:xfrm>
        </p:grpSpPr>
        <p:sp>
          <p:nvSpPr>
            <p:cNvPr id="55" name="椭圆 54">
              <a:extLst>
                <a:ext uri="{FF2B5EF4-FFF2-40B4-BE49-F238E27FC236}">
                  <a16:creationId xmlns:a16="http://schemas.microsoft.com/office/drawing/2014/main" id="{34D7E546-8973-486C-888F-B608FF2B7792}"/>
                </a:ext>
              </a:extLst>
            </p:cNvPr>
            <p:cNvSpPr/>
            <p:nvPr/>
          </p:nvSpPr>
          <p:spPr bwMode="auto">
            <a:xfrm>
              <a:off x="2271750" y="3406805"/>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sp>
          <p:nvSpPr>
            <p:cNvPr id="56" name="椭圆 55">
              <a:extLst>
                <a:ext uri="{FF2B5EF4-FFF2-40B4-BE49-F238E27FC236}">
                  <a16:creationId xmlns:a16="http://schemas.microsoft.com/office/drawing/2014/main" id="{12996BC9-3351-4EC3-A202-3FFAD1B12066}"/>
                </a:ext>
              </a:extLst>
            </p:cNvPr>
            <p:cNvSpPr/>
            <p:nvPr/>
          </p:nvSpPr>
          <p:spPr bwMode="auto">
            <a:xfrm>
              <a:off x="3600450" y="3409565"/>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sp>
          <p:nvSpPr>
            <p:cNvPr id="59" name="椭圆 58">
              <a:extLst>
                <a:ext uri="{FF2B5EF4-FFF2-40B4-BE49-F238E27FC236}">
                  <a16:creationId xmlns:a16="http://schemas.microsoft.com/office/drawing/2014/main" id="{1EC82CEF-14C1-431A-B27B-A38209BB47F1}"/>
                </a:ext>
              </a:extLst>
            </p:cNvPr>
            <p:cNvSpPr/>
            <p:nvPr/>
          </p:nvSpPr>
          <p:spPr bwMode="auto">
            <a:xfrm>
              <a:off x="4972463" y="2616524"/>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sp>
          <p:nvSpPr>
            <p:cNvPr id="60" name="椭圆 59">
              <a:extLst>
                <a:ext uri="{FF2B5EF4-FFF2-40B4-BE49-F238E27FC236}">
                  <a16:creationId xmlns:a16="http://schemas.microsoft.com/office/drawing/2014/main" id="{7C457720-3201-4762-8196-E6E8BC7E44EE}"/>
                </a:ext>
              </a:extLst>
            </p:cNvPr>
            <p:cNvSpPr/>
            <p:nvPr/>
          </p:nvSpPr>
          <p:spPr bwMode="auto">
            <a:xfrm>
              <a:off x="4946831" y="4237735"/>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sp>
          <p:nvSpPr>
            <p:cNvPr id="61" name="椭圆 60">
              <a:extLst>
                <a:ext uri="{FF2B5EF4-FFF2-40B4-BE49-F238E27FC236}">
                  <a16:creationId xmlns:a16="http://schemas.microsoft.com/office/drawing/2014/main" id="{8CFED5F2-BC7F-41F5-9EAA-95FE00DD9144}"/>
                </a:ext>
              </a:extLst>
            </p:cNvPr>
            <p:cNvSpPr/>
            <p:nvPr/>
          </p:nvSpPr>
          <p:spPr bwMode="auto">
            <a:xfrm>
              <a:off x="6372200" y="3409565"/>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cxnSp>
          <p:nvCxnSpPr>
            <p:cNvPr id="75" name="直线箭头连接符 27">
              <a:extLst>
                <a:ext uri="{FF2B5EF4-FFF2-40B4-BE49-F238E27FC236}">
                  <a16:creationId xmlns:a16="http://schemas.microsoft.com/office/drawing/2014/main" id="{2B44A6C7-DD38-4CE3-A888-BB4BF24EC46C}"/>
                </a:ext>
              </a:extLst>
            </p:cNvPr>
            <p:cNvCxnSpPr>
              <a:endCxn id="55" idx="2"/>
            </p:cNvCxnSpPr>
            <p:nvPr/>
          </p:nvCxnSpPr>
          <p:spPr bwMode="auto">
            <a:xfrm>
              <a:off x="1623678" y="3658833"/>
              <a:ext cx="648072"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76" name="直线箭头连接符 40">
              <a:extLst>
                <a:ext uri="{FF2B5EF4-FFF2-40B4-BE49-F238E27FC236}">
                  <a16:creationId xmlns:a16="http://schemas.microsoft.com/office/drawing/2014/main" id="{60CA2283-E522-4475-90A6-62C02F9719DD}"/>
                </a:ext>
              </a:extLst>
            </p:cNvPr>
            <p:cNvCxnSpPr>
              <a:cxnSpLocks/>
              <a:stCxn id="55" idx="6"/>
              <a:endCxn id="56" idx="2"/>
            </p:cNvCxnSpPr>
            <p:nvPr/>
          </p:nvCxnSpPr>
          <p:spPr bwMode="auto">
            <a:xfrm>
              <a:off x="2775806" y="3658833"/>
              <a:ext cx="824644" cy="276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77" name="直线箭头连接符 41">
              <a:extLst>
                <a:ext uri="{FF2B5EF4-FFF2-40B4-BE49-F238E27FC236}">
                  <a16:creationId xmlns:a16="http://schemas.microsoft.com/office/drawing/2014/main" id="{AE916C40-236E-43A5-A4F9-FC975BAC7C65}"/>
                </a:ext>
              </a:extLst>
            </p:cNvPr>
            <p:cNvCxnSpPr>
              <a:cxnSpLocks/>
              <a:stCxn id="56" idx="7"/>
              <a:endCxn id="59" idx="2"/>
            </p:cNvCxnSpPr>
            <p:nvPr/>
          </p:nvCxnSpPr>
          <p:spPr bwMode="auto">
            <a:xfrm flipV="1">
              <a:off x="4030689" y="2868552"/>
              <a:ext cx="941774" cy="61483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78" name="直线箭头连接符 43">
              <a:extLst>
                <a:ext uri="{FF2B5EF4-FFF2-40B4-BE49-F238E27FC236}">
                  <a16:creationId xmlns:a16="http://schemas.microsoft.com/office/drawing/2014/main" id="{0055D70D-932E-4753-834A-61416438BCCF}"/>
                </a:ext>
              </a:extLst>
            </p:cNvPr>
            <p:cNvCxnSpPr>
              <a:cxnSpLocks/>
              <a:stCxn id="56" idx="5"/>
              <a:endCxn id="60" idx="2"/>
            </p:cNvCxnSpPr>
            <p:nvPr/>
          </p:nvCxnSpPr>
          <p:spPr bwMode="auto">
            <a:xfrm>
              <a:off x="4030689" y="3839804"/>
              <a:ext cx="916142" cy="649959"/>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79" name="直线箭头连接符 46">
              <a:extLst>
                <a:ext uri="{FF2B5EF4-FFF2-40B4-BE49-F238E27FC236}">
                  <a16:creationId xmlns:a16="http://schemas.microsoft.com/office/drawing/2014/main" id="{9A663907-9F90-41D2-802C-29132A2DAC3E}"/>
                </a:ext>
              </a:extLst>
            </p:cNvPr>
            <p:cNvCxnSpPr>
              <a:cxnSpLocks/>
              <a:stCxn id="59" idx="6"/>
              <a:endCxn id="61" idx="1"/>
            </p:cNvCxnSpPr>
            <p:nvPr/>
          </p:nvCxnSpPr>
          <p:spPr bwMode="auto">
            <a:xfrm>
              <a:off x="5476519" y="2868552"/>
              <a:ext cx="969498" cy="61483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80" name="直线箭头连接符 49">
              <a:extLst>
                <a:ext uri="{FF2B5EF4-FFF2-40B4-BE49-F238E27FC236}">
                  <a16:creationId xmlns:a16="http://schemas.microsoft.com/office/drawing/2014/main" id="{21102EF5-9B27-4ADE-B2E0-8F5B98D79874}"/>
                </a:ext>
              </a:extLst>
            </p:cNvPr>
            <p:cNvCxnSpPr>
              <a:cxnSpLocks/>
              <a:stCxn id="60" idx="6"/>
              <a:endCxn id="61" idx="3"/>
            </p:cNvCxnSpPr>
            <p:nvPr/>
          </p:nvCxnSpPr>
          <p:spPr bwMode="auto">
            <a:xfrm flipV="1">
              <a:off x="5450887" y="3839804"/>
              <a:ext cx="995130" cy="649959"/>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81" name="椭圆 80">
              <a:extLst>
                <a:ext uri="{FF2B5EF4-FFF2-40B4-BE49-F238E27FC236}">
                  <a16:creationId xmlns:a16="http://schemas.microsoft.com/office/drawing/2014/main" id="{A0B76673-A9EA-487E-BBD8-4309DCF09A79}"/>
                </a:ext>
              </a:extLst>
            </p:cNvPr>
            <p:cNvSpPr/>
            <p:nvPr/>
          </p:nvSpPr>
          <p:spPr bwMode="auto">
            <a:xfrm>
              <a:off x="6429744" y="3466228"/>
              <a:ext cx="374504" cy="37357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sp>
          <p:nvSpPr>
            <p:cNvPr id="82" name="弧 54">
              <a:extLst>
                <a:ext uri="{FF2B5EF4-FFF2-40B4-BE49-F238E27FC236}">
                  <a16:creationId xmlns:a16="http://schemas.microsoft.com/office/drawing/2014/main" id="{9071E425-36B9-4C4D-9F43-1826CD2BE412}"/>
                </a:ext>
              </a:extLst>
            </p:cNvPr>
            <p:cNvSpPr/>
            <p:nvPr/>
          </p:nvSpPr>
          <p:spPr bwMode="auto">
            <a:xfrm rot="16448005">
              <a:off x="6906105" y="3431528"/>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sp>
          <p:nvSpPr>
            <p:cNvPr id="83" name="文本框 82">
              <a:extLst>
                <a:ext uri="{FF2B5EF4-FFF2-40B4-BE49-F238E27FC236}">
                  <a16:creationId xmlns:a16="http://schemas.microsoft.com/office/drawing/2014/main" id="{28704E06-95EE-4C8A-A2C3-D39FF4732108}"/>
                </a:ext>
              </a:extLst>
            </p:cNvPr>
            <p:cNvSpPr txBox="1"/>
            <p:nvPr/>
          </p:nvSpPr>
          <p:spPr>
            <a:xfrm>
              <a:off x="2756249" y="3162285"/>
              <a:ext cx="748945" cy="46166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anose="02020603050405020304" pitchFamily="18" charset="0"/>
                </a:rPr>
                <a:t>0, 1</a:t>
              </a:r>
              <a:endParaRPr kumimoji="1"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anose="02020603050405020304" pitchFamily="18" charset="0"/>
              </a:endParaRPr>
            </a:p>
          </p:txBody>
        </p:sp>
        <p:sp>
          <p:nvSpPr>
            <p:cNvPr id="84" name="文本框 83">
              <a:extLst>
                <a:ext uri="{FF2B5EF4-FFF2-40B4-BE49-F238E27FC236}">
                  <a16:creationId xmlns:a16="http://schemas.microsoft.com/office/drawing/2014/main" id="{51B50454-7313-48DD-80ED-2B4005DA91B8}"/>
                </a:ext>
              </a:extLst>
            </p:cNvPr>
            <p:cNvSpPr txBox="1"/>
            <p:nvPr/>
          </p:nvSpPr>
          <p:spPr>
            <a:xfrm>
              <a:off x="3967975" y="2669593"/>
              <a:ext cx="748945" cy="46166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anose="02020603050405020304" pitchFamily="18" charset="0"/>
                </a:rPr>
                <a:t>0</a:t>
              </a:r>
              <a:endParaRPr kumimoji="1"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anose="02020603050405020304" pitchFamily="18" charset="0"/>
              </a:endParaRPr>
            </a:p>
          </p:txBody>
        </p:sp>
        <p:sp>
          <p:nvSpPr>
            <p:cNvPr id="85" name="文本框 84">
              <a:extLst>
                <a:ext uri="{FF2B5EF4-FFF2-40B4-BE49-F238E27FC236}">
                  <a16:creationId xmlns:a16="http://schemas.microsoft.com/office/drawing/2014/main" id="{6C4F4AA0-0F1E-45B6-8967-2BFA50E8947F}"/>
                </a:ext>
              </a:extLst>
            </p:cNvPr>
            <p:cNvSpPr txBox="1"/>
            <p:nvPr/>
          </p:nvSpPr>
          <p:spPr>
            <a:xfrm>
              <a:off x="5665667" y="2669592"/>
              <a:ext cx="748945" cy="46166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anose="02020603050405020304" pitchFamily="18" charset="0"/>
                </a:rPr>
                <a:t>1</a:t>
              </a:r>
              <a:endParaRPr kumimoji="1"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anose="02020603050405020304" pitchFamily="18" charset="0"/>
              </a:endParaRPr>
            </a:p>
          </p:txBody>
        </p:sp>
        <p:sp>
          <p:nvSpPr>
            <p:cNvPr id="86" name="文本框 85">
              <a:extLst>
                <a:ext uri="{FF2B5EF4-FFF2-40B4-BE49-F238E27FC236}">
                  <a16:creationId xmlns:a16="http://schemas.microsoft.com/office/drawing/2014/main" id="{75A879E9-D30F-42CB-82A7-B53B3E5CEF99}"/>
                </a:ext>
              </a:extLst>
            </p:cNvPr>
            <p:cNvSpPr txBox="1"/>
            <p:nvPr/>
          </p:nvSpPr>
          <p:spPr>
            <a:xfrm>
              <a:off x="3967975" y="4263919"/>
              <a:ext cx="748945" cy="46166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anose="02020603050405020304" pitchFamily="18" charset="0"/>
                </a:rPr>
                <a:t>1</a:t>
              </a:r>
              <a:endParaRPr kumimoji="1"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anose="02020603050405020304" pitchFamily="18" charset="0"/>
              </a:endParaRPr>
            </a:p>
          </p:txBody>
        </p:sp>
        <p:sp>
          <p:nvSpPr>
            <p:cNvPr id="92" name="文本框 91">
              <a:extLst>
                <a:ext uri="{FF2B5EF4-FFF2-40B4-BE49-F238E27FC236}">
                  <a16:creationId xmlns:a16="http://schemas.microsoft.com/office/drawing/2014/main" id="{BD63E9AC-EDE6-471C-B984-5F4EC43DF0EC}"/>
                </a:ext>
              </a:extLst>
            </p:cNvPr>
            <p:cNvSpPr txBox="1"/>
            <p:nvPr/>
          </p:nvSpPr>
          <p:spPr>
            <a:xfrm>
              <a:off x="5680799" y="4258931"/>
              <a:ext cx="748945" cy="46166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anose="02020603050405020304" pitchFamily="18" charset="0"/>
                </a:rPr>
                <a:t>0</a:t>
              </a:r>
              <a:endParaRPr kumimoji="1"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anose="02020603050405020304" pitchFamily="18" charset="0"/>
              </a:endParaRPr>
            </a:p>
          </p:txBody>
        </p:sp>
        <p:sp>
          <p:nvSpPr>
            <p:cNvPr id="94" name="文本框 93">
              <a:extLst>
                <a:ext uri="{FF2B5EF4-FFF2-40B4-BE49-F238E27FC236}">
                  <a16:creationId xmlns:a16="http://schemas.microsoft.com/office/drawing/2014/main" id="{346378FE-AC1D-4532-9A7B-16D14C737960}"/>
                </a:ext>
              </a:extLst>
            </p:cNvPr>
            <p:cNvSpPr txBox="1"/>
            <p:nvPr/>
          </p:nvSpPr>
          <p:spPr>
            <a:xfrm>
              <a:off x="7296964" y="3095305"/>
              <a:ext cx="748945" cy="46166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anose="02020603050405020304" pitchFamily="18" charset="0"/>
                </a:rPr>
                <a:t>0, 1</a:t>
              </a:r>
              <a:endParaRPr kumimoji="1"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Times New Roman" panose="02020603050405020304" pitchFamily="18" charset="0"/>
              </a:endParaRPr>
            </a:p>
          </p:txBody>
        </p:sp>
      </p:grpSp>
      <p:grpSp>
        <p:nvGrpSpPr>
          <p:cNvPr id="95" name="组合 94">
            <a:extLst>
              <a:ext uri="{FF2B5EF4-FFF2-40B4-BE49-F238E27FC236}">
                <a16:creationId xmlns:a16="http://schemas.microsoft.com/office/drawing/2014/main" id="{E755E5D3-2611-49F9-A82C-10F0B7D1E4B8}"/>
              </a:ext>
            </a:extLst>
          </p:cNvPr>
          <p:cNvGrpSpPr/>
          <p:nvPr/>
        </p:nvGrpSpPr>
        <p:grpSpPr>
          <a:xfrm>
            <a:off x="452200" y="5002193"/>
            <a:ext cx="8239600" cy="1441163"/>
            <a:chOff x="514340" y="5316549"/>
            <a:chExt cx="8239600" cy="1441163"/>
          </a:xfrm>
        </p:grpSpPr>
        <p:sp>
          <p:nvSpPr>
            <p:cNvPr id="96" name="文本框 95">
              <a:extLst>
                <a:ext uri="{FF2B5EF4-FFF2-40B4-BE49-F238E27FC236}">
                  <a16:creationId xmlns:a16="http://schemas.microsoft.com/office/drawing/2014/main" id="{7D1CAE2E-E1D3-4535-97CD-413FAE38A5F2}"/>
                </a:ext>
              </a:extLst>
            </p:cNvPr>
            <p:cNvSpPr txBox="1"/>
            <p:nvPr/>
          </p:nvSpPr>
          <p:spPr>
            <a:xfrm>
              <a:off x="514340" y="5316549"/>
              <a:ext cx="8234124"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解：基本设计方法不变，还是沿着主线设计。第一个位置可</a:t>
              </a:r>
            </a:p>
          </p:txBody>
        </p:sp>
        <p:sp>
          <p:nvSpPr>
            <p:cNvPr id="97" name="文本框 96">
              <a:extLst>
                <a:ext uri="{FF2B5EF4-FFF2-40B4-BE49-F238E27FC236}">
                  <a16:creationId xmlns:a16="http://schemas.microsoft.com/office/drawing/2014/main" id="{AE548F62-C503-4DD2-9AAF-9129E247EFF3}"/>
                </a:ext>
              </a:extLst>
            </p:cNvPr>
            <p:cNvSpPr txBox="1"/>
            <p:nvPr/>
          </p:nvSpPr>
          <p:spPr>
            <a:xfrm>
              <a:off x="519816" y="5835186"/>
              <a:ext cx="8234124"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是</a:t>
              </a:r>
              <a:r>
                <a:rPr kumimoji="1" lang="en-US" altLang="zh-CN"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0</a:t>
              </a:r>
              <a:r>
                <a:rPr kumimoji="1"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或者</a:t>
              </a:r>
              <a:r>
                <a:rPr kumimoji="1" lang="en-US" altLang="zh-CN"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1</a:t>
              </a:r>
              <a:r>
                <a:rPr kumimoji="1"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，第</a:t>
              </a:r>
              <a:r>
                <a:rPr kumimoji="1" lang="en-US" altLang="zh-CN"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2</a:t>
              </a:r>
              <a:r>
                <a:rPr kumimoji="1"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位和第</a:t>
              </a:r>
              <a:r>
                <a:rPr kumimoji="1" lang="en-US" altLang="zh-CN"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3</a:t>
              </a:r>
              <a:r>
                <a:rPr kumimoji="1"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位分成两条路线，确保题目要求的不</a:t>
              </a:r>
            </a:p>
          </p:txBody>
        </p:sp>
        <p:sp>
          <p:nvSpPr>
            <p:cNvPr id="98" name="文本框 97">
              <a:extLst>
                <a:ext uri="{FF2B5EF4-FFF2-40B4-BE49-F238E27FC236}">
                  <a16:creationId xmlns:a16="http://schemas.microsoft.com/office/drawing/2014/main" id="{116241CC-D7ED-4CDE-92AB-F2B94F9273FB}"/>
                </a:ext>
              </a:extLst>
            </p:cNvPr>
            <p:cNvSpPr txBox="1"/>
            <p:nvPr/>
          </p:nvSpPr>
          <p:spPr>
            <a:xfrm>
              <a:off x="514340" y="6296047"/>
              <a:ext cx="8234124"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同，最后是任意字符串。可见</a:t>
              </a:r>
              <a:r>
                <a:rPr kumimoji="1" lang="en-US" altLang="zh-CN"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NFA</a:t>
              </a:r>
              <a:r>
                <a:rPr kumimoji="1"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的设计比</a:t>
              </a:r>
              <a:r>
                <a:rPr kumimoji="1" lang="en-US" altLang="zh-CN"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DFA</a:t>
              </a:r>
              <a:r>
                <a:rPr kumimoji="1"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简单很多。</a:t>
              </a:r>
            </a:p>
          </p:txBody>
        </p:sp>
      </p:grpSp>
      <p:pic>
        <p:nvPicPr>
          <p:cNvPr id="99" name="图片 98">
            <a:extLst>
              <a:ext uri="{FF2B5EF4-FFF2-40B4-BE49-F238E27FC236}">
                <a16:creationId xmlns:a16="http://schemas.microsoft.com/office/drawing/2014/main" id="{C6FE1326-8ECD-42E3-907A-8CF8EEB4D4E2}"/>
              </a:ext>
            </a:extLst>
          </p:cNvPr>
          <p:cNvPicPr>
            <a:picLocks noChangeAspect="1"/>
          </p:cNvPicPr>
          <p:nvPr/>
        </p:nvPicPr>
        <p:blipFill>
          <a:blip r:embed="rId2"/>
          <a:stretch>
            <a:fillRect/>
          </a:stretch>
        </p:blipFill>
        <p:spPr>
          <a:xfrm>
            <a:off x="277684" y="1706927"/>
            <a:ext cx="8534400" cy="355600"/>
          </a:xfrm>
          <a:prstGeom prst="rect">
            <a:avLst/>
          </a:prstGeom>
        </p:spPr>
      </p:pic>
    </p:spTree>
    <p:extLst>
      <p:ext uri="{BB962C8B-B14F-4D97-AF65-F5344CB8AC3E}">
        <p14:creationId xmlns:p14="http://schemas.microsoft.com/office/powerpoint/2010/main" val="56817200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68</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6" name="文本框 15">
            <a:extLst>
              <a:ext uri="{FF2B5EF4-FFF2-40B4-BE49-F238E27FC236}">
                <a16:creationId xmlns:a16="http://schemas.microsoft.com/office/drawing/2014/main" id="{4F595130-5C19-4B92-99EB-C74ABB5DE528}"/>
              </a:ext>
            </a:extLst>
          </p:cNvPr>
          <p:cNvSpPr txBox="1"/>
          <p:nvPr/>
        </p:nvSpPr>
        <p:spPr>
          <a:xfrm>
            <a:off x="645989" y="1046220"/>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例</a:t>
            </a:r>
            <a:r>
              <a:rPr kumimoji="1" lang="en-US" altLang="zh-CN" sz="2400" dirty="0">
                <a:solidFill>
                  <a:srgbClr val="000000"/>
                </a:solidFill>
                <a:latin typeface="Times New Roman" pitchFamily="18" charset="0"/>
                <a:ea typeface="宋体" pitchFamily="2" charset="-122"/>
              </a:rPr>
              <a:t>2</a:t>
            </a:r>
            <a:r>
              <a:rPr kumimoji="1" lang="zh-CN" altLang="en-US" sz="2400" dirty="0">
                <a:solidFill>
                  <a:srgbClr val="000000"/>
                </a:solidFill>
                <a:latin typeface="Times New Roman" pitchFamily="18" charset="0"/>
                <a:ea typeface="宋体" pitchFamily="2" charset="-122"/>
              </a:rPr>
              <a:t>：考虑下面的</a:t>
            </a:r>
          </a:p>
        </p:txBody>
      </p:sp>
      <p:pic>
        <p:nvPicPr>
          <p:cNvPr id="17" name="图片 16">
            <a:extLst>
              <a:ext uri="{FF2B5EF4-FFF2-40B4-BE49-F238E27FC236}">
                <a16:creationId xmlns:a16="http://schemas.microsoft.com/office/drawing/2014/main" id="{4C66F323-F3F6-4A98-BA47-AD9F73F46794}"/>
              </a:ext>
            </a:extLst>
          </p:cNvPr>
          <p:cNvPicPr>
            <a:picLocks noChangeAspect="1"/>
          </p:cNvPicPr>
          <p:nvPr/>
        </p:nvPicPr>
        <p:blipFill>
          <a:blip r:embed="rId11"/>
          <a:stretch>
            <a:fillRect/>
          </a:stretch>
        </p:blipFill>
        <p:spPr>
          <a:xfrm>
            <a:off x="2430932" y="1618066"/>
            <a:ext cx="4545434" cy="1728264"/>
          </a:xfrm>
          <a:prstGeom prst="rect">
            <a:avLst/>
          </a:prstGeom>
        </p:spPr>
      </p:pic>
      <p:pic>
        <p:nvPicPr>
          <p:cNvPr id="19" name="图片 18">
            <a:extLst>
              <a:ext uri="{FF2B5EF4-FFF2-40B4-BE49-F238E27FC236}">
                <a16:creationId xmlns:a16="http://schemas.microsoft.com/office/drawing/2014/main" id="{487CDA64-4172-4811-8859-B62A8CAB2630}"/>
              </a:ext>
            </a:extLst>
          </p:cNvPr>
          <p:cNvPicPr>
            <a:picLocks noChangeAspect="1"/>
          </p:cNvPicPr>
          <p:nvPr/>
        </p:nvPicPr>
        <p:blipFill>
          <a:blip r:embed="rId12"/>
          <a:stretch>
            <a:fillRect/>
          </a:stretch>
        </p:blipFill>
        <p:spPr>
          <a:xfrm>
            <a:off x="1608024" y="3501683"/>
            <a:ext cx="4001979" cy="1104662"/>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86448853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dirty="0">
                <a:ea typeface="华文行楷" pitchFamily="2" charset="-122"/>
              </a:rPr>
              <a:t>非</a:t>
            </a:r>
            <a:r>
              <a:rPr lang="zh-CN" altLang="en-US" sz="4000" i="0" dirty="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30" name="文本框 29">
            <a:extLst>
              <a:ext uri="{FF2B5EF4-FFF2-40B4-BE49-F238E27FC236}">
                <a16:creationId xmlns:a16="http://schemas.microsoft.com/office/drawing/2014/main" id="{36BEF04F-D38E-4CAB-BD0A-7430CB7DD941}"/>
              </a:ext>
            </a:extLst>
          </p:cNvPr>
          <p:cNvSpPr txBox="1"/>
          <p:nvPr/>
        </p:nvSpPr>
        <p:spPr>
          <a:xfrm>
            <a:off x="645989" y="1046220"/>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例</a:t>
            </a:r>
            <a:r>
              <a:rPr kumimoji="1" lang="en-US" altLang="zh-CN" sz="2400" dirty="0">
                <a:solidFill>
                  <a:srgbClr val="000000"/>
                </a:solidFill>
                <a:latin typeface="Times New Roman" pitchFamily="18" charset="0"/>
                <a:ea typeface="宋体" pitchFamily="2" charset="-122"/>
              </a:rPr>
              <a:t>2</a:t>
            </a:r>
            <a:r>
              <a:rPr kumimoji="1" lang="zh-CN" altLang="en-US" sz="2400" dirty="0">
                <a:solidFill>
                  <a:srgbClr val="000000"/>
                </a:solidFill>
                <a:latin typeface="Times New Roman" pitchFamily="18" charset="0"/>
                <a:ea typeface="宋体" pitchFamily="2" charset="-122"/>
              </a:rPr>
              <a:t>：考虑下面的</a:t>
            </a:r>
          </a:p>
        </p:txBody>
      </p:sp>
      <p:pic>
        <p:nvPicPr>
          <p:cNvPr id="31" name="图片 30">
            <a:extLst>
              <a:ext uri="{FF2B5EF4-FFF2-40B4-BE49-F238E27FC236}">
                <a16:creationId xmlns:a16="http://schemas.microsoft.com/office/drawing/2014/main" id="{10080D13-DB9B-4C16-B7D0-25ED2986E80F}"/>
              </a:ext>
            </a:extLst>
          </p:cNvPr>
          <p:cNvPicPr>
            <a:picLocks noChangeAspect="1"/>
          </p:cNvPicPr>
          <p:nvPr/>
        </p:nvPicPr>
        <p:blipFill>
          <a:blip r:embed="rId2"/>
          <a:stretch>
            <a:fillRect/>
          </a:stretch>
        </p:blipFill>
        <p:spPr>
          <a:xfrm>
            <a:off x="2430932" y="1618066"/>
            <a:ext cx="4545434" cy="1728264"/>
          </a:xfrm>
          <a:prstGeom prst="rect">
            <a:avLst/>
          </a:prstGeom>
        </p:spPr>
      </p:pic>
      <p:pic>
        <p:nvPicPr>
          <p:cNvPr id="32" name="图片 31">
            <a:extLst>
              <a:ext uri="{FF2B5EF4-FFF2-40B4-BE49-F238E27FC236}">
                <a16:creationId xmlns:a16="http://schemas.microsoft.com/office/drawing/2014/main" id="{FB8D0591-EB72-46B7-B9F8-2E572D319A75}"/>
              </a:ext>
            </a:extLst>
          </p:cNvPr>
          <p:cNvPicPr>
            <a:picLocks noChangeAspect="1"/>
          </p:cNvPicPr>
          <p:nvPr/>
        </p:nvPicPr>
        <p:blipFill>
          <a:blip r:embed="rId3"/>
          <a:stretch>
            <a:fillRect/>
          </a:stretch>
        </p:blipFill>
        <p:spPr>
          <a:xfrm>
            <a:off x="1608024" y="3501683"/>
            <a:ext cx="4001979" cy="1104662"/>
          </a:xfrm>
          <a:prstGeom prst="rect">
            <a:avLst/>
          </a:prstGeom>
        </p:spPr>
      </p:pic>
      <p:sp>
        <p:nvSpPr>
          <p:cNvPr id="33" name="文本框 32">
            <a:extLst>
              <a:ext uri="{FF2B5EF4-FFF2-40B4-BE49-F238E27FC236}">
                <a16:creationId xmlns:a16="http://schemas.microsoft.com/office/drawing/2014/main" id="{B134CC88-29B7-4E58-803B-CC0AE45F9F8B}"/>
              </a:ext>
            </a:extLst>
          </p:cNvPr>
          <p:cNvSpPr txBox="1"/>
          <p:nvPr/>
        </p:nvSpPr>
        <p:spPr>
          <a:xfrm>
            <a:off x="762000" y="4713197"/>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解：</a:t>
            </a:r>
          </a:p>
        </p:txBody>
      </p:sp>
      <p:pic>
        <p:nvPicPr>
          <p:cNvPr id="34" name="图片 33">
            <a:extLst>
              <a:ext uri="{FF2B5EF4-FFF2-40B4-BE49-F238E27FC236}">
                <a16:creationId xmlns:a16="http://schemas.microsoft.com/office/drawing/2014/main" id="{B7DE69B0-57B9-494D-9F5F-6B2F4B962432}"/>
              </a:ext>
            </a:extLst>
          </p:cNvPr>
          <p:cNvPicPr>
            <a:picLocks noChangeAspect="1"/>
          </p:cNvPicPr>
          <p:nvPr/>
        </p:nvPicPr>
        <p:blipFill>
          <a:blip r:embed="rId4"/>
          <a:stretch>
            <a:fillRect/>
          </a:stretch>
        </p:blipFill>
        <p:spPr>
          <a:xfrm>
            <a:off x="1725251" y="4745632"/>
            <a:ext cx="5956797" cy="1726299"/>
          </a:xfrm>
          <a:prstGeom prst="rect">
            <a:avLst/>
          </a:prstGeom>
        </p:spPr>
      </p:pic>
    </p:spTree>
    <p:extLst>
      <p:ext uri="{BB962C8B-B14F-4D97-AF65-F5344CB8AC3E}">
        <p14:creationId xmlns:p14="http://schemas.microsoft.com/office/powerpoint/2010/main" val="60459938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1675"/>
            <a:ext cx="8229600" cy="1143000"/>
          </a:xfrm>
        </p:spPr>
        <p:txBody>
          <a:bodyPr/>
          <a:lstStyle/>
          <a:p>
            <a:r>
              <a:rPr lang="zh-CN" altLang="en-US" dirty="0"/>
              <a:t>内容大纲</a:t>
            </a:r>
            <a:endParaRPr lang="en-AU" dirty="0"/>
          </a:p>
        </p:txBody>
      </p:sp>
      <p:sp>
        <p:nvSpPr>
          <p:cNvPr id="3" name="Content Placeholder 2"/>
          <p:cNvSpPr>
            <a:spLocks noGrp="1"/>
          </p:cNvSpPr>
          <p:nvPr>
            <p:ph idx="1"/>
          </p:nvPr>
        </p:nvSpPr>
        <p:spPr>
          <a:xfrm>
            <a:off x="457200" y="2027237"/>
            <a:ext cx="8229600" cy="4525963"/>
          </a:xfrm>
        </p:spPr>
        <p:txBody>
          <a:bodyPr/>
          <a:lstStyle/>
          <a:p>
            <a:pPr algn="just">
              <a:buNone/>
            </a:pPr>
            <a:r>
              <a:rPr lang="en-US" altLang="zh-CN" sz="3600" dirty="0">
                <a:solidFill>
                  <a:schemeClr val="bg1">
                    <a:lumMod val="65000"/>
                  </a:schemeClr>
                </a:solidFill>
                <a:latin typeface="Times New Roman" panose="02020603050405020304" pitchFamily="18" charset="0"/>
                <a:ea typeface="宋体" panose="02010600030101010101" pitchFamily="2" charset="-122"/>
              </a:rPr>
              <a:t>(1)  </a:t>
            </a:r>
            <a:r>
              <a:rPr lang="zh-CN" altLang="en-US" sz="3600" dirty="0">
                <a:solidFill>
                  <a:schemeClr val="bg1">
                    <a:lumMod val="65000"/>
                  </a:schemeClr>
                </a:solidFill>
                <a:latin typeface="Times New Roman" panose="02020603050405020304" pitchFamily="18" charset="0"/>
                <a:ea typeface="宋体" panose="02010600030101010101" pitchFamily="2" charset="-122"/>
              </a:rPr>
              <a:t>乔姆斯基文法体系</a:t>
            </a:r>
            <a:endParaRPr lang="en-US" altLang="zh-CN" sz="3600" dirty="0">
              <a:solidFill>
                <a:schemeClr val="bg1">
                  <a:lumMod val="65000"/>
                </a:schemeClr>
              </a:solidFill>
              <a:latin typeface="Times New Roman" panose="02020603050405020304" pitchFamily="18" charset="0"/>
              <a:ea typeface="宋体" panose="02010600030101010101" pitchFamily="2" charset="-122"/>
            </a:endParaRPr>
          </a:p>
          <a:p>
            <a:pPr marL="742950" indent="-742950" algn="just">
              <a:buAutoNum type="arabicParenBoth" startAt="2"/>
            </a:pPr>
            <a:r>
              <a:rPr lang="zh-CN" altLang="en-US" sz="3600" dirty="0">
                <a:latin typeface="Times New Roman" panose="02020603050405020304" pitchFamily="18" charset="0"/>
                <a:ea typeface="宋体" panose="02010600030101010101" pitchFamily="2" charset="-122"/>
              </a:rPr>
              <a:t>形式语言与自动机</a:t>
            </a:r>
            <a:endParaRPr lang="en-US" altLang="zh-CN" sz="3600" dirty="0">
              <a:latin typeface="Times New Roman" panose="02020603050405020304" pitchFamily="18" charset="0"/>
              <a:ea typeface="宋体" panose="02010600030101010101" pitchFamily="2" charset="-122"/>
            </a:endParaRPr>
          </a:p>
        </p:txBody>
      </p:sp>
      <p:sp>
        <p:nvSpPr>
          <p:cNvPr id="4" name="Slide Number Placeholder 3"/>
          <p:cNvSpPr>
            <a:spLocks noGrp="1"/>
          </p:cNvSpPr>
          <p:nvPr>
            <p:ph type="sldNum" sz="quarter" idx="12"/>
          </p:nvPr>
        </p:nvSpPr>
        <p:spPr/>
        <p:txBody>
          <a:bodyPr/>
          <a:lstStyle/>
          <a:p>
            <a:pPr>
              <a:defRPr/>
            </a:pPr>
            <a:fld id="{A60C455B-B212-44F5-BDE5-4E865130930B}" type="slidenum">
              <a:rPr lang="en-US" altLang="zh-CN" smtClean="0"/>
              <a:t>7</a:t>
            </a:fld>
            <a:endParaRPr lang="en-US" altLang="zh-C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70</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5" name="文本框 14">
            <a:extLst>
              <a:ext uri="{FF2B5EF4-FFF2-40B4-BE49-F238E27FC236}">
                <a16:creationId xmlns:a16="http://schemas.microsoft.com/office/drawing/2014/main" id="{34E9D25C-02F4-495C-95FA-3E06E84DE9DF}"/>
              </a:ext>
            </a:extLst>
          </p:cNvPr>
          <p:cNvSpPr txBox="1"/>
          <p:nvPr/>
        </p:nvSpPr>
        <p:spPr>
          <a:xfrm>
            <a:off x="636240" y="1605783"/>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为</a:t>
            </a:r>
            <a:r>
              <a:rPr kumimoji="1" lang="en-US" altLang="zh-CN" sz="2400" dirty="0">
                <a:solidFill>
                  <a:srgbClr val="000000"/>
                </a:solidFill>
                <a:latin typeface="Times New Roman" pitchFamily="18" charset="0"/>
                <a:ea typeface="宋体" pitchFamily="2" charset="-122"/>
              </a:rPr>
              <a:t>1</a:t>
            </a:r>
            <a:r>
              <a:rPr kumimoji="1" lang="zh-CN" altLang="en-US" sz="2400" dirty="0">
                <a:solidFill>
                  <a:srgbClr val="000000"/>
                </a:solidFill>
                <a:latin typeface="Times New Roman" pitchFamily="18" charset="0"/>
                <a:ea typeface="宋体" pitchFamily="2" charset="-122"/>
              </a:rPr>
              <a:t>，且前三个符号里面至少有一个</a:t>
            </a:r>
            <a:r>
              <a:rPr kumimoji="1" lang="en-US" altLang="zh-CN" sz="2400" dirty="0">
                <a:solidFill>
                  <a:srgbClr val="000000"/>
                </a:solidFill>
                <a:latin typeface="Times New Roman" pitchFamily="18" charset="0"/>
                <a:ea typeface="宋体" pitchFamily="2" charset="-122"/>
              </a:rPr>
              <a:t>0</a:t>
            </a:r>
            <a:r>
              <a:rPr kumimoji="1" lang="zh-CN" altLang="en-US" sz="2400" dirty="0">
                <a:solidFill>
                  <a:srgbClr val="000000"/>
                </a:solidFill>
                <a:latin typeface="Times New Roman" pitchFamily="18" charset="0"/>
                <a:ea typeface="宋体" pitchFamily="2" charset="-122"/>
              </a:rPr>
              <a:t>。</a:t>
            </a:r>
          </a:p>
        </p:txBody>
      </p:sp>
      <p:grpSp>
        <p:nvGrpSpPr>
          <p:cNvPr id="18" name="组合 17">
            <a:extLst>
              <a:ext uri="{FF2B5EF4-FFF2-40B4-BE49-F238E27FC236}">
                <a16:creationId xmlns:a16="http://schemas.microsoft.com/office/drawing/2014/main" id="{B20F6E2E-61F0-4CAB-8358-8C26AFC14B6F}"/>
              </a:ext>
            </a:extLst>
          </p:cNvPr>
          <p:cNvGrpSpPr/>
          <p:nvPr/>
        </p:nvGrpSpPr>
        <p:grpSpPr>
          <a:xfrm>
            <a:off x="636240" y="1096038"/>
            <a:ext cx="8234124" cy="461665"/>
            <a:chOff x="636240" y="1096038"/>
            <a:chExt cx="8234124" cy="461665"/>
          </a:xfrm>
        </p:grpSpPr>
        <p:sp>
          <p:nvSpPr>
            <p:cNvPr id="20" name="文本框 19">
              <a:extLst>
                <a:ext uri="{FF2B5EF4-FFF2-40B4-BE49-F238E27FC236}">
                  <a16:creationId xmlns:a16="http://schemas.microsoft.com/office/drawing/2014/main" id="{EE6CE657-B850-4FA9-BF63-BC17FEB3601D}"/>
                </a:ext>
              </a:extLst>
            </p:cNvPr>
            <p:cNvSpPr txBox="1"/>
            <p:nvPr/>
          </p:nvSpPr>
          <p:spPr>
            <a:xfrm>
              <a:off x="636240" y="1096038"/>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例 </a:t>
              </a:r>
              <a:r>
                <a:rPr kumimoji="1" lang="en-US" altLang="zh-CN" sz="2400" dirty="0">
                  <a:solidFill>
                    <a:srgbClr val="000000"/>
                  </a:solidFill>
                  <a:latin typeface="Times New Roman" pitchFamily="18" charset="0"/>
                  <a:ea typeface="宋体" pitchFamily="2" charset="-122"/>
                </a:rPr>
                <a:t>3</a:t>
              </a:r>
              <a:r>
                <a:rPr kumimoji="1" lang="zh-CN" altLang="en-US" sz="2400" dirty="0">
                  <a:solidFill>
                    <a:srgbClr val="000000"/>
                  </a:solidFill>
                  <a:latin typeface="Times New Roman" pitchFamily="18" charset="0"/>
                  <a:ea typeface="宋体" pitchFamily="2" charset="-122"/>
                </a:rPr>
                <a:t>：设计             接受所有由</a:t>
              </a:r>
              <a:r>
                <a:rPr kumimoji="1" lang="en-US" altLang="zh-CN" sz="2400" dirty="0">
                  <a:solidFill>
                    <a:srgbClr val="000000"/>
                  </a:solidFill>
                  <a:latin typeface="Times New Roman" pitchFamily="18" charset="0"/>
                  <a:ea typeface="宋体" pitchFamily="2" charset="-122"/>
                </a:rPr>
                <a:t>0</a:t>
              </a:r>
              <a:r>
                <a:rPr kumimoji="1" lang="zh-CN" altLang="en-US" sz="2400" dirty="0">
                  <a:solidFill>
                    <a:srgbClr val="000000"/>
                  </a:solidFill>
                  <a:latin typeface="Times New Roman" pitchFamily="18" charset="0"/>
                  <a:ea typeface="宋体" pitchFamily="2" charset="-122"/>
                </a:rPr>
                <a:t>和</a:t>
              </a:r>
              <a:r>
                <a:rPr kumimoji="1" lang="en-US" altLang="zh-CN" sz="2400" dirty="0">
                  <a:solidFill>
                    <a:srgbClr val="000000"/>
                  </a:solidFill>
                  <a:latin typeface="Times New Roman" pitchFamily="18" charset="0"/>
                  <a:ea typeface="宋体" pitchFamily="2" charset="-122"/>
                </a:rPr>
                <a:t>1</a:t>
              </a:r>
              <a:r>
                <a:rPr kumimoji="1" lang="zh-CN" altLang="en-US" sz="2400" dirty="0">
                  <a:solidFill>
                    <a:srgbClr val="000000"/>
                  </a:solidFill>
                  <a:latin typeface="Times New Roman" pitchFamily="18" charset="0"/>
                  <a:ea typeface="宋体" pitchFamily="2" charset="-122"/>
                </a:rPr>
                <a:t>组成的串，要求长度至少</a:t>
              </a:r>
            </a:p>
          </p:txBody>
        </p:sp>
        <p:pic>
          <p:nvPicPr>
            <p:cNvPr id="21" name="图片 20">
              <a:extLst>
                <a:ext uri="{FF2B5EF4-FFF2-40B4-BE49-F238E27FC236}">
                  <a16:creationId xmlns:a16="http://schemas.microsoft.com/office/drawing/2014/main" id="{EABA855A-0A86-4B03-AFD1-6AF4C6D8B8EC}"/>
                </a:ext>
              </a:extLst>
            </p:cNvPr>
            <p:cNvPicPr>
              <a:picLocks noChangeAspect="1"/>
            </p:cNvPicPr>
            <p:nvPr/>
          </p:nvPicPr>
          <p:blipFill>
            <a:blip r:embed="rId11"/>
            <a:stretch>
              <a:fillRect/>
            </a:stretch>
          </p:blipFill>
          <p:spPr>
            <a:xfrm>
              <a:off x="1636375" y="1212276"/>
              <a:ext cx="2095500" cy="241300"/>
            </a:xfrm>
            <a:prstGeom prst="rect">
              <a:avLst/>
            </a:prstGeom>
          </p:spPr>
        </p:pic>
      </p:grpSp>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55573478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dirty="0">
                <a:ea typeface="华文行楷" pitchFamily="2" charset="-122"/>
              </a:rPr>
              <a:t>非</a:t>
            </a:r>
            <a:r>
              <a:rPr lang="zh-CN" altLang="en-US" sz="4000" i="0" dirty="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10" name="文本框 9">
            <a:extLst>
              <a:ext uri="{FF2B5EF4-FFF2-40B4-BE49-F238E27FC236}">
                <a16:creationId xmlns:a16="http://schemas.microsoft.com/office/drawing/2014/main" id="{D634B677-3548-48E9-A356-D50FA2B7E090}"/>
              </a:ext>
            </a:extLst>
          </p:cNvPr>
          <p:cNvSpPr txBox="1"/>
          <p:nvPr/>
        </p:nvSpPr>
        <p:spPr>
          <a:xfrm>
            <a:off x="636240" y="1605783"/>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为</a:t>
            </a:r>
            <a:r>
              <a:rPr kumimoji="1" lang="en-US" altLang="zh-CN" sz="2400" dirty="0">
                <a:solidFill>
                  <a:srgbClr val="000000"/>
                </a:solidFill>
                <a:latin typeface="Times New Roman" pitchFamily="18" charset="0"/>
                <a:ea typeface="宋体" pitchFamily="2" charset="-122"/>
              </a:rPr>
              <a:t>1</a:t>
            </a:r>
            <a:r>
              <a:rPr kumimoji="1" lang="zh-CN" altLang="en-US" sz="2400" dirty="0">
                <a:solidFill>
                  <a:srgbClr val="000000"/>
                </a:solidFill>
                <a:latin typeface="Times New Roman" pitchFamily="18" charset="0"/>
                <a:ea typeface="宋体" pitchFamily="2" charset="-122"/>
              </a:rPr>
              <a:t>，且前三个符号里面至少有一个</a:t>
            </a:r>
            <a:r>
              <a:rPr kumimoji="1" lang="en-US" altLang="zh-CN" sz="2400" dirty="0">
                <a:solidFill>
                  <a:srgbClr val="000000"/>
                </a:solidFill>
                <a:latin typeface="Times New Roman" pitchFamily="18" charset="0"/>
                <a:ea typeface="宋体" pitchFamily="2" charset="-122"/>
              </a:rPr>
              <a:t>0</a:t>
            </a:r>
            <a:r>
              <a:rPr kumimoji="1" lang="zh-CN" altLang="en-US" sz="2400" dirty="0">
                <a:solidFill>
                  <a:srgbClr val="000000"/>
                </a:solidFill>
                <a:latin typeface="Times New Roman" pitchFamily="18" charset="0"/>
                <a:ea typeface="宋体" pitchFamily="2" charset="-122"/>
              </a:rPr>
              <a:t>。</a:t>
            </a:r>
          </a:p>
        </p:txBody>
      </p:sp>
      <p:grpSp>
        <p:nvGrpSpPr>
          <p:cNvPr id="11" name="组合 10">
            <a:extLst>
              <a:ext uri="{FF2B5EF4-FFF2-40B4-BE49-F238E27FC236}">
                <a16:creationId xmlns:a16="http://schemas.microsoft.com/office/drawing/2014/main" id="{5667DCA4-C287-49C8-BCB9-478141B972A0}"/>
              </a:ext>
            </a:extLst>
          </p:cNvPr>
          <p:cNvGrpSpPr/>
          <p:nvPr/>
        </p:nvGrpSpPr>
        <p:grpSpPr>
          <a:xfrm>
            <a:off x="1741572" y="2688144"/>
            <a:ext cx="6496658" cy="926659"/>
            <a:chOff x="1619672" y="2710936"/>
            <a:chExt cx="6496658" cy="926659"/>
          </a:xfrm>
        </p:grpSpPr>
        <p:sp>
          <p:nvSpPr>
            <p:cNvPr id="12" name="椭圆 11">
              <a:extLst>
                <a:ext uri="{FF2B5EF4-FFF2-40B4-BE49-F238E27FC236}">
                  <a16:creationId xmlns:a16="http://schemas.microsoft.com/office/drawing/2014/main" id="{571479DD-516C-4213-B369-18BD1C3C680B}"/>
                </a:ext>
              </a:extLst>
            </p:cNvPr>
            <p:cNvSpPr/>
            <p:nvPr/>
          </p:nvSpPr>
          <p:spPr bwMode="auto">
            <a:xfrm>
              <a:off x="2399209" y="3133539"/>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2000" b="1" i="1">
                <a:solidFill>
                  <a:srgbClr val="800080"/>
                </a:solidFill>
                <a:latin typeface="Times New Roman" pitchFamily="18" charset="0"/>
                <a:ea typeface="宋体" pitchFamily="2" charset="-122"/>
              </a:endParaRPr>
            </a:p>
          </p:txBody>
        </p:sp>
        <p:sp>
          <p:nvSpPr>
            <p:cNvPr id="13" name="椭圆 12">
              <a:extLst>
                <a:ext uri="{FF2B5EF4-FFF2-40B4-BE49-F238E27FC236}">
                  <a16:creationId xmlns:a16="http://schemas.microsoft.com/office/drawing/2014/main" id="{4B92CBA0-F1A4-468A-B8A0-D994EDF411BD}"/>
                </a:ext>
              </a:extLst>
            </p:cNvPr>
            <p:cNvSpPr/>
            <p:nvPr/>
          </p:nvSpPr>
          <p:spPr bwMode="auto">
            <a:xfrm>
              <a:off x="3725222" y="3133539"/>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2000" b="1" i="1">
                <a:solidFill>
                  <a:srgbClr val="800080"/>
                </a:solidFill>
                <a:latin typeface="Times New Roman" pitchFamily="18" charset="0"/>
                <a:ea typeface="宋体" pitchFamily="2" charset="-122"/>
              </a:endParaRPr>
            </a:p>
          </p:txBody>
        </p:sp>
        <p:sp>
          <p:nvSpPr>
            <p:cNvPr id="15" name="椭圆 14">
              <a:extLst>
                <a:ext uri="{FF2B5EF4-FFF2-40B4-BE49-F238E27FC236}">
                  <a16:creationId xmlns:a16="http://schemas.microsoft.com/office/drawing/2014/main" id="{F98E09F0-94D9-4531-AEB4-5FD8B69D33A8}"/>
                </a:ext>
              </a:extLst>
            </p:cNvPr>
            <p:cNvSpPr/>
            <p:nvPr/>
          </p:nvSpPr>
          <p:spPr bwMode="auto">
            <a:xfrm>
              <a:off x="5051235" y="3133539"/>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2000" b="1" i="1">
                <a:solidFill>
                  <a:srgbClr val="800080"/>
                </a:solidFill>
                <a:latin typeface="Times New Roman" pitchFamily="18" charset="0"/>
                <a:ea typeface="宋体" pitchFamily="2" charset="-122"/>
              </a:endParaRPr>
            </a:p>
          </p:txBody>
        </p:sp>
        <p:sp>
          <p:nvSpPr>
            <p:cNvPr id="16" name="椭圆 15">
              <a:extLst>
                <a:ext uri="{FF2B5EF4-FFF2-40B4-BE49-F238E27FC236}">
                  <a16:creationId xmlns:a16="http://schemas.microsoft.com/office/drawing/2014/main" id="{A1237123-2AE3-435C-A9A4-81FC37B9D38D}"/>
                </a:ext>
              </a:extLst>
            </p:cNvPr>
            <p:cNvSpPr/>
            <p:nvPr/>
          </p:nvSpPr>
          <p:spPr bwMode="auto">
            <a:xfrm>
              <a:off x="6391350" y="3133539"/>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2000" b="1" i="1">
                <a:solidFill>
                  <a:srgbClr val="800080"/>
                </a:solidFill>
                <a:latin typeface="Times New Roman" pitchFamily="18" charset="0"/>
                <a:ea typeface="宋体" pitchFamily="2" charset="-122"/>
              </a:endParaRPr>
            </a:p>
          </p:txBody>
        </p:sp>
        <p:sp>
          <p:nvSpPr>
            <p:cNvPr id="17" name="椭圆 16">
              <a:extLst>
                <a:ext uri="{FF2B5EF4-FFF2-40B4-BE49-F238E27FC236}">
                  <a16:creationId xmlns:a16="http://schemas.microsoft.com/office/drawing/2014/main" id="{2EBA2742-6B18-4B85-8260-1F8FC6973F64}"/>
                </a:ext>
              </a:extLst>
            </p:cNvPr>
            <p:cNvSpPr/>
            <p:nvPr/>
          </p:nvSpPr>
          <p:spPr bwMode="auto">
            <a:xfrm>
              <a:off x="6456946" y="3183855"/>
              <a:ext cx="405233" cy="40342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2000" b="1" i="1">
                <a:solidFill>
                  <a:srgbClr val="800080"/>
                </a:solidFill>
                <a:latin typeface="Times New Roman" pitchFamily="18" charset="0"/>
                <a:ea typeface="宋体" pitchFamily="2" charset="-122"/>
              </a:endParaRPr>
            </a:p>
          </p:txBody>
        </p:sp>
        <p:cxnSp>
          <p:nvCxnSpPr>
            <p:cNvPr id="18" name="直线箭头连接符 3">
              <a:extLst>
                <a:ext uri="{FF2B5EF4-FFF2-40B4-BE49-F238E27FC236}">
                  <a16:creationId xmlns:a16="http://schemas.microsoft.com/office/drawing/2014/main" id="{F970C13D-D6E8-41CD-B45B-398585C4A348}"/>
                </a:ext>
              </a:extLst>
            </p:cNvPr>
            <p:cNvCxnSpPr>
              <a:endCxn id="12" idx="2"/>
            </p:cNvCxnSpPr>
            <p:nvPr/>
          </p:nvCxnSpPr>
          <p:spPr bwMode="auto">
            <a:xfrm>
              <a:off x="1619672" y="3385567"/>
              <a:ext cx="77953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9" name="直线箭头连接符 17">
              <a:extLst>
                <a:ext uri="{FF2B5EF4-FFF2-40B4-BE49-F238E27FC236}">
                  <a16:creationId xmlns:a16="http://schemas.microsoft.com/office/drawing/2014/main" id="{5F18295F-47FF-4456-A316-76E7D59E8DF9}"/>
                </a:ext>
              </a:extLst>
            </p:cNvPr>
            <p:cNvCxnSpPr>
              <a:cxnSpLocks/>
              <a:stCxn id="12" idx="6"/>
              <a:endCxn id="13" idx="2"/>
            </p:cNvCxnSpPr>
            <p:nvPr/>
          </p:nvCxnSpPr>
          <p:spPr bwMode="auto">
            <a:xfrm>
              <a:off x="2935635" y="3385567"/>
              <a:ext cx="78958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0" name="直线箭头连接符 20">
              <a:extLst>
                <a:ext uri="{FF2B5EF4-FFF2-40B4-BE49-F238E27FC236}">
                  <a16:creationId xmlns:a16="http://schemas.microsoft.com/office/drawing/2014/main" id="{11DAE6A4-ED5F-4124-AD84-7D051E87713A}"/>
                </a:ext>
              </a:extLst>
            </p:cNvPr>
            <p:cNvCxnSpPr>
              <a:cxnSpLocks/>
              <a:stCxn id="13" idx="6"/>
              <a:endCxn id="15" idx="2"/>
            </p:cNvCxnSpPr>
            <p:nvPr/>
          </p:nvCxnSpPr>
          <p:spPr bwMode="auto">
            <a:xfrm>
              <a:off x="4261648" y="3385567"/>
              <a:ext cx="78958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1" name="直线箭头连接符 23">
              <a:extLst>
                <a:ext uri="{FF2B5EF4-FFF2-40B4-BE49-F238E27FC236}">
                  <a16:creationId xmlns:a16="http://schemas.microsoft.com/office/drawing/2014/main" id="{D51E763D-506F-46AC-BAB0-00A2ECCAFEFA}"/>
                </a:ext>
              </a:extLst>
            </p:cNvPr>
            <p:cNvCxnSpPr>
              <a:cxnSpLocks/>
              <a:stCxn id="15" idx="6"/>
              <a:endCxn id="16" idx="2"/>
            </p:cNvCxnSpPr>
            <p:nvPr/>
          </p:nvCxnSpPr>
          <p:spPr bwMode="auto">
            <a:xfrm>
              <a:off x="5587661" y="3385567"/>
              <a:ext cx="803689"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pic>
          <p:nvPicPr>
            <p:cNvPr id="22" name="图片 21">
              <a:extLst>
                <a:ext uri="{FF2B5EF4-FFF2-40B4-BE49-F238E27FC236}">
                  <a16:creationId xmlns:a16="http://schemas.microsoft.com/office/drawing/2014/main" id="{CB8E2D47-0E0B-4CE0-BB04-3BD387758323}"/>
                </a:ext>
              </a:extLst>
            </p:cNvPr>
            <p:cNvPicPr>
              <a:picLocks noChangeAspect="1"/>
            </p:cNvPicPr>
            <p:nvPr/>
          </p:nvPicPr>
          <p:blipFill>
            <a:blip r:embed="rId2"/>
            <a:stretch>
              <a:fillRect/>
            </a:stretch>
          </p:blipFill>
          <p:spPr>
            <a:xfrm>
              <a:off x="2304446" y="2850400"/>
              <a:ext cx="1943100" cy="279400"/>
            </a:xfrm>
            <a:prstGeom prst="rect">
              <a:avLst/>
            </a:prstGeom>
          </p:spPr>
        </p:pic>
        <p:pic>
          <p:nvPicPr>
            <p:cNvPr id="23" name="图片 22">
              <a:extLst>
                <a:ext uri="{FF2B5EF4-FFF2-40B4-BE49-F238E27FC236}">
                  <a16:creationId xmlns:a16="http://schemas.microsoft.com/office/drawing/2014/main" id="{A5042585-129E-43C5-884D-A9A90783C336}"/>
                </a:ext>
              </a:extLst>
            </p:cNvPr>
            <p:cNvPicPr>
              <a:picLocks noChangeAspect="1"/>
            </p:cNvPicPr>
            <p:nvPr/>
          </p:nvPicPr>
          <p:blipFill>
            <a:blip r:embed="rId2"/>
            <a:stretch>
              <a:fillRect/>
            </a:stretch>
          </p:blipFill>
          <p:spPr>
            <a:xfrm>
              <a:off x="3600450" y="2829069"/>
              <a:ext cx="1943100" cy="279400"/>
            </a:xfrm>
            <a:prstGeom prst="rect">
              <a:avLst/>
            </a:prstGeom>
          </p:spPr>
        </p:pic>
        <p:pic>
          <p:nvPicPr>
            <p:cNvPr id="24" name="图片 23">
              <a:extLst>
                <a:ext uri="{FF2B5EF4-FFF2-40B4-BE49-F238E27FC236}">
                  <a16:creationId xmlns:a16="http://schemas.microsoft.com/office/drawing/2014/main" id="{6F221DEA-6B05-4E75-B212-71EF1D797B14}"/>
                </a:ext>
              </a:extLst>
            </p:cNvPr>
            <p:cNvPicPr>
              <a:picLocks noChangeAspect="1"/>
            </p:cNvPicPr>
            <p:nvPr/>
          </p:nvPicPr>
          <p:blipFill>
            <a:blip r:embed="rId3"/>
            <a:stretch>
              <a:fillRect/>
            </a:stretch>
          </p:blipFill>
          <p:spPr>
            <a:xfrm>
              <a:off x="5284655" y="2850400"/>
              <a:ext cx="1409700" cy="228600"/>
            </a:xfrm>
            <a:prstGeom prst="rect">
              <a:avLst/>
            </a:prstGeom>
          </p:spPr>
        </p:pic>
        <p:sp>
          <p:nvSpPr>
            <p:cNvPr id="25" name="弧 29">
              <a:extLst>
                <a:ext uri="{FF2B5EF4-FFF2-40B4-BE49-F238E27FC236}">
                  <a16:creationId xmlns:a16="http://schemas.microsoft.com/office/drawing/2014/main" id="{143B4D52-5594-4128-974A-C026353932DF}"/>
                </a:ext>
              </a:extLst>
            </p:cNvPr>
            <p:cNvSpPr/>
            <p:nvPr/>
          </p:nvSpPr>
          <p:spPr bwMode="auto">
            <a:xfrm rot="11190199">
              <a:off x="6463425" y="271093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2000" b="1" i="1">
                <a:solidFill>
                  <a:srgbClr val="800080"/>
                </a:solidFill>
                <a:latin typeface="Times New Roman" pitchFamily="18" charset="0"/>
                <a:ea typeface="宋体" pitchFamily="2" charset="-122"/>
              </a:endParaRPr>
            </a:p>
          </p:txBody>
        </p:sp>
        <p:pic>
          <p:nvPicPr>
            <p:cNvPr id="26" name="图片 25">
              <a:extLst>
                <a:ext uri="{FF2B5EF4-FFF2-40B4-BE49-F238E27FC236}">
                  <a16:creationId xmlns:a16="http://schemas.microsoft.com/office/drawing/2014/main" id="{6DAC254D-ABF8-4CB4-B814-B107ACC72D35}"/>
                </a:ext>
              </a:extLst>
            </p:cNvPr>
            <p:cNvPicPr>
              <a:picLocks noChangeAspect="1"/>
            </p:cNvPicPr>
            <p:nvPr/>
          </p:nvPicPr>
          <p:blipFill>
            <a:blip r:embed="rId4"/>
            <a:stretch>
              <a:fillRect/>
            </a:stretch>
          </p:blipFill>
          <p:spPr>
            <a:xfrm>
              <a:off x="6439930" y="2829069"/>
              <a:ext cx="1676400" cy="279400"/>
            </a:xfrm>
            <a:prstGeom prst="rect">
              <a:avLst/>
            </a:prstGeom>
          </p:spPr>
        </p:pic>
      </p:grpSp>
      <p:grpSp>
        <p:nvGrpSpPr>
          <p:cNvPr id="27" name="组合 26">
            <a:extLst>
              <a:ext uri="{FF2B5EF4-FFF2-40B4-BE49-F238E27FC236}">
                <a16:creationId xmlns:a16="http://schemas.microsoft.com/office/drawing/2014/main" id="{8931307D-7CC9-4165-BCE8-4D60A441BEBB}"/>
              </a:ext>
            </a:extLst>
          </p:cNvPr>
          <p:cNvGrpSpPr/>
          <p:nvPr/>
        </p:nvGrpSpPr>
        <p:grpSpPr>
          <a:xfrm>
            <a:off x="762000" y="4648200"/>
            <a:ext cx="8234124" cy="1641328"/>
            <a:chOff x="630351" y="4904003"/>
            <a:chExt cx="8234124" cy="1641328"/>
          </a:xfrm>
        </p:grpSpPr>
        <p:sp>
          <p:nvSpPr>
            <p:cNvPr id="28" name="文本框 27">
              <a:extLst>
                <a:ext uri="{FF2B5EF4-FFF2-40B4-BE49-F238E27FC236}">
                  <a16:creationId xmlns:a16="http://schemas.microsoft.com/office/drawing/2014/main" id="{90C401C9-79E4-4D90-9A0B-ACE699982F64}"/>
                </a:ext>
              </a:extLst>
            </p:cNvPr>
            <p:cNvSpPr txBox="1"/>
            <p:nvPr/>
          </p:nvSpPr>
          <p:spPr>
            <a:xfrm>
              <a:off x="630351" y="4904003"/>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解：</a:t>
              </a:r>
              <a:r>
                <a:rPr kumimoji="1" lang="en-US" altLang="zh-CN" sz="2400" dirty="0">
                  <a:solidFill>
                    <a:srgbClr val="000000"/>
                  </a:solidFill>
                  <a:latin typeface="Times New Roman" pitchFamily="18" charset="0"/>
                  <a:ea typeface="宋体" pitchFamily="2" charset="-122"/>
                </a:rPr>
                <a:t>            </a:t>
              </a:r>
              <a:r>
                <a:rPr kumimoji="1" lang="zh-CN" altLang="en-US" sz="2400" dirty="0">
                  <a:solidFill>
                    <a:srgbClr val="000000"/>
                  </a:solidFill>
                  <a:latin typeface="Times New Roman" pitchFamily="18" charset="0"/>
                  <a:ea typeface="宋体" pitchFamily="2" charset="-122"/>
                </a:rPr>
                <a:t>特别适合处理这种情况。</a:t>
              </a:r>
            </a:p>
          </p:txBody>
        </p:sp>
        <p:pic>
          <p:nvPicPr>
            <p:cNvPr id="29" name="图片 28">
              <a:extLst>
                <a:ext uri="{FF2B5EF4-FFF2-40B4-BE49-F238E27FC236}">
                  <a16:creationId xmlns:a16="http://schemas.microsoft.com/office/drawing/2014/main" id="{1CECB570-0623-49B3-9C13-1C4F521C4459}"/>
                </a:ext>
              </a:extLst>
            </p:cNvPr>
            <p:cNvPicPr>
              <a:picLocks noChangeAspect="1"/>
            </p:cNvPicPr>
            <p:nvPr/>
          </p:nvPicPr>
          <p:blipFill>
            <a:blip r:embed="rId5"/>
            <a:stretch>
              <a:fillRect/>
            </a:stretch>
          </p:blipFill>
          <p:spPr>
            <a:xfrm>
              <a:off x="687501" y="5014185"/>
              <a:ext cx="2095500" cy="241300"/>
            </a:xfrm>
            <a:prstGeom prst="rect">
              <a:avLst/>
            </a:prstGeom>
          </p:spPr>
        </p:pic>
        <p:sp>
          <p:nvSpPr>
            <p:cNvPr id="35" name="文本框 34">
              <a:extLst>
                <a:ext uri="{FF2B5EF4-FFF2-40B4-BE49-F238E27FC236}">
                  <a16:creationId xmlns:a16="http://schemas.microsoft.com/office/drawing/2014/main" id="{712CB929-6298-42BA-8F13-68495166AE4A}"/>
                </a:ext>
              </a:extLst>
            </p:cNvPr>
            <p:cNvSpPr txBox="1"/>
            <p:nvPr/>
          </p:nvSpPr>
          <p:spPr>
            <a:xfrm>
              <a:off x="630351" y="5510792"/>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允许前两个符号出现空符号，自然就实现了题目的要求。</a:t>
              </a:r>
            </a:p>
          </p:txBody>
        </p:sp>
        <p:sp>
          <p:nvSpPr>
            <p:cNvPr id="36" name="文本框 35">
              <a:extLst>
                <a:ext uri="{FF2B5EF4-FFF2-40B4-BE49-F238E27FC236}">
                  <a16:creationId xmlns:a16="http://schemas.microsoft.com/office/drawing/2014/main" id="{D5EE7D93-592C-494E-92B6-91E51B2BF534}"/>
                </a:ext>
              </a:extLst>
            </p:cNvPr>
            <p:cNvSpPr txBox="1"/>
            <p:nvPr/>
          </p:nvSpPr>
          <p:spPr>
            <a:xfrm>
              <a:off x="630351" y="6083666"/>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如果用</a:t>
              </a:r>
              <a:r>
                <a:rPr kumimoji="1" lang="en-US" altLang="zh-CN" sz="2400" dirty="0">
                  <a:solidFill>
                    <a:srgbClr val="000000"/>
                  </a:solidFill>
                  <a:latin typeface="Times New Roman" pitchFamily="18" charset="0"/>
                  <a:ea typeface="宋体" pitchFamily="2" charset="-122"/>
                </a:rPr>
                <a:t>DFA</a:t>
              </a:r>
              <a:r>
                <a:rPr kumimoji="1" lang="zh-CN" altLang="en-US" sz="2400" dirty="0">
                  <a:solidFill>
                    <a:srgbClr val="000000"/>
                  </a:solidFill>
                  <a:latin typeface="Times New Roman" pitchFamily="18" charset="0"/>
                  <a:ea typeface="宋体" pitchFamily="2" charset="-122"/>
                </a:rPr>
                <a:t>或者</a:t>
              </a:r>
              <a:r>
                <a:rPr kumimoji="1" lang="en-US" altLang="zh-CN" sz="2400" dirty="0">
                  <a:solidFill>
                    <a:srgbClr val="000000"/>
                  </a:solidFill>
                  <a:latin typeface="Times New Roman" pitchFamily="18" charset="0"/>
                  <a:ea typeface="宋体" pitchFamily="2" charset="-122"/>
                </a:rPr>
                <a:t>NFA</a:t>
              </a:r>
              <a:r>
                <a:rPr kumimoji="1" lang="zh-CN" altLang="en-US" sz="2400" dirty="0">
                  <a:solidFill>
                    <a:srgbClr val="000000"/>
                  </a:solidFill>
                  <a:latin typeface="Times New Roman" pitchFamily="18" charset="0"/>
                  <a:ea typeface="宋体" pitchFamily="2" charset="-122"/>
                </a:rPr>
                <a:t>的话，设计起来难度会更大。</a:t>
              </a:r>
            </a:p>
          </p:txBody>
        </p:sp>
      </p:grpSp>
      <p:grpSp>
        <p:nvGrpSpPr>
          <p:cNvPr id="2" name="组合 1">
            <a:extLst>
              <a:ext uri="{FF2B5EF4-FFF2-40B4-BE49-F238E27FC236}">
                <a16:creationId xmlns:a16="http://schemas.microsoft.com/office/drawing/2014/main" id="{A4EB5ABB-B760-4FF3-9353-BBECD61430F5}"/>
              </a:ext>
            </a:extLst>
          </p:cNvPr>
          <p:cNvGrpSpPr/>
          <p:nvPr/>
        </p:nvGrpSpPr>
        <p:grpSpPr>
          <a:xfrm>
            <a:off x="636240" y="1096038"/>
            <a:ext cx="8234124" cy="461665"/>
            <a:chOff x="636240" y="1096038"/>
            <a:chExt cx="8234124" cy="461665"/>
          </a:xfrm>
        </p:grpSpPr>
        <p:sp>
          <p:nvSpPr>
            <p:cNvPr id="9" name="文本框 8">
              <a:extLst>
                <a:ext uri="{FF2B5EF4-FFF2-40B4-BE49-F238E27FC236}">
                  <a16:creationId xmlns:a16="http://schemas.microsoft.com/office/drawing/2014/main" id="{89E0CABE-A6DC-4D99-8B77-13ED2EEABE40}"/>
                </a:ext>
              </a:extLst>
            </p:cNvPr>
            <p:cNvSpPr txBox="1"/>
            <p:nvPr/>
          </p:nvSpPr>
          <p:spPr>
            <a:xfrm>
              <a:off x="636240" y="1096038"/>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例 </a:t>
              </a:r>
              <a:r>
                <a:rPr kumimoji="1" lang="en-US" altLang="zh-CN" sz="2400" dirty="0">
                  <a:solidFill>
                    <a:srgbClr val="000000"/>
                  </a:solidFill>
                  <a:latin typeface="Times New Roman" pitchFamily="18" charset="0"/>
                  <a:ea typeface="宋体" pitchFamily="2" charset="-122"/>
                </a:rPr>
                <a:t>3</a:t>
              </a:r>
              <a:r>
                <a:rPr kumimoji="1" lang="zh-CN" altLang="en-US" sz="2400" dirty="0">
                  <a:solidFill>
                    <a:srgbClr val="000000"/>
                  </a:solidFill>
                  <a:latin typeface="Times New Roman" pitchFamily="18" charset="0"/>
                  <a:ea typeface="宋体" pitchFamily="2" charset="-122"/>
                </a:rPr>
                <a:t>：设计             接受所有由</a:t>
              </a:r>
              <a:r>
                <a:rPr kumimoji="1" lang="en-US" altLang="zh-CN" sz="2400" dirty="0">
                  <a:solidFill>
                    <a:srgbClr val="000000"/>
                  </a:solidFill>
                  <a:latin typeface="Times New Roman" pitchFamily="18" charset="0"/>
                  <a:ea typeface="宋体" pitchFamily="2" charset="-122"/>
                </a:rPr>
                <a:t>0</a:t>
              </a:r>
              <a:r>
                <a:rPr kumimoji="1" lang="zh-CN" altLang="en-US" sz="2400" dirty="0">
                  <a:solidFill>
                    <a:srgbClr val="000000"/>
                  </a:solidFill>
                  <a:latin typeface="Times New Roman" pitchFamily="18" charset="0"/>
                  <a:ea typeface="宋体" pitchFamily="2" charset="-122"/>
                </a:rPr>
                <a:t>和</a:t>
              </a:r>
              <a:r>
                <a:rPr kumimoji="1" lang="en-US" altLang="zh-CN" sz="2400" dirty="0">
                  <a:solidFill>
                    <a:srgbClr val="000000"/>
                  </a:solidFill>
                  <a:latin typeface="Times New Roman" pitchFamily="18" charset="0"/>
                  <a:ea typeface="宋体" pitchFamily="2" charset="-122"/>
                </a:rPr>
                <a:t>1</a:t>
              </a:r>
              <a:r>
                <a:rPr kumimoji="1" lang="zh-CN" altLang="en-US" sz="2400" dirty="0">
                  <a:solidFill>
                    <a:srgbClr val="000000"/>
                  </a:solidFill>
                  <a:latin typeface="Times New Roman" pitchFamily="18" charset="0"/>
                  <a:ea typeface="宋体" pitchFamily="2" charset="-122"/>
                </a:rPr>
                <a:t>组成的串，要求长度至少</a:t>
              </a:r>
            </a:p>
          </p:txBody>
        </p:sp>
        <p:pic>
          <p:nvPicPr>
            <p:cNvPr id="37" name="图片 36">
              <a:extLst>
                <a:ext uri="{FF2B5EF4-FFF2-40B4-BE49-F238E27FC236}">
                  <a16:creationId xmlns:a16="http://schemas.microsoft.com/office/drawing/2014/main" id="{098F0C41-956C-4FF2-8E71-B25E538D57C6}"/>
                </a:ext>
              </a:extLst>
            </p:cNvPr>
            <p:cNvPicPr>
              <a:picLocks noChangeAspect="1"/>
            </p:cNvPicPr>
            <p:nvPr/>
          </p:nvPicPr>
          <p:blipFill>
            <a:blip r:embed="rId5"/>
            <a:stretch>
              <a:fillRect/>
            </a:stretch>
          </p:blipFill>
          <p:spPr>
            <a:xfrm>
              <a:off x="1636375" y="1212276"/>
              <a:ext cx="2095500" cy="241300"/>
            </a:xfrm>
            <a:prstGeom prst="rect">
              <a:avLst/>
            </a:prstGeom>
          </p:spPr>
        </p:pic>
      </p:grpSp>
    </p:spTree>
    <p:extLst>
      <p:ext uri="{BB962C8B-B14F-4D97-AF65-F5344CB8AC3E}">
        <p14:creationId xmlns:p14="http://schemas.microsoft.com/office/powerpoint/2010/main" val="413161480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72</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2" name="组合 1">
            <a:extLst>
              <a:ext uri="{FF2B5EF4-FFF2-40B4-BE49-F238E27FC236}">
                <a16:creationId xmlns:a16="http://schemas.microsoft.com/office/drawing/2014/main" id="{AB9CA976-560A-4CF7-97F2-74F79C1E0CB0}"/>
              </a:ext>
            </a:extLst>
          </p:cNvPr>
          <p:cNvGrpSpPr/>
          <p:nvPr/>
        </p:nvGrpSpPr>
        <p:grpSpPr>
          <a:xfrm>
            <a:off x="495612" y="1290808"/>
            <a:ext cx="8234124" cy="461665"/>
            <a:chOff x="495612" y="1290808"/>
            <a:chExt cx="8234124" cy="461665"/>
          </a:xfrm>
        </p:grpSpPr>
        <p:sp>
          <p:nvSpPr>
            <p:cNvPr id="16" name="文本框 15">
              <a:extLst>
                <a:ext uri="{FF2B5EF4-FFF2-40B4-BE49-F238E27FC236}">
                  <a16:creationId xmlns:a16="http://schemas.microsoft.com/office/drawing/2014/main" id="{7286CE04-49C8-40A9-B02C-5A44318741DC}"/>
                </a:ext>
              </a:extLst>
            </p:cNvPr>
            <p:cNvSpPr txBox="1"/>
            <p:nvPr/>
          </p:nvSpPr>
          <p:spPr>
            <a:xfrm>
              <a:off x="495612" y="1290808"/>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例  </a:t>
              </a:r>
              <a:r>
                <a:rPr kumimoji="1" lang="en-US" altLang="zh-CN" sz="2400" dirty="0">
                  <a:solidFill>
                    <a:srgbClr val="000000"/>
                  </a:solidFill>
                  <a:latin typeface="Times New Roman" pitchFamily="18" charset="0"/>
                  <a:ea typeface="宋体" pitchFamily="2" charset="-122"/>
                </a:rPr>
                <a:t>4</a:t>
              </a:r>
              <a:r>
                <a:rPr kumimoji="1" lang="zh-CN" altLang="en-US" sz="2400" dirty="0">
                  <a:solidFill>
                    <a:srgbClr val="000000"/>
                  </a:solidFill>
                  <a:latin typeface="Times New Roman" pitchFamily="18" charset="0"/>
                  <a:ea typeface="宋体" pitchFamily="2" charset="-122"/>
                </a:rPr>
                <a:t>：设计             接受以下语言</a:t>
              </a:r>
            </a:p>
          </p:txBody>
        </p:sp>
        <p:pic>
          <p:nvPicPr>
            <p:cNvPr id="17" name="图片 16">
              <a:extLst>
                <a:ext uri="{FF2B5EF4-FFF2-40B4-BE49-F238E27FC236}">
                  <a16:creationId xmlns:a16="http://schemas.microsoft.com/office/drawing/2014/main" id="{E3D01AFC-BA09-414A-B4F4-5C7FCEB5B955}"/>
                </a:ext>
              </a:extLst>
            </p:cNvPr>
            <p:cNvPicPr>
              <a:picLocks noChangeAspect="1"/>
            </p:cNvPicPr>
            <p:nvPr/>
          </p:nvPicPr>
          <p:blipFill>
            <a:blip r:embed="rId11"/>
            <a:stretch>
              <a:fillRect/>
            </a:stretch>
          </p:blipFill>
          <p:spPr>
            <a:xfrm>
              <a:off x="1600944" y="1400989"/>
              <a:ext cx="2095500" cy="241300"/>
            </a:xfrm>
            <a:prstGeom prst="rect">
              <a:avLst/>
            </a:prstGeom>
          </p:spPr>
        </p:pic>
      </p:grpSp>
      <p:pic>
        <p:nvPicPr>
          <p:cNvPr id="19" name="图片 18">
            <a:extLst>
              <a:ext uri="{FF2B5EF4-FFF2-40B4-BE49-F238E27FC236}">
                <a16:creationId xmlns:a16="http://schemas.microsoft.com/office/drawing/2014/main" id="{6F6B5697-151D-4768-948C-0D1C5EB23E88}"/>
              </a:ext>
            </a:extLst>
          </p:cNvPr>
          <p:cNvPicPr>
            <a:picLocks noChangeAspect="1"/>
          </p:cNvPicPr>
          <p:nvPr/>
        </p:nvPicPr>
        <p:blipFill>
          <a:blip r:embed="rId12"/>
          <a:stretch>
            <a:fillRect/>
          </a:stretch>
        </p:blipFill>
        <p:spPr>
          <a:xfrm>
            <a:off x="304800" y="1828800"/>
            <a:ext cx="9144000" cy="352661"/>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21717955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dirty="0">
                <a:ea typeface="华文行楷" pitchFamily="2" charset="-122"/>
              </a:rPr>
              <a:t>非</a:t>
            </a:r>
            <a:r>
              <a:rPr lang="zh-CN" altLang="en-US" sz="4000" i="0" dirty="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30" name="组合 29">
            <a:extLst>
              <a:ext uri="{FF2B5EF4-FFF2-40B4-BE49-F238E27FC236}">
                <a16:creationId xmlns:a16="http://schemas.microsoft.com/office/drawing/2014/main" id="{EDB01958-FDAB-4771-9E1A-579FB3632549}"/>
              </a:ext>
            </a:extLst>
          </p:cNvPr>
          <p:cNvGrpSpPr/>
          <p:nvPr/>
        </p:nvGrpSpPr>
        <p:grpSpPr>
          <a:xfrm>
            <a:off x="454938" y="990600"/>
            <a:ext cx="8234124" cy="461665"/>
            <a:chOff x="2038340" y="1237027"/>
            <a:chExt cx="8234124" cy="461665"/>
          </a:xfrm>
        </p:grpSpPr>
        <p:sp>
          <p:nvSpPr>
            <p:cNvPr id="31" name="文本框 30">
              <a:extLst>
                <a:ext uri="{FF2B5EF4-FFF2-40B4-BE49-F238E27FC236}">
                  <a16:creationId xmlns:a16="http://schemas.microsoft.com/office/drawing/2014/main" id="{18A42632-1721-4453-A522-97D7E2750D02}"/>
                </a:ext>
              </a:extLst>
            </p:cNvPr>
            <p:cNvSpPr txBox="1"/>
            <p:nvPr/>
          </p:nvSpPr>
          <p:spPr>
            <a:xfrm>
              <a:off x="2038340" y="1237027"/>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例  </a:t>
              </a:r>
              <a:r>
                <a:rPr kumimoji="1" lang="en-US" altLang="zh-CN" sz="2400" dirty="0">
                  <a:solidFill>
                    <a:srgbClr val="000000"/>
                  </a:solidFill>
                  <a:latin typeface="Times New Roman" pitchFamily="18" charset="0"/>
                  <a:ea typeface="宋体" pitchFamily="2" charset="-122"/>
                </a:rPr>
                <a:t>4</a:t>
              </a:r>
              <a:r>
                <a:rPr kumimoji="1" lang="zh-CN" altLang="en-US" sz="2400" dirty="0">
                  <a:solidFill>
                    <a:srgbClr val="000000"/>
                  </a:solidFill>
                  <a:latin typeface="Times New Roman" pitchFamily="18" charset="0"/>
                  <a:ea typeface="宋体" pitchFamily="2" charset="-122"/>
                </a:rPr>
                <a:t>：设计             接受以下语言</a:t>
              </a:r>
            </a:p>
          </p:txBody>
        </p:sp>
        <p:pic>
          <p:nvPicPr>
            <p:cNvPr id="32" name="图片 31">
              <a:extLst>
                <a:ext uri="{FF2B5EF4-FFF2-40B4-BE49-F238E27FC236}">
                  <a16:creationId xmlns:a16="http://schemas.microsoft.com/office/drawing/2014/main" id="{803F27FF-AE8C-48EC-BC88-9F05C4DB771B}"/>
                </a:ext>
              </a:extLst>
            </p:cNvPr>
            <p:cNvPicPr>
              <a:picLocks noChangeAspect="1"/>
            </p:cNvPicPr>
            <p:nvPr/>
          </p:nvPicPr>
          <p:blipFill>
            <a:blip r:embed="rId2"/>
            <a:stretch>
              <a:fillRect/>
            </a:stretch>
          </p:blipFill>
          <p:spPr>
            <a:xfrm>
              <a:off x="3143672" y="1347208"/>
              <a:ext cx="2095500" cy="241300"/>
            </a:xfrm>
            <a:prstGeom prst="rect">
              <a:avLst/>
            </a:prstGeom>
          </p:spPr>
        </p:pic>
      </p:grpSp>
      <p:pic>
        <p:nvPicPr>
          <p:cNvPr id="33" name="图片 32">
            <a:extLst>
              <a:ext uri="{FF2B5EF4-FFF2-40B4-BE49-F238E27FC236}">
                <a16:creationId xmlns:a16="http://schemas.microsoft.com/office/drawing/2014/main" id="{21911E4B-AD51-4144-8F6E-653E7F6D3DC2}"/>
              </a:ext>
            </a:extLst>
          </p:cNvPr>
          <p:cNvPicPr>
            <a:picLocks noChangeAspect="1"/>
          </p:cNvPicPr>
          <p:nvPr/>
        </p:nvPicPr>
        <p:blipFill>
          <a:blip r:embed="rId3"/>
          <a:stretch>
            <a:fillRect/>
          </a:stretch>
        </p:blipFill>
        <p:spPr>
          <a:xfrm>
            <a:off x="264126" y="1528592"/>
            <a:ext cx="9144000" cy="352661"/>
          </a:xfrm>
          <a:prstGeom prst="rect">
            <a:avLst/>
          </a:prstGeom>
        </p:spPr>
      </p:pic>
      <p:grpSp>
        <p:nvGrpSpPr>
          <p:cNvPr id="34" name="组合 33">
            <a:extLst>
              <a:ext uri="{FF2B5EF4-FFF2-40B4-BE49-F238E27FC236}">
                <a16:creationId xmlns:a16="http://schemas.microsoft.com/office/drawing/2014/main" id="{C4148FD2-DF8A-45C6-883B-C4F091AD2CEC}"/>
              </a:ext>
            </a:extLst>
          </p:cNvPr>
          <p:cNvGrpSpPr/>
          <p:nvPr/>
        </p:nvGrpSpPr>
        <p:grpSpPr>
          <a:xfrm>
            <a:off x="1692652" y="2535371"/>
            <a:ext cx="5556250" cy="1295275"/>
            <a:chOff x="1752054" y="2781797"/>
            <a:chExt cx="5556250" cy="1295275"/>
          </a:xfrm>
        </p:grpSpPr>
        <p:sp>
          <p:nvSpPr>
            <p:cNvPr id="38" name="椭圆 37">
              <a:extLst>
                <a:ext uri="{FF2B5EF4-FFF2-40B4-BE49-F238E27FC236}">
                  <a16:creationId xmlns:a16="http://schemas.microsoft.com/office/drawing/2014/main" id="{04FDBC3C-A19A-4D92-80AF-B77BC6AB5C0A}"/>
                </a:ext>
              </a:extLst>
            </p:cNvPr>
            <p:cNvSpPr/>
            <p:nvPr/>
          </p:nvSpPr>
          <p:spPr bwMode="auto">
            <a:xfrm>
              <a:off x="2659260" y="3573016"/>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2000" b="1" i="1">
                <a:solidFill>
                  <a:srgbClr val="800080"/>
                </a:solidFill>
                <a:latin typeface="Times New Roman" pitchFamily="18" charset="0"/>
                <a:ea typeface="宋体" pitchFamily="2" charset="-122"/>
              </a:endParaRPr>
            </a:p>
          </p:txBody>
        </p:sp>
        <p:sp>
          <p:nvSpPr>
            <p:cNvPr id="39" name="椭圆 38">
              <a:extLst>
                <a:ext uri="{FF2B5EF4-FFF2-40B4-BE49-F238E27FC236}">
                  <a16:creationId xmlns:a16="http://schemas.microsoft.com/office/drawing/2014/main" id="{A1CBF5B9-AC8B-42B1-92A4-916E51DAFF55}"/>
                </a:ext>
              </a:extLst>
            </p:cNvPr>
            <p:cNvSpPr/>
            <p:nvPr/>
          </p:nvSpPr>
          <p:spPr bwMode="auto">
            <a:xfrm>
              <a:off x="3974554" y="3573016"/>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2000" b="1" i="1">
                <a:solidFill>
                  <a:srgbClr val="800080"/>
                </a:solidFill>
                <a:latin typeface="Times New Roman" pitchFamily="18" charset="0"/>
                <a:ea typeface="宋体" pitchFamily="2" charset="-122"/>
              </a:endParaRPr>
            </a:p>
          </p:txBody>
        </p:sp>
        <p:sp>
          <p:nvSpPr>
            <p:cNvPr id="40" name="椭圆 39">
              <a:extLst>
                <a:ext uri="{FF2B5EF4-FFF2-40B4-BE49-F238E27FC236}">
                  <a16:creationId xmlns:a16="http://schemas.microsoft.com/office/drawing/2014/main" id="{5ABB6869-D510-4212-B8EF-A75E5802F247}"/>
                </a:ext>
              </a:extLst>
            </p:cNvPr>
            <p:cNvSpPr/>
            <p:nvPr/>
          </p:nvSpPr>
          <p:spPr bwMode="auto">
            <a:xfrm>
              <a:off x="5289848" y="3573016"/>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2000" b="1" i="1">
                <a:solidFill>
                  <a:srgbClr val="800080"/>
                </a:solidFill>
                <a:latin typeface="Times New Roman" pitchFamily="18" charset="0"/>
                <a:ea typeface="宋体" pitchFamily="2" charset="-122"/>
              </a:endParaRPr>
            </a:p>
          </p:txBody>
        </p:sp>
        <p:sp>
          <p:nvSpPr>
            <p:cNvPr id="41" name="椭圆 40">
              <a:extLst>
                <a:ext uri="{FF2B5EF4-FFF2-40B4-BE49-F238E27FC236}">
                  <a16:creationId xmlns:a16="http://schemas.microsoft.com/office/drawing/2014/main" id="{B4FB0F0B-88CA-487F-A5AE-1799DBCE8449}"/>
                </a:ext>
              </a:extLst>
            </p:cNvPr>
            <p:cNvSpPr/>
            <p:nvPr/>
          </p:nvSpPr>
          <p:spPr bwMode="auto">
            <a:xfrm>
              <a:off x="6605142" y="3573016"/>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2000" b="1" i="1">
                <a:solidFill>
                  <a:srgbClr val="800080"/>
                </a:solidFill>
                <a:latin typeface="Times New Roman" pitchFamily="18" charset="0"/>
                <a:ea typeface="宋体" pitchFamily="2" charset="-122"/>
              </a:endParaRPr>
            </a:p>
          </p:txBody>
        </p:sp>
        <p:cxnSp>
          <p:nvCxnSpPr>
            <p:cNvPr id="42" name="直线箭头连接符 6">
              <a:extLst>
                <a:ext uri="{FF2B5EF4-FFF2-40B4-BE49-F238E27FC236}">
                  <a16:creationId xmlns:a16="http://schemas.microsoft.com/office/drawing/2014/main" id="{8C8F1CBF-E1DB-4E83-BD40-311DDCDBB5AE}"/>
                </a:ext>
              </a:extLst>
            </p:cNvPr>
            <p:cNvCxnSpPr>
              <a:endCxn id="38" idx="2"/>
            </p:cNvCxnSpPr>
            <p:nvPr/>
          </p:nvCxnSpPr>
          <p:spPr bwMode="auto">
            <a:xfrm>
              <a:off x="1879723" y="3825044"/>
              <a:ext cx="77953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3" name="直线箭头连接符 37">
              <a:extLst>
                <a:ext uri="{FF2B5EF4-FFF2-40B4-BE49-F238E27FC236}">
                  <a16:creationId xmlns:a16="http://schemas.microsoft.com/office/drawing/2014/main" id="{A4D352ED-CE4B-484D-B8F6-79BA98985C4F}"/>
                </a:ext>
              </a:extLst>
            </p:cNvPr>
            <p:cNvCxnSpPr>
              <a:cxnSpLocks/>
              <a:stCxn id="38" idx="6"/>
              <a:endCxn id="39" idx="2"/>
            </p:cNvCxnSpPr>
            <p:nvPr/>
          </p:nvCxnSpPr>
          <p:spPr bwMode="auto">
            <a:xfrm>
              <a:off x="3195686" y="3825044"/>
              <a:ext cx="77886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4" name="直线箭头连接符 38">
              <a:extLst>
                <a:ext uri="{FF2B5EF4-FFF2-40B4-BE49-F238E27FC236}">
                  <a16:creationId xmlns:a16="http://schemas.microsoft.com/office/drawing/2014/main" id="{5DB1BB98-BBB5-4060-9AC8-F950FCB8FB28}"/>
                </a:ext>
              </a:extLst>
            </p:cNvPr>
            <p:cNvCxnSpPr>
              <a:cxnSpLocks/>
              <a:stCxn id="39" idx="6"/>
            </p:cNvCxnSpPr>
            <p:nvPr/>
          </p:nvCxnSpPr>
          <p:spPr bwMode="auto">
            <a:xfrm>
              <a:off x="4510980" y="3825044"/>
              <a:ext cx="77886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5" name="直线箭头连接符 39">
              <a:extLst>
                <a:ext uri="{FF2B5EF4-FFF2-40B4-BE49-F238E27FC236}">
                  <a16:creationId xmlns:a16="http://schemas.microsoft.com/office/drawing/2014/main" id="{6FF643D3-58EE-45DB-BFA6-F0FC5A32786B}"/>
                </a:ext>
              </a:extLst>
            </p:cNvPr>
            <p:cNvCxnSpPr>
              <a:cxnSpLocks/>
              <a:stCxn id="40" idx="6"/>
              <a:endCxn id="41" idx="2"/>
            </p:cNvCxnSpPr>
            <p:nvPr/>
          </p:nvCxnSpPr>
          <p:spPr bwMode="auto">
            <a:xfrm>
              <a:off x="5826274" y="3825044"/>
              <a:ext cx="77886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46" name="椭圆 45">
              <a:extLst>
                <a:ext uri="{FF2B5EF4-FFF2-40B4-BE49-F238E27FC236}">
                  <a16:creationId xmlns:a16="http://schemas.microsoft.com/office/drawing/2014/main" id="{7E863863-7098-4999-AAFA-2FD5468757A6}"/>
                </a:ext>
              </a:extLst>
            </p:cNvPr>
            <p:cNvSpPr/>
            <p:nvPr/>
          </p:nvSpPr>
          <p:spPr bwMode="auto">
            <a:xfrm>
              <a:off x="6650574" y="3594211"/>
              <a:ext cx="445562" cy="4616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2000" b="1" i="1">
                <a:solidFill>
                  <a:srgbClr val="800080"/>
                </a:solidFill>
                <a:latin typeface="Times New Roman" pitchFamily="18" charset="0"/>
                <a:ea typeface="宋体" pitchFamily="2" charset="-122"/>
              </a:endParaRPr>
            </a:p>
          </p:txBody>
        </p:sp>
        <p:sp>
          <p:nvSpPr>
            <p:cNvPr id="47" name="弧 43">
              <a:extLst>
                <a:ext uri="{FF2B5EF4-FFF2-40B4-BE49-F238E27FC236}">
                  <a16:creationId xmlns:a16="http://schemas.microsoft.com/office/drawing/2014/main" id="{54E02718-C5DE-46B9-BEDD-08F190755099}"/>
                </a:ext>
              </a:extLst>
            </p:cNvPr>
            <p:cNvSpPr/>
            <p:nvPr/>
          </p:nvSpPr>
          <p:spPr bwMode="auto">
            <a:xfrm rot="11190199">
              <a:off x="2731335" y="315251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2000" b="1" i="1">
                <a:solidFill>
                  <a:srgbClr val="800080"/>
                </a:solidFill>
                <a:latin typeface="Times New Roman" pitchFamily="18" charset="0"/>
                <a:ea typeface="宋体" pitchFamily="2" charset="-122"/>
              </a:endParaRPr>
            </a:p>
          </p:txBody>
        </p:sp>
        <p:pic>
          <p:nvPicPr>
            <p:cNvPr id="48" name="图片 47">
              <a:extLst>
                <a:ext uri="{FF2B5EF4-FFF2-40B4-BE49-F238E27FC236}">
                  <a16:creationId xmlns:a16="http://schemas.microsoft.com/office/drawing/2014/main" id="{92723B32-354D-4F7F-8F1C-811FE0BAE44B}"/>
                </a:ext>
              </a:extLst>
            </p:cNvPr>
            <p:cNvPicPr>
              <a:picLocks noChangeAspect="1"/>
            </p:cNvPicPr>
            <p:nvPr/>
          </p:nvPicPr>
          <p:blipFill>
            <a:blip r:embed="rId4"/>
            <a:stretch>
              <a:fillRect/>
            </a:stretch>
          </p:blipFill>
          <p:spPr>
            <a:xfrm>
              <a:off x="1752054" y="2781797"/>
              <a:ext cx="2222500" cy="279400"/>
            </a:xfrm>
            <a:prstGeom prst="rect">
              <a:avLst/>
            </a:prstGeom>
          </p:spPr>
        </p:pic>
        <p:pic>
          <p:nvPicPr>
            <p:cNvPr id="49" name="图片 48">
              <a:extLst>
                <a:ext uri="{FF2B5EF4-FFF2-40B4-BE49-F238E27FC236}">
                  <a16:creationId xmlns:a16="http://schemas.microsoft.com/office/drawing/2014/main" id="{4E7C3F78-03CE-4466-9DF2-D11EC092B886}"/>
                </a:ext>
              </a:extLst>
            </p:cNvPr>
            <p:cNvPicPr>
              <a:picLocks noChangeAspect="1"/>
            </p:cNvPicPr>
            <p:nvPr/>
          </p:nvPicPr>
          <p:blipFill>
            <a:blip r:embed="rId5"/>
            <a:stretch>
              <a:fillRect/>
            </a:stretch>
          </p:blipFill>
          <p:spPr>
            <a:xfrm>
              <a:off x="2716441" y="3314811"/>
              <a:ext cx="1689100" cy="279400"/>
            </a:xfrm>
            <a:prstGeom prst="rect">
              <a:avLst/>
            </a:prstGeom>
          </p:spPr>
        </p:pic>
        <p:pic>
          <p:nvPicPr>
            <p:cNvPr id="50" name="图片 49">
              <a:extLst>
                <a:ext uri="{FF2B5EF4-FFF2-40B4-BE49-F238E27FC236}">
                  <a16:creationId xmlns:a16="http://schemas.microsoft.com/office/drawing/2014/main" id="{063FA63B-12E4-4DE4-9267-1EF1420F0DF9}"/>
                </a:ext>
              </a:extLst>
            </p:cNvPr>
            <p:cNvPicPr>
              <a:picLocks noChangeAspect="1"/>
            </p:cNvPicPr>
            <p:nvPr/>
          </p:nvPicPr>
          <p:blipFill>
            <a:blip r:embed="rId4"/>
            <a:stretch>
              <a:fillRect/>
            </a:stretch>
          </p:blipFill>
          <p:spPr>
            <a:xfrm>
              <a:off x="3780203" y="3291968"/>
              <a:ext cx="2222500" cy="279400"/>
            </a:xfrm>
            <a:prstGeom prst="rect">
              <a:avLst/>
            </a:prstGeom>
          </p:spPr>
        </p:pic>
        <p:pic>
          <p:nvPicPr>
            <p:cNvPr id="51" name="图片 50">
              <a:extLst>
                <a:ext uri="{FF2B5EF4-FFF2-40B4-BE49-F238E27FC236}">
                  <a16:creationId xmlns:a16="http://schemas.microsoft.com/office/drawing/2014/main" id="{0ED763B2-A81D-4C94-BFA5-E4F9DAE2F56F}"/>
                </a:ext>
              </a:extLst>
            </p:cNvPr>
            <p:cNvPicPr>
              <a:picLocks noChangeAspect="1"/>
            </p:cNvPicPr>
            <p:nvPr/>
          </p:nvPicPr>
          <p:blipFill>
            <a:blip r:embed="rId4"/>
            <a:stretch>
              <a:fillRect/>
            </a:stretch>
          </p:blipFill>
          <p:spPr>
            <a:xfrm>
              <a:off x="5085804" y="3290320"/>
              <a:ext cx="2222500" cy="279400"/>
            </a:xfrm>
            <a:prstGeom prst="rect">
              <a:avLst/>
            </a:prstGeom>
          </p:spPr>
        </p:pic>
      </p:grpSp>
      <p:grpSp>
        <p:nvGrpSpPr>
          <p:cNvPr id="52" name="组合 51">
            <a:extLst>
              <a:ext uri="{FF2B5EF4-FFF2-40B4-BE49-F238E27FC236}">
                <a16:creationId xmlns:a16="http://schemas.microsoft.com/office/drawing/2014/main" id="{409DE427-B9D0-467D-A0DB-04FF3B0B4DF3}"/>
              </a:ext>
            </a:extLst>
          </p:cNvPr>
          <p:cNvGrpSpPr/>
          <p:nvPr/>
        </p:nvGrpSpPr>
        <p:grpSpPr>
          <a:xfrm>
            <a:off x="580698" y="4542762"/>
            <a:ext cx="8234124" cy="1641328"/>
            <a:chOff x="640100" y="4789189"/>
            <a:chExt cx="8234124" cy="1641328"/>
          </a:xfrm>
        </p:grpSpPr>
        <p:grpSp>
          <p:nvGrpSpPr>
            <p:cNvPr id="53" name="组合 52">
              <a:extLst>
                <a:ext uri="{FF2B5EF4-FFF2-40B4-BE49-F238E27FC236}">
                  <a16:creationId xmlns:a16="http://schemas.microsoft.com/office/drawing/2014/main" id="{C948E1BA-B0AC-4ED3-B294-CB3A14EFE114}"/>
                </a:ext>
              </a:extLst>
            </p:cNvPr>
            <p:cNvGrpSpPr/>
            <p:nvPr/>
          </p:nvGrpSpPr>
          <p:grpSpPr>
            <a:xfrm>
              <a:off x="640100" y="4789189"/>
              <a:ext cx="8234124" cy="1641328"/>
              <a:chOff x="630351" y="4904003"/>
              <a:chExt cx="8234124" cy="1641328"/>
            </a:xfrm>
          </p:grpSpPr>
          <p:sp>
            <p:nvSpPr>
              <p:cNvPr id="55" name="文本框 54">
                <a:extLst>
                  <a:ext uri="{FF2B5EF4-FFF2-40B4-BE49-F238E27FC236}">
                    <a16:creationId xmlns:a16="http://schemas.microsoft.com/office/drawing/2014/main" id="{36D9EBD6-FB3E-4502-AA5D-2D6FE3333DC9}"/>
                  </a:ext>
                </a:extLst>
              </p:cNvPr>
              <p:cNvSpPr txBox="1"/>
              <p:nvPr/>
            </p:nvSpPr>
            <p:spPr>
              <a:xfrm>
                <a:off x="630351" y="4904003"/>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解：题目等价于“后</a:t>
                </a:r>
                <a:r>
                  <a:rPr kumimoji="1" lang="en-US" altLang="zh-CN" sz="2400" dirty="0">
                    <a:solidFill>
                      <a:srgbClr val="000000"/>
                    </a:solidFill>
                    <a:latin typeface="Times New Roman" pitchFamily="18" charset="0"/>
                    <a:ea typeface="宋体" pitchFamily="2" charset="-122"/>
                  </a:rPr>
                  <a:t>3</a:t>
                </a:r>
                <a:r>
                  <a:rPr kumimoji="1" lang="zh-CN" altLang="en-US" sz="2400" dirty="0">
                    <a:solidFill>
                      <a:srgbClr val="000000"/>
                    </a:solidFill>
                    <a:latin typeface="Times New Roman" pitchFamily="18" charset="0"/>
                    <a:ea typeface="宋体" pitchFamily="2" charset="-122"/>
                  </a:rPr>
                  <a:t>位至少有</a:t>
                </a:r>
                <a:r>
                  <a:rPr kumimoji="1" lang="en-US" altLang="zh-CN" sz="2400" dirty="0">
                    <a:solidFill>
                      <a:srgbClr val="000000"/>
                    </a:solidFill>
                    <a:latin typeface="Times New Roman" pitchFamily="18" charset="0"/>
                    <a:ea typeface="宋体" pitchFamily="2" charset="-122"/>
                  </a:rPr>
                  <a:t>1</a:t>
                </a:r>
                <a:r>
                  <a:rPr kumimoji="1" lang="zh-CN" altLang="en-US" sz="2400" dirty="0">
                    <a:solidFill>
                      <a:srgbClr val="000000"/>
                    </a:solidFill>
                    <a:latin typeface="Times New Roman" pitchFamily="18" charset="0"/>
                    <a:ea typeface="宋体" pitchFamily="2" charset="-122"/>
                  </a:rPr>
                  <a:t>位是</a:t>
                </a:r>
                <a:r>
                  <a:rPr kumimoji="1" lang="en-US" altLang="zh-CN" sz="2400" dirty="0">
                    <a:solidFill>
                      <a:srgbClr val="000000"/>
                    </a:solidFill>
                    <a:latin typeface="Times New Roman" pitchFamily="18" charset="0"/>
                    <a:ea typeface="宋体" pitchFamily="2" charset="-122"/>
                  </a:rPr>
                  <a:t>a</a:t>
                </a:r>
                <a:r>
                  <a:rPr kumimoji="1" lang="zh-CN" altLang="en-US" sz="2400" dirty="0">
                    <a:solidFill>
                      <a:srgbClr val="000000"/>
                    </a:solidFill>
                    <a:latin typeface="Times New Roman" pitchFamily="18" charset="0"/>
                    <a:ea typeface="宋体" pitchFamily="2" charset="-122"/>
                  </a:rPr>
                  <a:t>或</a:t>
                </a:r>
                <a:r>
                  <a:rPr kumimoji="1" lang="en-US" altLang="zh-CN" sz="2400" dirty="0">
                    <a:solidFill>
                      <a:srgbClr val="000000"/>
                    </a:solidFill>
                    <a:latin typeface="Times New Roman" pitchFamily="18" charset="0"/>
                    <a:ea typeface="宋体" pitchFamily="2" charset="-122"/>
                  </a:rPr>
                  <a:t>b</a:t>
                </a:r>
                <a:r>
                  <a:rPr kumimoji="1" lang="zh-CN" altLang="en-US" sz="2400" dirty="0">
                    <a:solidFill>
                      <a:srgbClr val="000000"/>
                    </a:solidFill>
                    <a:latin typeface="Times New Roman" pitchFamily="18" charset="0"/>
                    <a:ea typeface="宋体" pitchFamily="2" charset="-122"/>
                  </a:rPr>
                  <a:t>”，这样就把看似</a:t>
                </a:r>
              </a:p>
            </p:txBody>
          </p:sp>
          <p:sp>
            <p:nvSpPr>
              <p:cNvPr id="56" name="文本框 55">
                <a:extLst>
                  <a:ext uri="{FF2B5EF4-FFF2-40B4-BE49-F238E27FC236}">
                    <a16:creationId xmlns:a16="http://schemas.microsoft.com/office/drawing/2014/main" id="{27FC544F-A5C9-4309-A962-B13D3AE11DB6}"/>
                  </a:ext>
                </a:extLst>
              </p:cNvPr>
              <p:cNvSpPr txBox="1"/>
              <p:nvPr/>
            </p:nvSpPr>
            <p:spPr>
              <a:xfrm>
                <a:off x="630351" y="5510792"/>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很难处理的“不是</a:t>
                </a:r>
                <a:r>
                  <a:rPr kumimoji="1" lang="en-US" altLang="zh-CN" sz="2400" dirty="0">
                    <a:solidFill>
                      <a:srgbClr val="000000"/>
                    </a:solidFill>
                    <a:latin typeface="Times New Roman" pitchFamily="18" charset="0"/>
                    <a:ea typeface="宋体" pitchFamily="2" charset="-122"/>
                  </a:rPr>
                  <a:t>c</a:t>
                </a:r>
                <a:r>
                  <a:rPr kumimoji="1" lang="zh-CN" altLang="en-US" sz="2400" dirty="0">
                    <a:solidFill>
                      <a:srgbClr val="000000"/>
                    </a:solidFill>
                    <a:latin typeface="Times New Roman" pitchFamily="18" charset="0"/>
                    <a:ea typeface="宋体" pitchFamily="2" charset="-122"/>
                  </a:rPr>
                  <a:t>”转化为我们非常熟悉的形式，很容易</a:t>
                </a:r>
              </a:p>
            </p:txBody>
          </p:sp>
          <p:sp>
            <p:nvSpPr>
              <p:cNvPr id="57" name="文本框 56">
                <a:extLst>
                  <a:ext uri="{FF2B5EF4-FFF2-40B4-BE49-F238E27FC236}">
                    <a16:creationId xmlns:a16="http://schemas.microsoft.com/office/drawing/2014/main" id="{F5C1380C-F38A-430A-8161-170E1D2C746C}"/>
                  </a:ext>
                </a:extLst>
              </p:cNvPr>
              <p:cNvSpPr txBox="1"/>
              <p:nvPr/>
            </p:nvSpPr>
            <p:spPr>
              <a:xfrm>
                <a:off x="630351" y="6083666"/>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给出相应的             。</a:t>
                </a:r>
              </a:p>
            </p:txBody>
          </p:sp>
        </p:grpSp>
        <p:pic>
          <p:nvPicPr>
            <p:cNvPr id="54" name="图片 53">
              <a:extLst>
                <a:ext uri="{FF2B5EF4-FFF2-40B4-BE49-F238E27FC236}">
                  <a16:creationId xmlns:a16="http://schemas.microsoft.com/office/drawing/2014/main" id="{118E1D66-7AB4-4D77-94E3-0F5136E285F2}"/>
                </a:ext>
              </a:extLst>
            </p:cNvPr>
            <p:cNvPicPr>
              <a:picLocks noChangeAspect="1"/>
            </p:cNvPicPr>
            <p:nvPr/>
          </p:nvPicPr>
          <p:blipFill>
            <a:blip r:embed="rId2"/>
            <a:stretch>
              <a:fillRect/>
            </a:stretch>
          </p:blipFill>
          <p:spPr>
            <a:xfrm>
              <a:off x="1752054" y="6079034"/>
              <a:ext cx="2095500" cy="241300"/>
            </a:xfrm>
            <a:prstGeom prst="rect">
              <a:avLst/>
            </a:prstGeom>
          </p:spPr>
        </p:pic>
      </p:grpSp>
    </p:spTree>
    <p:extLst>
      <p:ext uri="{BB962C8B-B14F-4D97-AF65-F5344CB8AC3E}">
        <p14:creationId xmlns:p14="http://schemas.microsoft.com/office/powerpoint/2010/main" val="40182764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74</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5" name="组合 14">
            <a:extLst>
              <a:ext uri="{FF2B5EF4-FFF2-40B4-BE49-F238E27FC236}">
                <a16:creationId xmlns:a16="http://schemas.microsoft.com/office/drawing/2014/main" id="{2648A025-9CDD-4626-8BA2-0ACA61188ECC}"/>
              </a:ext>
            </a:extLst>
          </p:cNvPr>
          <p:cNvGrpSpPr/>
          <p:nvPr/>
        </p:nvGrpSpPr>
        <p:grpSpPr>
          <a:xfrm>
            <a:off x="405378" y="1316274"/>
            <a:ext cx="8234124" cy="461665"/>
            <a:chOff x="2038340" y="1237027"/>
            <a:chExt cx="8234124" cy="461665"/>
          </a:xfrm>
        </p:grpSpPr>
        <p:sp>
          <p:nvSpPr>
            <p:cNvPr id="18" name="文本框 17">
              <a:extLst>
                <a:ext uri="{FF2B5EF4-FFF2-40B4-BE49-F238E27FC236}">
                  <a16:creationId xmlns:a16="http://schemas.microsoft.com/office/drawing/2014/main" id="{2C332D54-FEFB-4B15-88CE-75D1D5841132}"/>
                </a:ext>
              </a:extLst>
            </p:cNvPr>
            <p:cNvSpPr txBox="1"/>
            <p:nvPr/>
          </p:nvSpPr>
          <p:spPr>
            <a:xfrm>
              <a:off x="2038340" y="1237027"/>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例</a:t>
              </a:r>
              <a:r>
                <a:rPr kumimoji="1" lang="en-US" altLang="zh-CN" sz="2400" dirty="0">
                  <a:solidFill>
                    <a:srgbClr val="000000"/>
                  </a:solidFill>
                  <a:latin typeface="Times New Roman" pitchFamily="18" charset="0"/>
                  <a:ea typeface="宋体" pitchFamily="2" charset="-122"/>
                </a:rPr>
                <a:t> 5</a:t>
              </a:r>
              <a:r>
                <a:rPr kumimoji="1" lang="zh-CN" altLang="en-US" sz="2400" dirty="0">
                  <a:solidFill>
                    <a:srgbClr val="000000"/>
                  </a:solidFill>
                  <a:latin typeface="Times New Roman" pitchFamily="18" charset="0"/>
                  <a:ea typeface="宋体" pitchFamily="2" charset="-122"/>
                </a:rPr>
                <a:t>：设计             接受以下语言</a:t>
              </a:r>
            </a:p>
          </p:txBody>
        </p:sp>
        <p:pic>
          <p:nvPicPr>
            <p:cNvPr id="20" name="图片 19">
              <a:extLst>
                <a:ext uri="{FF2B5EF4-FFF2-40B4-BE49-F238E27FC236}">
                  <a16:creationId xmlns:a16="http://schemas.microsoft.com/office/drawing/2014/main" id="{C41E31C1-F094-400B-AE94-BFE36C00A7D9}"/>
                </a:ext>
              </a:extLst>
            </p:cNvPr>
            <p:cNvPicPr>
              <a:picLocks noChangeAspect="1"/>
            </p:cNvPicPr>
            <p:nvPr/>
          </p:nvPicPr>
          <p:blipFill>
            <a:blip r:embed="rId11"/>
            <a:stretch>
              <a:fillRect/>
            </a:stretch>
          </p:blipFill>
          <p:spPr>
            <a:xfrm>
              <a:off x="3048000" y="1347208"/>
              <a:ext cx="2095500" cy="241300"/>
            </a:xfrm>
            <a:prstGeom prst="rect">
              <a:avLst/>
            </a:prstGeom>
          </p:spPr>
        </p:pic>
      </p:grpSp>
      <p:pic>
        <p:nvPicPr>
          <p:cNvPr id="21" name="图片 20">
            <a:extLst>
              <a:ext uri="{FF2B5EF4-FFF2-40B4-BE49-F238E27FC236}">
                <a16:creationId xmlns:a16="http://schemas.microsoft.com/office/drawing/2014/main" id="{1C297313-E4BA-4082-8E48-42B72151A224}"/>
              </a:ext>
            </a:extLst>
          </p:cNvPr>
          <p:cNvPicPr>
            <a:picLocks noChangeAspect="1"/>
          </p:cNvPicPr>
          <p:nvPr/>
        </p:nvPicPr>
        <p:blipFill>
          <a:blip r:embed="rId12"/>
          <a:stretch>
            <a:fillRect/>
          </a:stretch>
        </p:blipFill>
        <p:spPr>
          <a:xfrm>
            <a:off x="76200" y="1981200"/>
            <a:ext cx="9144000" cy="311474"/>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08772891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dirty="0">
                <a:ea typeface="华文行楷" pitchFamily="2" charset="-122"/>
              </a:rPr>
              <a:t>非</a:t>
            </a:r>
            <a:r>
              <a:rPr lang="zh-CN" altLang="en-US" sz="4000" i="0" dirty="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29" name="组合 28">
            <a:extLst>
              <a:ext uri="{FF2B5EF4-FFF2-40B4-BE49-F238E27FC236}">
                <a16:creationId xmlns:a16="http://schemas.microsoft.com/office/drawing/2014/main" id="{03F41242-25BF-4922-9241-56F6185CC216}"/>
              </a:ext>
            </a:extLst>
          </p:cNvPr>
          <p:cNvGrpSpPr/>
          <p:nvPr/>
        </p:nvGrpSpPr>
        <p:grpSpPr>
          <a:xfrm>
            <a:off x="405378" y="1316274"/>
            <a:ext cx="8234124" cy="461665"/>
            <a:chOff x="2038340" y="1237027"/>
            <a:chExt cx="8234124" cy="461665"/>
          </a:xfrm>
        </p:grpSpPr>
        <p:sp>
          <p:nvSpPr>
            <p:cNvPr id="35" name="文本框 34">
              <a:extLst>
                <a:ext uri="{FF2B5EF4-FFF2-40B4-BE49-F238E27FC236}">
                  <a16:creationId xmlns:a16="http://schemas.microsoft.com/office/drawing/2014/main" id="{3E5DCE74-DAA6-4B91-B829-97133E5023BA}"/>
                </a:ext>
              </a:extLst>
            </p:cNvPr>
            <p:cNvSpPr txBox="1"/>
            <p:nvPr/>
          </p:nvSpPr>
          <p:spPr>
            <a:xfrm>
              <a:off x="2038340" y="1237027"/>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例</a:t>
              </a:r>
              <a:r>
                <a:rPr kumimoji="1" lang="en-US" altLang="zh-CN" sz="2400" dirty="0">
                  <a:solidFill>
                    <a:srgbClr val="000000"/>
                  </a:solidFill>
                  <a:latin typeface="Times New Roman" pitchFamily="18" charset="0"/>
                  <a:ea typeface="宋体" pitchFamily="2" charset="-122"/>
                </a:rPr>
                <a:t> 5</a:t>
              </a:r>
              <a:r>
                <a:rPr kumimoji="1" lang="zh-CN" altLang="en-US" sz="2400" dirty="0">
                  <a:solidFill>
                    <a:srgbClr val="000000"/>
                  </a:solidFill>
                  <a:latin typeface="Times New Roman" pitchFamily="18" charset="0"/>
                  <a:ea typeface="宋体" pitchFamily="2" charset="-122"/>
                </a:rPr>
                <a:t>：设计             接受以下语言</a:t>
              </a:r>
            </a:p>
          </p:txBody>
        </p:sp>
        <p:pic>
          <p:nvPicPr>
            <p:cNvPr id="36" name="图片 35">
              <a:extLst>
                <a:ext uri="{FF2B5EF4-FFF2-40B4-BE49-F238E27FC236}">
                  <a16:creationId xmlns:a16="http://schemas.microsoft.com/office/drawing/2014/main" id="{6C65BC50-81BA-44CA-9B5A-54F29A8A1DAC}"/>
                </a:ext>
              </a:extLst>
            </p:cNvPr>
            <p:cNvPicPr>
              <a:picLocks noChangeAspect="1"/>
            </p:cNvPicPr>
            <p:nvPr/>
          </p:nvPicPr>
          <p:blipFill>
            <a:blip r:embed="rId2"/>
            <a:stretch>
              <a:fillRect/>
            </a:stretch>
          </p:blipFill>
          <p:spPr>
            <a:xfrm>
              <a:off x="3048000" y="1347208"/>
              <a:ext cx="2095500" cy="241300"/>
            </a:xfrm>
            <a:prstGeom prst="rect">
              <a:avLst/>
            </a:prstGeom>
          </p:spPr>
        </p:pic>
      </p:grpSp>
      <p:pic>
        <p:nvPicPr>
          <p:cNvPr id="37" name="图片 36">
            <a:extLst>
              <a:ext uri="{FF2B5EF4-FFF2-40B4-BE49-F238E27FC236}">
                <a16:creationId xmlns:a16="http://schemas.microsoft.com/office/drawing/2014/main" id="{5066DEAF-09ED-4D0E-83B7-539F92890E28}"/>
              </a:ext>
            </a:extLst>
          </p:cNvPr>
          <p:cNvPicPr>
            <a:picLocks noChangeAspect="1"/>
          </p:cNvPicPr>
          <p:nvPr/>
        </p:nvPicPr>
        <p:blipFill>
          <a:blip r:embed="rId3"/>
          <a:stretch>
            <a:fillRect/>
          </a:stretch>
        </p:blipFill>
        <p:spPr>
          <a:xfrm>
            <a:off x="76200" y="1981200"/>
            <a:ext cx="9144000" cy="311474"/>
          </a:xfrm>
          <a:prstGeom prst="rect">
            <a:avLst/>
          </a:prstGeom>
        </p:spPr>
      </p:pic>
      <p:grpSp>
        <p:nvGrpSpPr>
          <p:cNvPr id="58" name="组合 57">
            <a:extLst>
              <a:ext uri="{FF2B5EF4-FFF2-40B4-BE49-F238E27FC236}">
                <a16:creationId xmlns:a16="http://schemas.microsoft.com/office/drawing/2014/main" id="{87A1031F-AAD5-4A6A-B1F4-72CD3E88FF3C}"/>
              </a:ext>
            </a:extLst>
          </p:cNvPr>
          <p:cNvGrpSpPr/>
          <p:nvPr/>
        </p:nvGrpSpPr>
        <p:grpSpPr>
          <a:xfrm>
            <a:off x="990600" y="3013926"/>
            <a:ext cx="7383192" cy="830147"/>
            <a:chOff x="1092374" y="3010195"/>
            <a:chExt cx="7383192" cy="830147"/>
          </a:xfrm>
        </p:grpSpPr>
        <p:sp>
          <p:nvSpPr>
            <p:cNvPr id="59" name="椭圆 58">
              <a:extLst>
                <a:ext uri="{FF2B5EF4-FFF2-40B4-BE49-F238E27FC236}">
                  <a16:creationId xmlns:a16="http://schemas.microsoft.com/office/drawing/2014/main" id="{6712EF3A-E826-49BF-963D-B45E12727B81}"/>
                </a:ext>
              </a:extLst>
            </p:cNvPr>
            <p:cNvSpPr/>
            <p:nvPr/>
          </p:nvSpPr>
          <p:spPr bwMode="auto">
            <a:xfrm>
              <a:off x="6853014" y="3408294"/>
              <a:ext cx="431329"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2000" b="1" i="1">
                <a:solidFill>
                  <a:srgbClr val="800080"/>
                </a:solidFill>
                <a:latin typeface="Times New Roman" pitchFamily="18" charset="0"/>
                <a:ea typeface="宋体" pitchFamily="2" charset="-122"/>
              </a:endParaRPr>
            </a:p>
          </p:txBody>
        </p:sp>
        <p:sp>
          <p:nvSpPr>
            <p:cNvPr id="60" name="椭圆 59">
              <a:extLst>
                <a:ext uri="{FF2B5EF4-FFF2-40B4-BE49-F238E27FC236}">
                  <a16:creationId xmlns:a16="http://schemas.microsoft.com/office/drawing/2014/main" id="{E586EAF7-DF3E-4316-A481-C718EE4C2205}"/>
                </a:ext>
              </a:extLst>
            </p:cNvPr>
            <p:cNvSpPr/>
            <p:nvPr/>
          </p:nvSpPr>
          <p:spPr bwMode="auto">
            <a:xfrm>
              <a:off x="3049716" y="3408294"/>
              <a:ext cx="431329"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2000" b="1" i="1">
                <a:solidFill>
                  <a:srgbClr val="800080"/>
                </a:solidFill>
                <a:latin typeface="Times New Roman" pitchFamily="18" charset="0"/>
                <a:ea typeface="宋体" pitchFamily="2" charset="-122"/>
              </a:endParaRPr>
            </a:p>
          </p:txBody>
        </p:sp>
        <p:sp>
          <p:nvSpPr>
            <p:cNvPr id="61" name="椭圆 60">
              <a:extLst>
                <a:ext uri="{FF2B5EF4-FFF2-40B4-BE49-F238E27FC236}">
                  <a16:creationId xmlns:a16="http://schemas.microsoft.com/office/drawing/2014/main" id="{BD675436-5E8C-4DC6-84FF-EAF16ADBAB5B}"/>
                </a:ext>
              </a:extLst>
            </p:cNvPr>
            <p:cNvSpPr/>
            <p:nvPr/>
          </p:nvSpPr>
          <p:spPr bwMode="auto">
            <a:xfrm>
              <a:off x="1781950" y="3408294"/>
              <a:ext cx="431329"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2000" b="1" i="1">
                <a:solidFill>
                  <a:srgbClr val="800080"/>
                </a:solidFill>
                <a:latin typeface="Times New Roman" pitchFamily="18" charset="0"/>
                <a:ea typeface="宋体" pitchFamily="2" charset="-122"/>
              </a:endParaRPr>
            </a:p>
          </p:txBody>
        </p:sp>
        <p:sp>
          <p:nvSpPr>
            <p:cNvPr id="62" name="椭圆 61">
              <a:extLst>
                <a:ext uri="{FF2B5EF4-FFF2-40B4-BE49-F238E27FC236}">
                  <a16:creationId xmlns:a16="http://schemas.microsoft.com/office/drawing/2014/main" id="{9FBB9E01-D255-4FAE-A968-98F7C7E0ECC8}"/>
                </a:ext>
              </a:extLst>
            </p:cNvPr>
            <p:cNvSpPr/>
            <p:nvPr/>
          </p:nvSpPr>
          <p:spPr bwMode="auto">
            <a:xfrm>
              <a:off x="4317482" y="3408294"/>
              <a:ext cx="431329"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2000" b="1" i="1">
                <a:solidFill>
                  <a:srgbClr val="800080"/>
                </a:solidFill>
                <a:latin typeface="Times New Roman" pitchFamily="18" charset="0"/>
                <a:ea typeface="宋体" pitchFamily="2" charset="-122"/>
              </a:endParaRPr>
            </a:p>
          </p:txBody>
        </p:sp>
        <p:sp>
          <p:nvSpPr>
            <p:cNvPr id="63" name="椭圆 62">
              <a:extLst>
                <a:ext uri="{FF2B5EF4-FFF2-40B4-BE49-F238E27FC236}">
                  <a16:creationId xmlns:a16="http://schemas.microsoft.com/office/drawing/2014/main" id="{9B9B0199-AA08-4028-959E-C0E07FE3906E}"/>
                </a:ext>
              </a:extLst>
            </p:cNvPr>
            <p:cNvSpPr/>
            <p:nvPr/>
          </p:nvSpPr>
          <p:spPr bwMode="auto">
            <a:xfrm>
              <a:off x="5585248" y="3408294"/>
              <a:ext cx="431329"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2000" b="1" i="1">
                <a:solidFill>
                  <a:srgbClr val="800080"/>
                </a:solidFill>
                <a:latin typeface="Times New Roman" pitchFamily="18" charset="0"/>
                <a:ea typeface="宋体" pitchFamily="2" charset="-122"/>
              </a:endParaRPr>
            </a:p>
          </p:txBody>
        </p:sp>
        <p:cxnSp>
          <p:nvCxnSpPr>
            <p:cNvPr id="64" name="直线箭头连接符 7">
              <a:extLst>
                <a:ext uri="{FF2B5EF4-FFF2-40B4-BE49-F238E27FC236}">
                  <a16:creationId xmlns:a16="http://schemas.microsoft.com/office/drawing/2014/main" id="{13848747-2A76-464A-8C30-F29278ABA52F}"/>
                </a:ext>
              </a:extLst>
            </p:cNvPr>
            <p:cNvCxnSpPr>
              <a:cxnSpLocks/>
            </p:cNvCxnSpPr>
            <p:nvPr/>
          </p:nvCxnSpPr>
          <p:spPr bwMode="auto">
            <a:xfrm flipV="1">
              <a:off x="1092374" y="3616077"/>
              <a:ext cx="689576" cy="1648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65" name="直线箭头连接符 45">
              <a:extLst>
                <a:ext uri="{FF2B5EF4-FFF2-40B4-BE49-F238E27FC236}">
                  <a16:creationId xmlns:a16="http://schemas.microsoft.com/office/drawing/2014/main" id="{002C9281-150B-4144-A717-371D7513F97F}"/>
                </a:ext>
              </a:extLst>
            </p:cNvPr>
            <p:cNvCxnSpPr>
              <a:cxnSpLocks/>
            </p:cNvCxnSpPr>
            <p:nvPr/>
          </p:nvCxnSpPr>
          <p:spPr bwMode="auto">
            <a:xfrm>
              <a:off x="2213279" y="3624318"/>
              <a:ext cx="83643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66" name="直线箭头连接符 51">
              <a:extLst>
                <a:ext uri="{FF2B5EF4-FFF2-40B4-BE49-F238E27FC236}">
                  <a16:creationId xmlns:a16="http://schemas.microsoft.com/office/drawing/2014/main" id="{48EC9056-5284-48F9-B1CC-17EBAC3A46A4}"/>
                </a:ext>
              </a:extLst>
            </p:cNvPr>
            <p:cNvCxnSpPr>
              <a:cxnSpLocks/>
            </p:cNvCxnSpPr>
            <p:nvPr/>
          </p:nvCxnSpPr>
          <p:spPr bwMode="auto">
            <a:xfrm>
              <a:off x="3481045" y="3624318"/>
              <a:ext cx="83643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67" name="直线箭头连接符 52">
              <a:extLst>
                <a:ext uri="{FF2B5EF4-FFF2-40B4-BE49-F238E27FC236}">
                  <a16:creationId xmlns:a16="http://schemas.microsoft.com/office/drawing/2014/main" id="{DE2EA8CD-E95A-46E0-878E-6F8D5BFA4F35}"/>
                </a:ext>
              </a:extLst>
            </p:cNvPr>
            <p:cNvCxnSpPr>
              <a:cxnSpLocks/>
            </p:cNvCxnSpPr>
            <p:nvPr/>
          </p:nvCxnSpPr>
          <p:spPr bwMode="auto">
            <a:xfrm>
              <a:off x="4748811" y="3624318"/>
              <a:ext cx="83643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68" name="直线箭头连接符 53">
              <a:extLst>
                <a:ext uri="{FF2B5EF4-FFF2-40B4-BE49-F238E27FC236}">
                  <a16:creationId xmlns:a16="http://schemas.microsoft.com/office/drawing/2014/main" id="{5BA8920C-7ABB-4E04-9FDD-9059368566F8}"/>
                </a:ext>
              </a:extLst>
            </p:cNvPr>
            <p:cNvCxnSpPr>
              <a:cxnSpLocks/>
            </p:cNvCxnSpPr>
            <p:nvPr/>
          </p:nvCxnSpPr>
          <p:spPr bwMode="auto">
            <a:xfrm>
              <a:off x="6016577" y="3624318"/>
              <a:ext cx="83643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pic>
          <p:nvPicPr>
            <p:cNvPr id="69" name="图片 68">
              <a:extLst>
                <a:ext uri="{FF2B5EF4-FFF2-40B4-BE49-F238E27FC236}">
                  <a16:creationId xmlns:a16="http://schemas.microsoft.com/office/drawing/2014/main" id="{F6A3FC73-380C-4C8B-B424-30AEBD9F64F4}"/>
                </a:ext>
              </a:extLst>
            </p:cNvPr>
            <p:cNvPicPr>
              <a:picLocks noChangeAspect="1"/>
            </p:cNvPicPr>
            <p:nvPr/>
          </p:nvPicPr>
          <p:blipFill>
            <a:blip r:embed="rId4"/>
            <a:stretch>
              <a:fillRect/>
            </a:stretch>
          </p:blipFill>
          <p:spPr>
            <a:xfrm>
              <a:off x="2788013" y="3032769"/>
              <a:ext cx="2222500" cy="279400"/>
            </a:xfrm>
            <a:prstGeom prst="rect">
              <a:avLst/>
            </a:prstGeom>
          </p:spPr>
        </p:pic>
        <p:pic>
          <p:nvPicPr>
            <p:cNvPr id="70" name="图片 69">
              <a:extLst>
                <a:ext uri="{FF2B5EF4-FFF2-40B4-BE49-F238E27FC236}">
                  <a16:creationId xmlns:a16="http://schemas.microsoft.com/office/drawing/2014/main" id="{359D9130-749D-4C47-8A86-7E8AF826C530}"/>
                </a:ext>
              </a:extLst>
            </p:cNvPr>
            <p:cNvPicPr>
              <a:picLocks noChangeAspect="1"/>
            </p:cNvPicPr>
            <p:nvPr/>
          </p:nvPicPr>
          <p:blipFill>
            <a:blip r:embed="rId4"/>
            <a:stretch>
              <a:fillRect/>
            </a:stretch>
          </p:blipFill>
          <p:spPr>
            <a:xfrm>
              <a:off x="4055779" y="3032769"/>
              <a:ext cx="2222500" cy="279400"/>
            </a:xfrm>
            <a:prstGeom prst="rect">
              <a:avLst/>
            </a:prstGeom>
          </p:spPr>
        </p:pic>
        <p:pic>
          <p:nvPicPr>
            <p:cNvPr id="71" name="图片 70">
              <a:extLst>
                <a:ext uri="{FF2B5EF4-FFF2-40B4-BE49-F238E27FC236}">
                  <a16:creationId xmlns:a16="http://schemas.microsoft.com/office/drawing/2014/main" id="{1D058F7E-CA08-4B78-AA07-A1C5175740C9}"/>
                </a:ext>
              </a:extLst>
            </p:cNvPr>
            <p:cNvPicPr>
              <a:picLocks noChangeAspect="1"/>
            </p:cNvPicPr>
            <p:nvPr/>
          </p:nvPicPr>
          <p:blipFill>
            <a:blip r:embed="rId5"/>
            <a:stretch>
              <a:fillRect/>
            </a:stretch>
          </p:blipFill>
          <p:spPr>
            <a:xfrm>
              <a:off x="1653597" y="3032769"/>
              <a:ext cx="1955800" cy="279400"/>
            </a:xfrm>
            <a:prstGeom prst="rect">
              <a:avLst/>
            </a:prstGeom>
          </p:spPr>
        </p:pic>
        <p:pic>
          <p:nvPicPr>
            <p:cNvPr id="72" name="图片 71">
              <a:extLst>
                <a:ext uri="{FF2B5EF4-FFF2-40B4-BE49-F238E27FC236}">
                  <a16:creationId xmlns:a16="http://schemas.microsoft.com/office/drawing/2014/main" id="{9AF483FF-2D82-46E6-9D24-235CAF78CA32}"/>
                </a:ext>
              </a:extLst>
            </p:cNvPr>
            <p:cNvPicPr>
              <a:picLocks noChangeAspect="1"/>
            </p:cNvPicPr>
            <p:nvPr/>
          </p:nvPicPr>
          <p:blipFill>
            <a:blip r:embed="rId6"/>
            <a:stretch>
              <a:fillRect/>
            </a:stretch>
          </p:blipFill>
          <p:spPr>
            <a:xfrm>
              <a:off x="5540403" y="3032769"/>
              <a:ext cx="1689100" cy="279400"/>
            </a:xfrm>
            <a:prstGeom prst="rect">
              <a:avLst/>
            </a:prstGeom>
          </p:spPr>
        </p:pic>
        <p:sp>
          <p:nvSpPr>
            <p:cNvPr id="73" name="弧 54">
              <a:extLst>
                <a:ext uri="{FF2B5EF4-FFF2-40B4-BE49-F238E27FC236}">
                  <a16:creationId xmlns:a16="http://schemas.microsoft.com/office/drawing/2014/main" id="{FEDDADBF-4721-4C57-BC36-99ED85723595}"/>
                </a:ext>
              </a:extLst>
            </p:cNvPr>
            <p:cNvSpPr/>
            <p:nvPr/>
          </p:nvSpPr>
          <p:spPr bwMode="auto">
            <a:xfrm rot="16787996">
              <a:off x="7301529" y="3419220"/>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2000" b="1" i="1">
                <a:solidFill>
                  <a:srgbClr val="800080"/>
                </a:solidFill>
                <a:latin typeface="Times New Roman" pitchFamily="18" charset="0"/>
                <a:ea typeface="宋体" pitchFamily="2" charset="-122"/>
              </a:endParaRPr>
            </a:p>
          </p:txBody>
        </p:sp>
        <p:sp>
          <p:nvSpPr>
            <p:cNvPr id="74" name="椭圆 73">
              <a:extLst>
                <a:ext uri="{FF2B5EF4-FFF2-40B4-BE49-F238E27FC236}">
                  <a16:creationId xmlns:a16="http://schemas.microsoft.com/office/drawing/2014/main" id="{537A3477-0D88-4425-8FD4-825D4318B2BD}"/>
                </a:ext>
              </a:extLst>
            </p:cNvPr>
            <p:cNvSpPr/>
            <p:nvPr/>
          </p:nvSpPr>
          <p:spPr bwMode="auto">
            <a:xfrm>
              <a:off x="6914532" y="3474288"/>
              <a:ext cx="278929" cy="31811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fontAlgn="base">
                <a:spcBef>
                  <a:spcPct val="0"/>
                </a:spcBef>
                <a:spcAft>
                  <a:spcPct val="0"/>
                </a:spcAft>
              </a:pPr>
              <a:endParaRPr kumimoji="1" lang="zh-CN" altLang="en-US" sz="2000" b="1" i="1">
                <a:solidFill>
                  <a:srgbClr val="800080"/>
                </a:solidFill>
                <a:latin typeface="Times New Roman" pitchFamily="18" charset="0"/>
                <a:ea typeface="宋体" pitchFamily="2" charset="-122"/>
              </a:endParaRPr>
            </a:p>
          </p:txBody>
        </p:sp>
        <p:pic>
          <p:nvPicPr>
            <p:cNvPr id="75" name="图片 74">
              <a:extLst>
                <a:ext uri="{FF2B5EF4-FFF2-40B4-BE49-F238E27FC236}">
                  <a16:creationId xmlns:a16="http://schemas.microsoft.com/office/drawing/2014/main" id="{067B1341-5739-4A35-88C0-93F1567C7F42}"/>
                </a:ext>
              </a:extLst>
            </p:cNvPr>
            <p:cNvPicPr>
              <a:picLocks noChangeAspect="1"/>
            </p:cNvPicPr>
            <p:nvPr/>
          </p:nvPicPr>
          <p:blipFill>
            <a:blip r:embed="rId5"/>
            <a:stretch>
              <a:fillRect/>
            </a:stretch>
          </p:blipFill>
          <p:spPr>
            <a:xfrm>
              <a:off x="6519766" y="3010195"/>
              <a:ext cx="1955800" cy="279400"/>
            </a:xfrm>
            <a:prstGeom prst="rect">
              <a:avLst/>
            </a:prstGeom>
          </p:spPr>
        </p:pic>
      </p:grpSp>
    </p:spTree>
    <p:extLst>
      <p:ext uri="{BB962C8B-B14F-4D97-AF65-F5344CB8AC3E}">
        <p14:creationId xmlns:p14="http://schemas.microsoft.com/office/powerpoint/2010/main" val="396900146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76</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6" name="组合 15">
            <a:extLst>
              <a:ext uri="{FF2B5EF4-FFF2-40B4-BE49-F238E27FC236}">
                <a16:creationId xmlns:a16="http://schemas.microsoft.com/office/drawing/2014/main" id="{664A4569-7ECF-4F42-8BC8-209B79E12B9B}"/>
              </a:ext>
            </a:extLst>
          </p:cNvPr>
          <p:cNvGrpSpPr/>
          <p:nvPr/>
        </p:nvGrpSpPr>
        <p:grpSpPr>
          <a:xfrm>
            <a:off x="471726" y="1194597"/>
            <a:ext cx="8234124" cy="461665"/>
            <a:chOff x="2038340" y="1237027"/>
            <a:chExt cx="8234124" cy="461665"/>
          </a:xfrm>
        </p:grpSpPr>
        <p:sp>
          <p:nvSpPr>
            <p:cNvPr id="17" name="文本框 16">
              <a:extLst>
                <a:ext uri="{FF2B5EF4-FFF2-40B4-BE49-F238E27FC236}">
                  <a16:creationId xmlns:a16="http://schemas.microsoft.com/office/drawing/2014/main" id="{7B092B92-5F4F-4622-B6F0-CD7F056D131D}"/>
                </a:ext>
              </a:extLst>
            </p:cNvPr>
            <p:cNvSpPr txBox="1"/>
            <p:nvPr/>
          </p:nvSpPr>
          <p:spPr>
            <a:xfrm>
              <a:off x="2038340" y="1237027"/>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例 </a:t>
              </a:r>
              <a:r>
                <a:rPr kumimoji="1" lang="en-US" altLang="zh-CN" sz="2400" dirty="0">
                  <a:solidFill>
                    <a:srgbClr val="000000"/>
                  </a:solidFill>
                  <a:latin typeface="Times New Roman" pitchFamily="18" charset="0"/>
                  <a:ea typeface="宋体" pitchFamily="2" charset="-122"/>
                </a:rPr>
                <a:t>6</a:t>
              </a:r>
              <a:r>
                <a:rPr kumimoji="1" lang="zh-CN" altLang="en-US" sz="2400" dirty="0">
                  <a:solidFill>
                    <a:srgbClr val="000000"/>
                  </a:solidFill>
                  <a:latin typeface="Times New Roman" pitchFamily="18" charset="0"/>
                  <a:ea typeface="宋体" pitchFamily="2" charset="-122"/>
                </a:rPr>
                <a:t>：设计             接受以下语言</a:t>
              </a:r>
            </a:p>
          </p:txBody>
        </p:sp>
        <p:pic>
          <p:nvPicPr>
            <p:cNvPr id="19" name="图片 18">
              <a:extLst>
                <a:ext uri="{FF2B5EF4-FFF2-40B4-BE49-F238E27FC236}">
                  <a16:creationId xmlns:a16="http://schemas.microsoft.com/office/drawing/2014/main" id="{2630C867-F274-4CA5-948D-CE7317898CAA}"/>
                </a:ext>
              </a:extLst>
            </p:cNvPr>
            <p:cNvPicPr>
              <a:picLocks noChangeAspect="1"/>
            </p:cNvPicPr>
            <p:nvPr/>
          </p:nvPicPr>
          <p:blipFill>
            <a:blip r:embed="rId11"/>
            <a:stretch>
              <a:fillRect/>
            </a:stretch>
          </p:blipFill>
          <p:spPr>
            <a:xfrm>
              <a:off x="3048000" y="1338796"/>
              <a:ext cx="2095500" cy="241300"/>
            </a:xfrm>
            <a:prstGeom prst="rect">
              <a:avLst/>
            </a:prstGeom>
          </p:spPr>
        </p:pic>
      </p:grpSp>
      <p:pic>
        <p:nvPicPr>
          <p:cNvPr id="22" name="图片 21">
            <a:extLst>
              <a:ext uri="{FF2B5EF4-FFF2-40B4-BE49-F238E27FC236}">
                <a16:creationId xmlns:a16="http://schemas.microsoft.com/office/drawing/2014/main" id="{16A80C99-1473-4CEF-9696-E488CD5A9115}"/>
              </a:ext>
            </a:extLst>
          </p:cNvPr>
          <p:cNvPicPr>
            <a:picLocks noChangeAspect="1"/>
          </p:cNvPicPr>
          <p:nvPr/>
        </p:nvPicPr>
        <p:blipFill>
          <a:blip r:embed="rId12"/>
          <a:stretch>
            <a:fillRect/>
          </a:stretch>
        </p:blipFill>
        <p:spPr>
          <a:xfrm>
            <a:off x="1250405" y="1897924"/>
            <a:ext cx="5549900" cy="317500"/>
          </a:xfrm>
          <a:prstGeom prst="rect">
            <a:avLst/>
          </a:prstGeom>
        </p:spPr>
      </p:pic>
      <p:pic>
        <p:nvPicPr>
          <p:cNvPr id="23" name="图片 22">
            <a:extLst>
              <a:ext uri="{FF2B5EF4-FFF2-40B4-BE49-F238E27FC236}">
                <a16:creationId xmlns:a16="http://schemas.microsoft.com/office/drawing/2014/main" id="{D7D1C534-F826-42BF-8418-374A073A3EB1}"/>
              </a:ext>
            </a:extLst>
          </p:cNvPr>
          <p:cNvPicPr>
            <a:picLocks noChangeAspect="1"/>
          </p:cNvPicPr>
          <p:nvPr/>
        </p:nvPicPr>
        <p:blipFill>
          <a:blip r:embed="rId13"/>
          <a:stretch>
            <a:fillRect/>
          </a:stretch>
        </p:blipFill>
        <p:spPr>
          <a:xfrm>
            <a:off x="2297138" y="2371362"/>
            <a:ext cx="5295900" cy="292100"/>
          </a:xfrm>
          <a:prstGeom prst="rect">
            <a:avLst/>
          </a:prstGeom>
        </p:spPr>
      </p:pic>
      <p:pic>
        <p:nvPicPr>
          <p:cNvPr id="24" name="图片 23">
            <a:extLst>
              <a:ext uri="{FF2B5EF4-FFF2-40B4-BE49-F238E27FC236}">
                <a16:creationId xmlns:a16="http://schemas.microsoft.com/office/drawing/2014/main" id="{54CF2485-7040-4203-966D-05226B8DEAE1}"/>
              </a:ext>
            </a:extLst>
          </p:cNvPr>
          <p:cNvPicPr>
            <a:picLocks noChangeAspect="1"/>
          </p:cNvPicPr>
          <p:nvPr/>
        </p:nvPicPr>
        <p:blipFill>
          <a:blip r:embed="rId14"/>
          <a:stretch>
            <a:fillRect/>
          </a:stretch>
        </p:blipFill>
        <p:spPr>
          <a:xfrm>
            <a:off x="2297138" y="2819400"/>
            <a:ext cx="5232400" cy="355600"/>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00706388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dirty="0">
                <a:ea typeface="华文行楷" pitchFamily="2" charset="-122"/>
              </a:rPr>
              <a:t>非</a:t>
            </a:r>
            <a:r>
              <a:rPr lang="zh-CN" altLang="en-US" sz="4000" i="0" dirty="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26" name="组合 25">
            <a:extLst>
              <a:ext uri="{FF2B5EF4-FFF2-40B4-BE49-F238E27FC236}">
                <a16:creationId xmlns:a16="http://schemas.microsoft.com/office/drawing/2014/main" id="{94EF6F82-3109-40A4-BE03-CA0C0951F173}"/>
              </a:ext>
            </a:extLst>
          </p:cNvPr>
          <p:cNvGrpSpPr/>
          <p:nvPr/>
        </p:nvGrpSpPr>
        <p:grpSpPr>
          <a:xfrm>
            <a:off x="471726" y="1194597"/>
            <a:ext cx="8234124" cy="461665"/>
            <a:chOff x="2038340" y="1237027"/>
            <a:chExt cx="8234124" cy="461665"/>
          </a:xfrm>
        </p:grpSpPr>
        <p:sp>
          <p:nvSpPr>
            <p:cNvPr id="27" name="文本框 26">
              <a:extLst>
                <a:ext uri="{FF2B5EF4-FFF2-40B4-BE49-F238E27FC236}">
                  <a16:creationId xmlns:a16="http://schemas.microsoft.com/office/drawing/2014/main" id="{F0FFBF03-D2C3-49A8-9553-586E55F3B0AD}"/>
                </a:ext>
              </a:extLst>
            </p:cNvPr>
            <p:cNvSpPr txBox="1"/>
            <p:nvPr/>
          </p:nvSpPr>
          <p:spPr>
            <a:xfrm>
              <a:off x="2038340" y="1237027"/>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例 </a:t>
              </a:r>
              <a:r>
                <a:rPr kumimoji="1" lang="en-US" altLang="zh-CN" sz="2400" dirty="0">
                  <a:solidFill>
                    <a:srgbClr val="000000"/>
                  </a:solidFill>
                  <a:latin typeface="Times New Roman" pitchFamily="18" charset="0"/>
                  <a:ea typeface="宋体" pitchFamily="2" charset="-122"/>
                </a:rPr>
                <a:t>6</a:t>
              </a:r>
              <a:r>
                <a:rPr kumimoji="1" lang="zh-CN" altLang="en-US" sz="2400" dirty="0">
                  <a:solidFill>
                    <a:srgbClr val="000000"/>
                  </a:solidFill>
                  <a:latin typeface="Times New Roman" pitchFamily="18" charset="0"/>
                  <a:ea typeface="宋体" pitchFamily="2" charset="-122"/>
                </a:rPr>
                <a:t>：设计             接受以下语言</a:t>
              </a:r>
            </a:p>
          </p:txBody>
        </p:sp>
        <p:pic>
          <p:nvPicPr>
            <p:cNvPr id="28" name="图片 27">
              <a:extLst>
                <a:ext uri="{FF2B5EF4-FFF2-40B4-BE49-F238E27FC236}">
                  <a16:creationId xmlns:a16="http://schemas.microsoft.com/office/drawing/2014/main" id="{23FEB7B6-C6E0-4AB5-A0EC-E471155F9184}"/>
                </a:ext>
              </a:extLst>
            </p:cNvPr>
            <p:cNvPicPr>
              <a:picLocks noChangeAspect="1"/>
            </p:cNvPicPr>
            <p:nvPr/>
          </p:nvPicPr>
          <p:blipFill>
            <a:blip r:embed="rId2"/>
            <a:stretch>
              <a:fillRect/>
            </a:stretch>
          </p:blipFill>
          <p:spPr>
            <a:xfrm>
              <a:off x="3048000" y="1338796"/>
              <a:ext cx="2095500" cy="241300"/>
            </a:xfrm>
            <a:prstGeom prst="rect">
              <a:avLst/>
            </a:prstGeom>
          </p:spPr>
        </p:pic>
      </p:grpSp>
      <p:pic>
        <p:nvPicPr>
          <p:cNvPr id="30" name="图片 29">
            <a:extLst>
              <a:ext uri="{FF2B5EF4-FFF2-40B4-BE49-F238E27FC236}">
                <a16:creationId xmlns:a16="http://schemas.microsoft.com/office/drawing/2014/main" id="{556AB820-C6EC-4C9F-B198-5E6587241C0A}"/>
              </a:ext>
            </a:extLst>
          </p:cNvPr>
          <p:cNvPicPr>
            <a:picLocks noChangeAspect="1"/>
          </p:cNvPicPr>
          <p:nvPr/>
        </p:nvPicPr>
        <p:blipFill>
          <a:blip r:embed="rId3"/>
          <a:stretch>
            <a:fillRect/>
          </a:stretch>
        </p:blipFill>
        <p:spPr>
          <a:xfrm>
            <a:off x="1250405" y="1897924"/>
            <a:ext cx="5549900" cy="317500"/>
          </a:xfrm>
          <a:prstGeom prst="rect">
            <a:avLst/>
          </a:prstGeom>
        </p:spPr>
      </p:pic>
      <p:pic>
        <p:nvPicPr>
          <p:cNvPr id="31" name="图片 30">
            <a:extLst>
              <a:ext uri="{FF2B5EF4-FFF2-40B4-BE49-F238E27FC236}">
                <a16:creationId xmlns:a16="http://schemas.microsoft.com/office/drawing/2014/main" id="{C33D524A-6154-4458-8C1A-17DA647DB862}"/>
              </a:ext>
            </a:extLst>
          </p:cNvPr>
          <p:cNvPicPr>
            <a:picLocks noChangeAspect="1"/>
          </p:cNvPicPr>
          <p:nvPr/>
        </p:nvPicPr>
        <p:blipFill>
          <a:blip r:embed="rId4"/>
          <a:stretch>
            <a:fillRect/>
          </a:stretch>
        </p:blipFill>
        <p:spPr>
          <a:xfrm>
            <a:off x="2297138" y="2371362"/>
            <a:ext cx="5295900" cy="292100"/>
          </a:xfrm>
          <a:prstGeom prst="rect">
            <a:avLst/>
          </a:prstGeom>
        </p:spPr>
      </p:pic>
      <p:pic>
        <p:nvPicPr>
          <p:cNvPr id="32" name="图片 31">
            <a:extLst>
              <a:ext uri="{FF2B5EF4-FFF2-40B4-BE49-F238E27FC236}">
                <a16:creationId xmlns:a16="http://schemas.microsoft.com/office/drawing/2014/main" id="{A78B0EF7-F107-4015-AA9B-7A37747913E0}"/>
              </a:ext>
            </a:extLst>
          </p:cNvPr>
          <p:cNvPicPr>
            <a:picLocks noChangeAspect="1"/>
          </p:cNvPicPr>
          <p:nvPr/>
        </p:nvPicPr>
        <p:blipFill>
          <a:blip r:embed="rId5"/>
          <a:stretch>
            <a:fillRect/>
          </a:stretch>
        </p:blipFill>
        <p:spPr>
          <a:xfrm>
            <a:off x="2297138" y="2819400"/>
            <a:ext cx="5232400" cy="355600"/>
          </a:xfrm>
          <a:prstGeom prst="rect">
            <a:avLst/>
          </a:prstGeom>
        </p:spPr>
      </p:pic>
      <p:grpSp>
        <p:nvGrpSpPr>
          <p:cNvPr id="33" name="组合 32">
            <a:extLst>
              <a:ext uri="{FF2B5EF4-FFF2-40B4-BE49-F238E27FC236}">
                <a16:creationId xmlns:a16="http://schemas.microsoft.com/office/drawing/2014/main" id="{8BF5A3D0-8148-4F56-B8F1-695584DF2C5F}"/>
              </a:ext>
            </a:extLst>
          </p:cNvPr>
          <p:cNvGrpSpPr/>
          <p:nvPr/>
        </p:nvGrpSpPr>
        <p:grpSpPr>
          <a:xfrm>
            <a:off x="457200" y="3489901"/>
            <a:ext cx="8234124" cy="886563"/>
            <a:chOff x="514340" y="3373368"/>
            <a:chExt cx="8234124" cy="886563"/>
          </a:xfrm>
        </p:grpSpPr>
        <p:grpSp>
          <p:nvGrpSpPr>
            <p:cNvPr id="34" name="组合 33">
              <a:extLst>
                <a:ext uri="{FF2B5EF4-FFF2-40B4-BE49-F238E27FC236}">
                  <a16:creationId xmlns:a16="http://schemas.microsoft.com/office/drawing/2014/main" id="{AED29131-E553-4148-9DF2-757277DBD5C6}"/>
                </a:ext>
              </a:extLst>
            </p:cNvPr>
            <p:cNvGrpSpPr/>
            <p:nvPr/>
          </p:nvGrpSpPr>
          <p:grpSpPr>
            <a:xfrm>
              <a:off x="514340" y="3373368"/>
              <a:ext cx="8234124" cy="886563"/>
              <a:chOff x="514340" y="3373368"/>
              <a:chExt cx="8234124" cy="886563"/>
            </a:xfrm>
          </p:grpSpPr>
          <p:sp>
            <p:nvSpPr>
              <p:cNvPr id="40" name="文本框 39">
                <a:extLst>
                  <a:ext uri="{FF2B5EF4-FFF2-40B4-BE49-F238E27FC236}">
                    <a16:creationId xmlns:a16="http://schemas.microsoft.com/office/drawing/2014/main" id="{1D3659DB-4D06-43F9-A2C7-B33416B30936}"/>
                  </a:ext>
                </a:extLst>
              </p:cNvPr>
              <p:cNvSpPr txBox="1"/>
              <p:nvPr/>
            </p:nvSpPr>
            <p:spPr>
              <a:xfrm>
                <a:off x="514340" y="3373368"/>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解：这道题的难点在于需要充分考虑所有的情况。第</a:t>
                </a:r>
                <a:r>
                  <a:rPr kumimoji="1" lang="en-US" altLang="zh-CN" sz="2400" dirty="0">
                    <a:solidFill>
                      <a:srgbClr val="000000"/>
                    </a:solidFill>
                    <a:latin typeface="Times New Roman" pitchFamily="18" charset="0"/>
                    <a:ea typeface="宋体" pitchFamily="2" charset="-122"/>
                  </a:rPr>
                  <a:t>1</a:t>
                </a:r>
                <a:r>
                  <a:rPr kumimoji="1" lang="zh-CN" altLang="en-US" sz="2400" dirty="0">
                    <a:solidFill>
                      <a:srgbClr val="000000"/>
                    </a:solidFill>
                    <a:latin typeface="Times New Roman" pitchFamily="18" charset="0"/>
                    <a:ea typeface="宋体" pitchFamily="2" charset="-122"/>
                  </a:rPr>
                  <a:t>种情</a:t>
                </a:r>
              </a:p>
            </p:txBody>
          </p:sp>
          <p:sp>
            <p:nvSpPr>
              <p:cNvPr id="41" name="文本框 40">
                <a:extLst>
                  <a:ext uri="{FF2B5EF4-FFF2-40B4-BE49-F238E27FC236}">
                    <a16:creationId xmlns:a16="http://schemas.microsoft.com/office/drawing/2014/main" id="{369ED277-D2C0-484B-AB5F-1CFAC1DF51AC}"/>
                  </a:ext>
                </a:extLst>
              </p:cNvPr>
              <p:cNvSpPr txBox="1"/>
              <p:nvPr/>
            </p:nvSpPr>
            <p:spPr>
              <a:xfrm>
                <a:off x="514340" y="3798266"/>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况是       出现在      </a:t>
                </a:r>
                <a:r>
                  <a:rPr kumimoji="1" lang="en-US" altLang="zh-CN" sz="2400" dirty="0">
                    <a:solidFill>
                      <a:srgbClr val="000000"/>
                    </a:solidFill>
                    <a:latin typeface="Times New Roman" pitchFamily="18" charset="0"/>
                    <a:ea typeface="宋体" pitchFamily="2" charset="-122"/>
                  </a:rPr>
                  <a:t>  </a:t>
                </a:r>
                <a:r>
                  <a:rPr kumimoji="1" lang="zh-CN" altLang="en-US" sz="2400" dirty="0">
                    <a:solidFill>
                      <a:srgbClr val="000000"/>
                    </a:solidFill>
                    <a:latin typeface="Times New Roman" pitchFamily="18" charset="0"/>
                    <a:ea typeface="宋体" pitchFamily="2" charset="-122"/>
                  </a:rPr>
                  <a:t>的前面并且没有重叠。如</a:t>
                </a:r>
              </a:p>
            </p:txBody>
          </p:sp>
        </p:grpSp>
        <p:pic>
          <p:nvPicPr>
            <p:cNvPr id="38" name="图片 37">
              <a:extLst>
                <a:ext uri="{FF2B5EF4-FFF2-40B4-BE49-F238E27FC236}">
                  <a16:creationId xmlns:a16="http://schemas.microsoft.com/office/drawing/2014/main" id="{C62D5610-FC18-4640-A3E5-B4D10DC9D830}"/>
                </a:ext>
              </a:extLst>
            </p:cNvPr>
            <p:cNvPicPr>
              <a:picLocks noChangeAspect="1"/>
            </p:cNvPicPr>
            <p:nvPr/>
          </p:nvPicPr>
          <p:blipFill>
            <a:blip r:embed="rId6"/>
            <a:stretch>
              <a:fillRect/>
            </a:stretch>
          </p:blipFill>
          <p:spPr>
            <a:xfrm>
              <a:off x="631825" y="3914798"/>
              <a:ext cx="1689100" cy="228600"/>
            </a:xfrm>
            <a:prstGeom prst="rect">
              <a:avLst/>
            </a:prstGeom>
          </p:spPr>
        </p:pic>
        <p:pic>
          <p:nvPicPr>
            <p:cNvPr id="39" name="图片 38">
              <a:extLst>
                <a:ext uri="{FF2B5EF4-FFF2-40B4-BE49-F238E27FC236}">
                  <a16:creationId xmlns:a16="http://schemas.microsoft.com/office/drawing/2014/main" id="{28669BE9-8FF9-4D61-AE17-600F9349593D}"/>
                </a:ext>
              </a:extLst>
            </p:cNvPr>
            <p:cNvPicPr>
              <a:picLocks noChangeAspect="1"/>
            </p:cNvPicPr>
            <p:nvPr/>
          </p:nvPicPr>
          <p:blipFill>
            <a:blip r:embed="rId7"/>
            <a:stretch>
              <a:fillRect/>
            </a:stretch>
          </p:blipFill>
          <p:spPr>
            <a:xfrm>
              <a:off x="2123728" y="3914798"/>
              <a:ext cx="1689100" cy="228600"/>
            </a:xfrm>
            <a:prstGeom prst="rect">
              <a:avLst/>
            </a:prstGeom>
          </p:spPr>
        </p:pic>
      </p:grpSp>
      <p:pic>
        <p:nvPicPr>
          <p:cNvPr id="42" name="图片 41">
            <a:extLst>
              <a:ext uri="{FF2B5EF4-FFF2-40B4-BE49-F238E27FC236}">
                <a16:creationId xmlns:a16="http://schemas.microsoft.com/office/drawing/2014/main" id="{99E8ED3D-B3D5-4739-A7E5-5DB2559A44CA}"/>
              </a:ext>
            </a:extLst>
          </p:cNvPr>
          <p:cNvPicPr>
            <a:picLocks noChangeAspect="1"/>
          </p:cNvPicPr>
          <p:nvPr/>
        </p:nvPicPr>
        <p:blipFill>
          <a:blip r:embed="rId8"/>
          <a:stretch>
            <a:fillRect/>
          </a:stretch>
        </p:blipFill>
        <p:spPr>
          <a:xfrm>
            <a:off x="2066588" y="4554676"/>
            <a:ext cx="4264104" cy="1293445"/>
          </a:xfrm>
          <a:prstGeom prst="rect">
            <a:avLst/>
          </a:prstGeom>
        </p:spPr>
      </p:pic>
      <p:sp>
        <p:nvSpPr>
          <p:cNvPr id="43" name="文本框 42">
            <a:extLst>
              <a:ext uri="{FF2B5EF4-FFF2-40B4-BE49-F238E27FC236}">
                <a16:creationId xmlns:a16="http://schemas.microsoft.com/office/drawing/2014/main" id="{6A0C150B-BFF5-415A-BB80-F9918A998D51}"/>
              </a:ext>
            </a:extLst>
          </p:cNvPr>
          <p:cNvSpPr txBox="1"/>
          <p:nvPr/>
        </p:nvSpPr>
        <p:spPr>
          <a:xfrm>
            <a:off x="519459" y="6010266"/>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这是最容易想到的情况，但还有更多的情况需要考虑。</a:t>
            </a:r>
          </a:p>
        </p:txBody>
      </p:sp>
    </p:spTree>
    <p:extLst>
      <p:ext uri="{BB962C8B-B14F-4D97-AF65-F5344CB8AC3E}">
        <p14:creationId xmlns:p14="http://schemas.microsoft.com/office/powerpoint/2010/main" val="9983738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dirty="0">
                <a:ea typeface="华文行楷" pitchFamily="2" charset="-122"/>
              </a:rPr>
              <a:t>非</a:t>
            </a:r>
            <a:r>
              <a:rPr lang="zh-CN" altLang="en-US" sz="4000" i="0" dirty="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26" name="组合 25">
            <a:extLst>
              <a:ext uri="{FF2B5EF4-FFF2-40B4-BE49-F238E27FC236}">
                <a16:creationId xmlns:a16="http://schemas.microsoft.com/office/drawing/2014/main" id="{94EF6F82-3109-40A4-BE03-CA0C0951F173}"/>
              </a:ext>
            </a:extLst>
          </p:cNvPr>
          <p:cNvGrpSpPr/>
          <p:nvPr/>
        </p:nvGrpSpPr>
        <p:grpSpPr>
          <a:xfrm>
            <a:off x="471726" y="1194597"/>
            <a:ext cx="8234124" cy="461665"/>
            <a:chOff x="2038340" y="1237027"/>
            <a:chExt cx="8234124" cy="461665"/>
          </a:xfrm>
        </p:grpSpPr>
        <p:sp>
          <p:nvSpPr>
            <p:cNvPr id="27" name="文本框 26">
              <a:extLst>
                <a:ext uri="{FF2B5EF4-FFF2-40B4-BE49-F238E27FC236}">
                  <a16:creationId xmlns:a16="http://schemas.microsoft.com/office/drawing/2014/main" id="{F0FFBF03-D2C3-49A8-9553-586E55F3B0AD}"/>
                </a:ext>
              </a:extLst>
            </p:cNvPr>
            <p:cNvSpPr txBox="1"/>
            <p:nvPr/>
          </p:nvSpPr>
          <p:spPr>
            <a:xfrm>
              <a:off x="2038340" y="1237027"/>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例 </a:t>
              </a:r>
              <a:r>
                <a:rPr kumimoji="1" lang="en-US" altLang="zh-CN" sz="2400" dirty="0">
                  <a:solidFill>
                    <a:srgbClr val="000000"/>
                  </a:solidFill>
                  <a:latin typeface="Times New Roman" pitchFamily="18" charset="0"/>
                  <a:ea typeface="宋体" pitchFamily="2" charset="-122"/>
                </a:rPr>
                <a:t>6</a:t>
              </a:r>
              <a:r>
                <a:rPr kumimoji="1" lang="zh-CN" altLang="en-US" sz="2400" dirty="0">
                  <a:solidFill>
                    <a:srgbClr val="000000"/>
                  </a:solidFill>
                  <a:latin typeface="Times New Roman" pitchFamily="18" charset="0"/>
                  <a:ea typeface="宋体" pitchFamily="2" charset="-122"/>
                </a:rPr>
                <a:t>：设计             接受以下语言</a:t>
              </a:r>
            </a:p>
          </p:txBody>
        </p:sp>
        <p:pic>
          <p:nvPicPr>
            <p:cNvPr id="28" name="图片 27">
              <a:extLst>
                <a:ext uri="{FF2B5EF4-FFF2-40B4-BE49-F238E27FC236}">
                  <a16:creationId xmlns:a16="http://schemas.microsoft.com/office/drawing/2014/main" id="{23FEB7B6-C6E0-4AB5-A0EC-E471155F9184}"/>
                </a:ext>
              </a:extLst>
            </p:cNvPr>
            <p:cNvPicPr>
              <a:picLocks noChangeAspect="1"/>
            </p:cNvPicPr>
            <p:nvPr/>
          </p:nvPicPr>
          <p:blipFill>
            <a:blip r:embed="rId2"/>
            <a:stretch>
              <a:fillRect/>
            </a:stretch>
          </p:blipFill>
          <p:spPr>
            <a:xfrm>
              <a:off x="3048000" y="1338796"/>
              <a:ext cx="2095500" cy="241300"/>
            </a:xfrm>
            <a:prstGeom prst="rect">
              <a:avLst/>
            </a:prstGeom>
          </p:spPr>
        </p:pic>
      </p:grpSp>
      <p:pic>
        <p:nvPicPr>
          <p:cNvPr id="30" name="图片 29">
            <a:extLst>
              <a:ext uri="{FF2B5EF4-FFF2-40B4-BE49-F238E27FC236}">
                <a16:creationId xmlns:a16="http://schemas.microsoft.com/office/drawing/2014/main" id="{556AB820-C6EC-4C9F-B198-5E6587241C0A}"/>
              </a:ext>
            </a:extLst>
          </p:cNvPr>
          <p:cNvPicPr>
            <a:picLocks noChangeAspect="1"/>
          </p:cNvPicPr>
          <p:nvPr/>
        </p:nvPicPr>
        <p:blipFill>
          <a:blip r:embed="rId3"/>
          <a:stretch>
            <a:fillRect/>
          </a:stretch>
        </p:blipFill>
        <p:spPr>
          <a:xfrm>
            <a:off x="1250405" y="1897924"/>
            <a:ext cx="5549900" cy="317500"/>
          </a:xfrm>
          <a:prstGeom prst="rect">
            <a:avLst/>
          </a:prstGeom>
        </p:spPr>
      </p:pic>
      <p:pic>
        <p:nvPicPr>
          <p:cNvPr id="31" name="图片 30">
            <a:extLst>
              <a:ext uri="{FF2B5EF4-FFF2-40B4-BE49-F238E27FC236}">
                <a16:creationId xmlns:a16="http://schemas.microsoft.com/office/drawing/2014/main" id="{C33D524A-6154-4458-8C1A-17DA647DB862}"/>
              </a:ext>
            </a:extLst>
          </p:cNvPr>
          <p:cNvPicPr>
            <a:picLocks noChangeAspect="1"/>
          </p:cNvPicPr>
          <p:nvPr/>
        </p:nvPicPr>
        <p:blipFill>
          <a:blip r:embed="rId4"/>
          <a:stretch>
            <a:fillRect/>
          </a:stretch>
        </p:blipFill>
        <p:spPr>
          <a:xfrm>
            <a:off x="2297138" y="2371362"/>
            <a:ext cx="5295900" cy="292100"/>
          </a:xfrm>
          <a:prstGeom prst="rect">
            <a:avLst/>
          </a:prstGeom>
        </p:spPr>
      </p:pic>
      <p:pic>
        <p:nvPicPr>
          <p:cNvPr id="32" name="图片 31">
            <a:extLst>
              <a:ext uri="{FF2B5EF4-FFF2-40B4-BE49-F238E27FC236}">
                <a16:creationId xmlns:a16="http://schemas.microsoft.com/office/drawing/2014/main" id="{A78B0EF7-F107-4015-AA9B-7A37747913E0}"/>
              </a:ext>
            </a:extLst>
          </p:cNvPr>
          <p:cNvPicPr>
            <a:picLocks noChangeAspect="1"/>
          </p:cNvPicPr>
          <p:nvPr/>
        </p:nvPicPr>
        <p:blipFill>
          <a:blip r:embed="rId5"/>
          <a:stretch>
            <a:fillRect/>
          </a:stretch>
        </p:blipFill>
        <p:spPr>
          <a:xfrm>
            <a:off x="2297138" y="2819400"/>
            <a:ext cx="5232400" cy="355600"/>
          </a:xfrm>
          <a:prstGeom prst="rect">
            <a:avLst/>
          </a:prstGeom>
        </p:spPr>
      </p:pic>
      <p:grpSp>
        <p:nvGrpSpPr>
          <p:cNvPr id="18" name="组合 17">
            <a:extLst>
              <a:ext uri="{FF2B5EF4-FFF2-40B4-BE49-F238E27FC236}">
                <a16:creationId xmlns:a16="http://schemas.microsoft.com/office/drawing/2014/main" id="{8662B31F-87CA-4EF5-BAC4-6C14DE50A08C}"/>
              </a:ext>
            </a:extLst>
          </p:cNvPr>
          <p:cNvGrpSpPr/>
          <p:nvPr/>
        </p:nvGrpSpPr>
        <p:grpSpPr>
          <a:xfrm>
            <a:off x="-102280" y="3373368"/>
            <a:ext cx="9246280" cy="959576"/>
            <a:chOff x="31452" y="3373368"/>
            <a:chExt cx="9246280" cy="959576"/>
          </a:xfrm>
        </p:grpSpPr>
        <p:sp>
          <p:nvSpPr>
            <p:cNvPr id="19" name="文本框 18">
              <a:extLst>
                <a:ext uri="{FF2B5EF4-FFF2-40B4-BE49-F238E27FC236}">
                  <a16:creationId xmlns:a16="http://schemas.microsoft.com/office/drawing/2014/main" id="{B3D3971F-3A57-4381-BB04-DC6EA0362064}"/>
                </a:ext>
              </a:extLst>
            </p:cNvPr>
            <p:cNvSpPr txBox="1"/>
            <p:nvPr/>
          </p:nvSpPr>
          <p:spPr>
            <a:xfrm>
              <a:off x="514340" y="3373368"/>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解：由于两个子串有公共子串</a:t>
              </a:r>
              <a:r>
                <a:rPr kumimoji="1" lang="en-US" altLang="zh-CN" sz="2400" dirty="0">
                  <a:solidFill>
                    <a:srgbClr val="000000"/>
                  </a:solidFill>
                  <a:latin typeface="Times New Roman" pitchFamily="18" charset="0"/>
                  <a:ea typeface="宋体" pitchFamily="2" charset="-122"/>
                </a:rPr>
                <a:t>     </a:t>
              </a:r>
              <a:r>
                <a:rPr kumimoji="1" lang="zh-CN" altLang="en-US" sz="2400" dirty="0">
                  <a:solidFill>
                    <a:srgbClr val="000000"/>
                  </a:solidFill>
                  <a:latin typeface="Times New Roman" pitchFamily="18" charset="0"/>
                  <a:ea typeface="宋体" pitchFamily="2" charset="-122"/>
                </a:rPr>
                <a:t>，因此第</a:t>
              </a:r>
              <a:r>
                <a:rPr kumimoji="1" lang="en-US" altLang="zh-CN" sz="2400" dirty="0">
                  <a:solidFill>
                    <a:srgbClr val="000000"/>
                  </a:solidFill>
                  <a:latin typeface="Times New Roman" pitchFamily="18" charset="0"/>
                  <a:ea typeface="宋体" pitchFamily="2" charset="-122"/>
                </a:rPr>
                <a:t>2</a:t>
              </a:r>
              <a:r>
                <a:rPr kumimoji="1" lang="zh-CN" altLang="en-US" sz="2400" dirty="0">
                  <a:solidFill>
                    <a:srgbClr val="000000"/>
                  </a:solidFill>
                  <a:latin typeface="Times New Roman" pitchFamily="18" charset="0"/>
                  <a:ea typeface="宋体" pitchFamily="2" charset="-122"/>
                </a:rPr>
                <a:t>种情况是</a:t>
              </a:r>
              <a:r>
                <a:rPr kumimoji="1" lang="en-US" altLang="zh-CN" sz="2400" dirty="0">
                  <a:solidFill>
                    <a:srgbClr val="000000"/>
                  </a:solidFill>
                  <a:latin typeface="Times New Roman" pitchFamily="18" charset="0"/>
                  <a:ea typeface="宋体" pitchFamily="2" charset="-122"/>
                </a:rPr>
                <a:t>       </a:t>
              </a:r>
              <a:r>
                <a:rPr kumimoji="1" lang="zh-CN" altLang="en-US" sz="2400" dirty="0">
                  <a:solidFill>
                    <a:srgbClr val="000000"/>
                  </a:solidFill>
                  <a:latin typeface="Times New Roman" pitchFamily="18" charset="0"/>
                  <a:ea typeface="宋体" pitchFamily="2" charset="-122"/>
                </a:rPr>
                <a:t>在</a:t>
              </a:r>
            </a:p>
          </p:txBody>
        </p:sp>
        <p:pic>
          <p:nvPicPr>
            <p:cNvPr id="20" name="图片 19">
              <a:extLst>
                <a:ext uri="{FF2B5EF4-FFF2-40B4-BE49-F238E27FC236}">
                  <a16:creationId xmlns:a16="http://schemas.microsoft.com/office/drawing/2014/main" id="{99E5FDDA-C8D8-481D-864A-4D73B49CC5ED}"/>
                </a:ext>
              </a:extLst>
            </p:cNvPr>
            <p:cNvPicPr>
              <a:picLocks noChangeAspect="1"/>
            </p:cNvPicPr>
            <p:nvPr/>
          </p:nvPicPr>
          <p:blipFill>
            <a:blip r:embed="rId6"/>
            <a:stretch>
              <a:fillRect/>
            </a:stretch>
          </p:blipFill>
          <p:spPr>
            <a:xfrm>
              <a:off x="6964536" y="3494662"/>
              <a:ext cx="1689100" cy="228600"/>
            </a:xfrm>
            <a:prstGeom prst="rect">
              <a:avLst/>
            </a:prstGeom>
          </p:spPr>
        </p:pic>
        <p:pic>
          <p:nvPicPr>
            <p:cNvPr id="21" name="图片 20">
              <a:extLst>
                <a:ext uri="{FF2B5EF4-FFF2-40B4-BE49-F238E27FC236}">
                  <a16:creationId xmlns:a16="http://schemas.microsoft.com/office/drawing/2014/main" id="{ADA9D8D8-D2D8-4933-A560-A74E6FF8E807}"/>
                </a:ext>
              </a:extLst>
            </p:cNvPr>
            <p:cNvPicPr>
              <a:picLocks noChangeAspect="1"/>
            </p:cNvPicPr>
            <p:nvPr/>
          </p:nvPicPr>
          <p:blipFill>
            <a:blip r:embed="rId7"/>
            <a:stretch>
              <a:fillRect/>
            </a:stretch>
          </p:blipFill>
          <p:spPr>
            <a:xfrm>
              <a:off x="31452" y="3990971"/>
              <a:ext cx="1689100" cy="228600"/>
            </a:xfrm>
            <a:prstGeom prst="rect">
              <a:avLst/>
            </a:prstGeom>
          </p:spPr>
        </p:pic>
        <p:pic>
          <p:nvPicPr>
            <p:cNvPr id="22" name="图片 21">
              <a:extLst>
                <a:ext uri="{FF2B5EF4-FFF2-40B4-BE49-F238E27FC236}">
                  <a16:creationId xmlns:a16="http://schemas.microsoft.com/office/drawing/2014/main" id="{1F20C305-5E1B-4E2E-9940-EC53AB110F3B}"/>
                </a:ext>
              </a:extLst>
            </p:cNvPr>
            <p:cNvPicPr>
              <a:picLocks noChangeAspect="1"/>
            </p:cNvPicPr>
            <p:nvPr/>
          </p:nvPicPr>
          <p:blipFill>
            <a:blip r:embed="rId8"/>
            <a:stretch>
              <a:fillRect/>
            </a:stretch>
          </p:blipFill>
          <p:spPr>
            <a:xfrm>
              <a:off x="3995936" y="3564632"/>
              <a:ext cx="1562100" cy="152400"/>
            </a:xfrm>
            <a:prstGeom prst="rect">
              <a:avLst/>
            </a:prstGeom>
          </p:spPr>
        </p:pic>
        <p:sp>
          <p:nvSpPr>
            <p:cNvPr id="23" name="文本框 22">
              <a:extLst>
                <a:ext uri="{FF2B5EF4-FFF2-40B4-BE49-F238E27FC236}">
                  <a16:creationId xmlns:a16="http://schemas.microsoft.com/office/drawing/2014/main" id="{D26B690A-ED60-4131-80A8-E05ABB510019}"/>
                </a:ext>
              </a:extLst>
            </p:cNvPr>
            <p:cNvSpPr txBox="1"/>
            <p:nvPr/>
          </p:nvSpPr>
          <p:spPr>
            <a:xfrm>
              <a:off x="1043608" y="3871279"/>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的前面并且两者交叠。</a:t>
              </a:r>
            </a:p>
          </p:txBody>
        </p:sp>
      </p:grpSp>
      <p:grpSp>
        <p:nvGrpSpPr>
          <p:cNvPr id="24" name="组合 23">
            <a:extLst>
              <a:ext uri="{FF2B5EF4-FFF2-40B4-BE49-F238E27FC236}">
                <a16:creationId xmlns:a16="http://schemas.microsoft.com/office/drawing/2014/main" id="{28DA46C6-2300-45BA-9F3E-C98F4F664A96}"/>
              </a:ext>
            </a:extLst>
          </p:cNvPr>
          <p:cNvGrpSpPr/>
          <p:nvPr/>
        </p:nvGrpSpPr>
        <p:grpSpPr>
          <a:xfrm>
            <a:off x="2998108" y="4509121"/>
            <a:ext cx="2590800" cy="1280985"/>
            <a:chOff x="3131840" y="4509120"/>
            <a:chExt cx="2590800" cy="1280985"/>
          </a:xfrm>
        </p:grpSpPr>
        <p:pic>
          <p:nvPicPr>
            <p:cNvPr id="25" name="图片 24">
              <a:extLst>
                <a:ext uri="{FF2B5EF4-FFF2-40B4-BE49-F238E27FC236}">
                  <a16:creationId xmlns:a16="http://schemas.microsoft.com/office/drawing/2014/main" id="{6529FA52-A50D-4DB4-9DB6-9AAFB1BE5540}"/>
                </a:ext>
              </a:extLst>
            </p:cNvPr>
            <p:cNvPicPr>
              <a:picLocks noChangeAspect="1"/>
            </p:cNvPicPr>
            <p:nvPr/>
          </p:nvPicPr>
          <p:blipFill>
            <a:blip r:embed="rId9"/>
            <a:stretch>
              <a:fillRect/>
            </a:stretch>
          </p:blipFill>
          <p:spPr>
            <a:xfrm>
              <a:off x="3131840" y="5012423"/>
              <a:ext cx="2590800" cy="228600"/>
            </a:xfrm>
            <a:prstGeom prst="rect">
              <a:avLst/>
            </a:prstGeom>
          </p:spPr>
        </p:pic>
        <p:pic>
          <p:nvPicPr>
            <p:cNvPr id="29" name="图片 28">
              <a:extLst>
                <a:ext uri="{FF2B5EF4-FFF2-40B4-BE49-F238E27FC236}">
                  <a16:creationId xmlns:a16="http://schemas.microsoft.com/office/drawing/2014/main" id="{B0245729-43E1-440B-941C-94A5DFED2A3E}"/>
                </a:ext>
              </a:extLst>
            </p:cNvPr>
            <p:cNvPicPr>
              <a:picLocks noChangeAspect="1"/>
            </p:cNvPicPr>
            <p:nvPr/>
          </p:nvPicPr>
          <p:blipFill>
            <a:blip r:embed="rId10"/>
            <a:stretch>
              <a:fillRect/>
            </a:stretch>
          </p:blipFill>
          <p:spPr>
            <a:xfrm>
              <a:off x="3263900" y="5320205"/>
              <a:ext cx="1308100" cy="469900"/>
            </a:xfrm>
            <a:prstGeom prst="rect">
              <a:avLst/>
            </a:prstGeom>
          </p:spPr>
        </p:pic>
        <p:pic>
          <p:nvPicPr>
            <p:cNvPr id="35" name="图片 34">
              <a:extLst>
                <a:ext uri="{FF2B5EF4-FFF2-40B4-BE49-F238E27FC236}">
                  <a16:creationId xmlns:a16="http://schemas.microsoft.com/office/drawing/2014/main" id="{D23E8B76-7AB7-4857-8957-95BFD0C08212}"/>
                </a:ext>
              </a:extLst>
            </p:cNvPr>
            <p:cNvPicPr>
              <a:picLocks noChangeAspect="1"/>
            </p:cNvPicPr>
            <p:nvPr/>
          </p:nvPicPr>
          <p:blipFill>
            <a:blip r:embed="rId11"/>
            <a:stretch>
              <a:fillRect/>
            </a:stretch>
          </p:blipFill>
          <p:spPr>
            <a:xfrm>
              <a:off x="4249936" y="4509120"/>
              <a:ext cx="1308100" cy="469900"/>
            </a:xfrm>
            <a:prstGeom prst="rect">
              <a:avLst/>
            </a:prstGeom>
          </p:spPr>
        </p:pic>
      </p:grpSp>
      <p:sp>
        <p:nvSpPr>
          <p:cNvPr id="36" name="文本框 35">
            <a:extLst>
              <a:ext uri="{FF2B5EF4-FFF2-40B4-BE49-F238E27FC236}">
                <a16:creationId xmlns:a16="http://schemas.microsoft.com/office/drawing/2014/main" id="{42E49BD3-329B-4624-9998-E80A33818A87}"/>
              </a:ext>
            </a:extLst>
          </p:cNvPr>
          <p:cNvSpPr txBox="1"/>
          <p:nvPr/>
        </p:nvSpPr>
        <p:spPr>
          <a:xfrm>
            <a:off x="506368" y="5931149"/>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不仅如此，更有第</a:t>
            </a:r>
            <a:r>
              <a:rPr kumimoji="1" lang="en-US" altLang="zh-CN" sz="2400" dirty="0">
                <a:solidFill>
                  <a:srgbClr val="000000"/>
                </a:solidFill>
                <a:latin typeface="Times New Roman" pitchFamily="18" charset="0"/>
                <a:ea typeface="宋体" pitchFamily="2" charset="-122"/>
              </a:rPr>
              <a:t>3</a:t>
            </a:r>
            <a:r>
              <a:rPr kumimoji="1" lang="zh-CN" altLang="en-US" sz="2400" dirty="0">
                <a:solidFill>
                  <a:srgbClr val="000000"/>
                </a:solidFill>
                <a:latin typeface="Times New Roman" pitchFamily="18" charset="0"/>
                <a:ea typeface="宋体" pitchFamily="2" charset="-122"/>
              </a:rPr>
              <a:t>种情况，也是最容易漏掉的情况。</a:t>
            </a:r>
          </a:p>
        </p:txBody>
      </p:sp>
    </p:spTree>
    <p:extLst>
      <p:ext uri="{BB962C8B-B14F-4D97-AF65-F5344CB8AC3E}">
        <p14:creationId xmlns:p14="http://schemas.microsoft.com/office/powerpoint/2010/main" val="325553624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dirty="0">
                <a:ea typeface="华文行楷" pitchFamily="2" charset="-122"/>
              </a:rPr>
              <a:t>非</a:t>
            </a:r>
            <a:r>
              <a:rPr lang="zh-CN" altLang="en-US" sz="4000" i="0" dirty="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26" name="组合 25">
            <a:extLst>
              <a:ext uri="{FF2B5EF4-FFF2-40B4-BE49-F238E27FC236}">
                <a16:creationId xmlns:a16="http://schemas.microsoft.com/office/drawing/2014/main" id="{94EF6F82-3109-40A4-BE03-CA0C0951F173}"/>
              </a:ext>
            </a:extLst>
          </p:cNvPr>
          <p:cNvGrpSpPr/>
          <p:nvPr/>
        </p:nvGrpSpPr>
        <p:grpSpPr>
          <a:xfrm>
            <a:off x="471726" y="1194597"/>
            <a:ext cx="8234124" cy="461665"/>
            <a:chOff x="2038340" y="1237027"/>
            <a:chExt cx="8234124" cy="461665"/>
          </a:xfrm>
        </p:grpSpPr>
        <p:sp>
          <p:nvSpPr>
            <p:cNvPr id="27" name="文本框 26">
              <a:extLst>
                <a:ext uri="{FF2B5EF4-FFF2-40B4-BE49-F238E27FC236}">
                  <a16:creationId xmlns:a16="http://schemas.microsoft.com/office/drawing/2014/main" id="{F0FFBF03-D2C3-49A8-9553-586E55F3B0AD}"/>
                </a:ext>
              </a:extLst>
            </p:cNvPr>
            <p:cNvSpPr txBox="1"/>
            <p:nvPr/>
          </p:nvSpPr>
          <p:spPr>
            <a:xfrm>
              <a:off x="2038340" y="1237027"/>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例 </a:t>
              </a:r>
              <a:r>
                <a:rPr kumimoji="1" lang="en-US" altLang="zh-CN" sz="2400" dirty="0">
                  <a:solidFill>
                    <a:srgbClr val="000000"/>
                  </a:solidFill>
                  <a:latin typeface="Times New Roman" pitchFamily="18" charset="0"/>
                  <a:ea typeface="宋体" pitchFamily="2" charset="-122"/>
                </a:rPr>
                <a:t>6</a:t>
              </a:r>
              <a:r>
                <a:rPr kumimoji="1" lang="zh-CN" altLang="en-US" sz="2400" dirty="0">
                  <a:solidFill>
                    <a:srgbClr val="000000"/>
                  </a:solidFill>
                  <a:latin typeface="Times New Roman" pitchFamily="18" charset="0"/>
                  <a:ea typeface="宋体" pitchFamily="2" charset="-122"/>
                </a:rPr>
                <a:t>：设计             接受以下语言</a:t>
              </a:r>
            </a:p>
          </p:txBody>
        </p:sp>
        <p:pic>
          <p:nvPicPr>
            <p:cNvPr id="28" name="图片 27">
              <a:extLst>
                <a:ext uri="{FF2B5EF4-FFF2-40B4-BE49-F238E27FC236}">
                  <a16:creationId xmlns:a16="http://schemas.microsoft.com/office/drawing/2014/main" id="{23FEB7B6-C6E0-4AB5-A0EC-E471155F9184}"/>
                </a:ext>
              </a:extLst>
            </p:cNvPr>
            <p:cNvPicPr>
              <a:picLocks noChangeAspect="1"/>
            </p:cNvPicPr>
            <p:nvPr/>
          </p:nvPicPr>
          <p:blipFill>
            <a:blip r:embed="rId2"/>
            <a:stretch>
              <a:fillRect/>
            </a:stretch>
          </p:blipFill>
          <p:spPr>
            <a:xfrm>
              <a:off x="3048000" y="1338796"/>
              <a:ext cx="2095500" cy="241300"/>
            </a:xfrm>
            <a:prstGeom prst="rect">
              <a:avLst/>
            </a:prstGeom>
          </p:spPr>
        </p:pic>
      </p:grpSp>
      <p:pic>
        <p:nvPicPr>
          <p:cNvPr id="30" name="图片 29">
            <a:extLst>
              <a:ext uri="{FF2B5EF4-FFF2-40B4-BE49-F238E27FC236}">
                <a16:creationId xmlns:a16="http://schemas.microsoft.com/office/drawing/2014/main" id="{556AB820-C6EC-4C9F-B198-5E6587241C0A}"/>
              </a:ext>
            </a:extLst>
          </p:cNvPr>
          <p:cNvPicPr>
            <a:picLocks noChangeAspect="1"/>
          </p:cNvPicPr>
          <p:nvPr/>
        </p:nvPicPr>
        <p:blipFill>
          <a:blip r:embed="rId3"/>
          <a:stretch>
            <a:fillRect/>
          </a:stretch>
        </p:blipFill>
        <p:spPr>
          <a:xfrm>
            <a:off x="1250405" y="1897924"/>
            <a:ext cx="5549900" cy="317500"/>
          </a:xfrm>
          <a:prstGeom prst="rect">
            <a:avLst/>
          </a:prstGeom>
        </p:spPr>
      </p:pic>
      <p:pic>
        <p:nvPicPr>
          <p:cNvPr id="31" name="图片 30">
            <a:extLst>
              <a:ext uri="{FF2B5EF4-FFF2-40B4-BE49-F238E27FC236}">
                <a16:creationId xmlns:a16="http://schemas.microsoft.com/office/drawing/2014/main" id="{C33D524A-6154-4458-8C1A-17DA647DB862}"/>
              </a:ext>
            </a:extLst>
          </p:cNvPr>
          <p:cNvPicPr>
            <a:picLocks noChangeAspect="1"/>
          </p:cNvPicPr>
          <p:nvPr/>
        </p:nvPicPr>
        <p:blipFill>
          <a:blip r:embed="rId4"/>
          <a:stretch>
            <a:fillRect/>
          </a:stretch>
        </p:blipFill>
        <p:spPr>
          <a:xfrm>
            <a:off x="2297138" y="2371362"/>
            <a:ext cx="5295900" cy="292100"/>
          </a:xfrm>
          <a:prstGeom prst="rect">
            <a:avLst/>
          </a:prstGeom>
        </p:spPr>
      </p:pic>
      <p:pic>
        <p:nvPicPr>
          <p:cNvPr id="32" name="图片 31">
            <a:extLst>
              <a:ext uri="{FF2B5EF4-FFF2-40B4-BE49-F238E27FC236}">
                <a16:creationId xmlns:a16="http://schemas.microsoft.com/office/drawing/2014/main" id="{A78B0EF7-F107-4015-AA9B-7A37747913E0}"/>
              </a:ext>
            </a:extLst>
          </p:cNvPr>
          <p:cNvPicPr>
            <a:picLocks noChangeAspect="1"/>
          </p:cNvPicPr>
          <p:nvPr/>
        </p:nvPicPr>
        <p:blipFill>
          <a:blip r:embed="rId5"/>
          <a:stretch>
            <a:fillRect/>
          </a:stretch>
        </p:blipFill>
        <p:spPr>
          <a:xfrm>
            <a:off x="2297138" y="2819400"/>
            <a:ext cx="5232400" cy="355600"/>
          </a:xfrm>
          <a:prstGeom prst="rect">
            <a:avLst/>
          </a:prstGeom>
        </p:spPr>
      </p:pic>
      <p:grpSp>
        <p:nvGrpSpPr>
          <p:cNvPr id="33" name="组合 32">
            <a:extLst>
              <a:ext uri="{FF2B5EF4-FFF2-40B4-BE49-F238E27FC236}">
                <a16:creationId xmlns:a16="http://schemas.microsoft.com/office/drawing/2014/main" id="{872E3711-AFD3-49AD-B41A-F8788012A67D}"/>
              </a:ext>
            </a:extLst>
          </p:cNvPr>
          <p:cNvGrpSpPr/>
          <p:nvPr/>
        </p:nvGrpSpPr>
        <p:grpSpPr>
          <a:xfrm>
            <a:off x="3228876" y="4494004"/>
            <a:ext cx="1981200" cy="1365915"/>
            <a:chOff x="3263900" y="4494003"/>
            <a:chExt cx="1981200" cy="1365915"/>
          </a:xfrm>
        </p:grpSpPr>
        <p:pic>
          <p:nvPicPr>
            <p:cNvPr id="34" name="图片 33">
              <a:extLst>
                <a:ext uri="{FF2B5EF4-FFF2-40B4-BE49-F238E27FC236}">
                  <a16:creationId xmlns:a16="http://schemas.microsoft.com/office/drawing/2014/main" id="{AD0E3617-5757-421A-9201-FB181544D57A}"/>
                </a:ext>
              </a:extLst>
            </p:cNvPr>
            <p:cNvPicPr>
              <a:picLocks noChangeAspect="1"/>
            </p:cNvPicPr>
            <p:nvPr/>
          </p:nvPicPr>
          <p:blipFill>
            <a:blip r:embed="rId6"/>
            <a:stretch>
              <a:fillRect/>
            </a:stretch>
          </p:blipFill>
          <p:spPr>
            <a:xfrm>
              <a:off x="3595241" y="5390018"/>
              <a:ext cx="1308100" cy="469900"/>
            </a:xfrm>
            <a:prstGeom prst="rect">
              <a:avLst/>
            </a:prstGeom>
          </p:spPr>
        </p:pic>
        <p:pic>
          <p:nvPicPr>
            <p:cNvPr id="37" name="图片 36">
              <a:extLst>
                <a:ext uri="{FF2B5EF4-FFF2-40B4-BE49-F238E27FC236}">
                  <a16:creationId xmlns:a16="http://schemas.microsoft.com/office/drawing/2014/main" id="{B7BC3FCB-04D0-41B3-9A92-0B4C5DA565CA}"/>
                </a:ext>
              </a:extLst>
            </p:cNvPr>
            <p:cNvPicPr>
              <a:picLocks noChangeAspect="1"/>
            </p:cNvPicPr>
            <p:nvPr/>
          </p:nvPicPr>
          <p:blipFill>
            <a:blip r:embed="rId7"/>
            <a:stretch>
              <a:fillRect/>
            </a:stretch>
          </p:blipFill>
          <p:spPr>
            <a:xfrm>
              <a:off x="3600450" y="4494003"/>
              <a:ext cx="1308100" cy="469900"/>
            </a:xfrm>
            <a:prstGeom prst="rect">
              <a:avLst/>
            </a:prstGeom>
          </p:spPr>
        </p:pic>
        <p:pic>
          <p:nvPicPr>
            <p:cNvPr id="38" name="图片 37">
              <a:extLst>
                <a:ext uri="{FF2B5EF4-FFF2-40B4-BE49-F238E27FC236}">
                  <a16:creationId xmlns:a16="http://schemas.microsoft.com/office/drawing/2014/main" id="{A79A6B66-6B21-4BC0-9E8F-E1EB9AF212B6}"/>
                </a:ext>
              </a:extLst>
            </p:cNvPr>
            <p:cNvPicPr>
              <a:picLocks noChangeAspect="1"/>
            </p:cNvPicPr>
            <p:nvPr/>
          </p:nvPicPr>
          <p:blipFill>
            <a:blip r:embed="rId8"/>
            <a:stretch>
              <a:fillRect/>
            </a:stretch>
          </p:blipFill>
          <p:spPr>
            <a:xfrm>
              <a:off x="3263900" y="5012487"/>
              <a:ext cx="1981200" cy="228600"/>
            </a:xfrm>
            <a:prstGeom prst="rect">
              <a:avLst/>
            </a:prstGeom>
          </p:spPr>
        </p:pic>
      </p:grpSp>
      <p:grpSp>
        <p:nvGrpSpPr>
          <p:cNvPr id="39" name="组合 38">
            <a:extLst>
              <a:ext uri="{FF2B5EF4-FFF2-40B4-BE49-F238E27FC236}">
                <a16:creationId xmlns:a16="http://schemas.microsoft.com/office/drawing/2014/main" id="{A10011BD-503E-4D17-A090-E678EA6FBF1D}"/>
              </a:ext>
            </a:extLst>
          </p:cNvPr>
          <p:cNvGrpSpPr/>
          <p:nvPr/>
        </p:nvGrpSpPr>
        <p:grpSpPr>
          <a:xfrm>
            <a:off x="479316" y="3373368"/>
            <a:ext cx="8234124" cy="959576"/>
            <a:chOff x="514340" y="3373368"/>
            <a:chExt cx="8234124" cy="959576"/>
          </a:xfrm>
        </p:grpSpPr>
        <p:sp>
          <p:nvSpPr>
            <p:cNvPr id="40" name="文本框 39">
              <a:extLst>
                <a:ext uri="{FF2B5EF4-FFF2-40B4-BE49-F238E27FC236}">
                  <a16:creationId xmlns:a16="http://schemas.microsoft.com/office/drawing/2014/main" id="{C9CB7A87-5636-44C9-9641-008D459F500A}"/>
                </a:ext>
              </a:extLst>
            </p:cNvPr>
            <p:cNvSpPr txBox="1"/>
            <p:nvPr/>
          </p:nvSpPr>
          <p:spPr>
            <a:xfrm>
              <a:off x="514340" y="3373368"/>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解：第</a:t>
              </a:r>
              <a:r>
                <a:rPr kumimoji="1" lang="en-US" altLang="zh-CN" sz="2400" dirty="0">
                  <a:solidFill>
                    <a:srgbClr val="000000"/>
                  </a:solidFill>
                  <a:latin typeface="Times New Roman" pitchFamily="18" charset="0"/>
                  <a:ea typeface="宋体" pitchFamily="2" charset="-122"/>
                </a:rPr>
                <a:t>3</a:t>
              </a:r>
              <a:r>
                <a:rPr kumimoji="1" lang="zh-CN" altLang="en-US" sz="2400" dirty="0">
                  <a:solidFill>
                    <a:srgbClr val="000000"/>
                  </a:solidFill>
                  <a:latin typeface="Times New Roman" pitchFamily="18" charset="0"/>
                  <a:ea typeface="宋体" pitchFamily="2" charset="-122"/>
                </a:rPr>
                <a:t>种情况是</a:t>
              </a:r>
              <a:r>
                <a:rPr kumimoji="1" lang="en-US" altLang="zh-CN" sz="2400" dirty="0">
                  <a:solidFill>
                    <a:srgbClr val="000000"/>
                  </a:solidFill>
                  <a:latin typeface="Times New Roman" pitchFamily="18" charset="0"/>
                  <a:ea typeface="宋体" pitchFamily="2" charset="-122"/>
                </a:rPr>
                <a:t>       </a:t>
              </a:r>
              <a:r>
                <a:rPr kumimoji="1" lang="zh-CN" altLang="en-US" sz="2400" dirty="0">
                  <a:solidFill>
                    <a:srgbClr val="000000"/>
                  </a:solidFill>
                  <a:latin typeface="Times New Roman" pitchFamily="18" charset="0"/>
                  <a:ea typeface="宋体" pitchFamily="2" charset="-122"/>
                </a:rPr>
                <a:t>在       的后面，两者有公共子串   ，</a:t>
              </a:r>
            </a:p>
          </p:txBody>
        </p:sp>
        <p:pic>
          <p:nvPicPr>
            <p:cNvPr id="41" name="图片 40">
              <a:extLst>
                <a:ext uri="{FF2B5EF4-FFF2-40B4-BE49-F238E27FC236}">
                  <a16:creationId xmlns:a16="http://schemas.microsoft.com/office/drawing/2014/main" id="{413EEC44-2FB5-4C16-83D4-AEC302F8CCC3}"/>
                </a:ext>
              </a:extLst>
            </p:cNvPr>
            <p:cNvPicPr>
              <a:picLocks noChangeAspect="1"/>
            </p:cNvPicPr>
            <p:nvPr/>
          </p:nvPicPr>
          <p:blipFill>
            <a:blip r:embed="rId9"/>
            <a:stretch>
              <a:fillRect/>
            </a:stretch>
          </p:blipFill>
          <p:spPr>
            <a:xfrm>
              <a:off x="2339752" y="3489900"/>
              <a:ext cx="1689100" cy="228600"/>
            </a:xfrm>
            <a:prstGeom prst="rect">
              <a:avLst/>
            </a:prstGeom>
          </p:spPr>
        </p:pic>
        <p:pic>
          <p:nvPicPr>
            <p:cNvPr id="42" name="图片 41">
              <a:extLst>
                <a:ext uri="{FF2B5EF4-FFF2-40B4-BE49-F238E27FC236}">
                  <a16:creationId xmlns:a16="http://schemas.microsoft.com/office/drawing/2014/main" id="{644A85BA-5F4F-43F0-957F-63FA4F5865A1}"/>
                </a:ext>
              </a:extLst>
            </p:cNvPr>
            <p:cNvPicPr>
              <a:picLocks noChangeAspect="1"/>
            </p:cNvPicPr>
            <p:nvPr/>
          </p:nvPicPr>
          <p:blipFill>
            <a:blip r:embed="rId10"/>
            <a:stretch>
              <a:fillRect/>
            </a:stretch>
          </p:blipFill>
          <p:spPr>
            <a:xfrm>
              <a:off x="3170635" y="3489900"/>
              <a:ext cx="1689100" cy="228600"/>
            </a:xfrm>
            <a:prstGeom prst="rect">
              <a:avLst/>
            </a:prstGeom>
          </p:spPr>
        </p:pic>
        <p:sp>
          <p:nvSpPr>
            <p:cNvPr id="43" name="文本框 42">
              <a:extLst>
                <a:ext uri="{FF2B5EF4-FFF2-40B4-BE49-F238E27FC236}">
                  <a16:creationId xmlns:a16="http://schemas.microsoft.com/office/drawing/2014/main" id="{A9AC72A0-8D45-4961-AB6E-8D6F890D6309}"/>
                </a:ext>
              </a:extLst>
            </p:cNvPr>
            <p:cNvSpPr txBox="1"/>
            <p:nvPr/>
          </p:nvSpPr>
          <p:spPr>
            <a:xfrm>
              <a:off x="514340" y="3871279"/>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整个串的长度为</a:t>
              </a:r>
              <a:r>
                <a:rPr kumimoji="1" lang="en-US" altLang="zh-CN" sz="2400" dirty="0">
                  <a:solidFill>
                    <a:srgbClr val="000000"/>
                  </a:solidFill>
                  <a:latin typeface="Times New Roman" pitchFamily="18" charset="0"/>
                  <a:ea typeface="宋体" pitchFamily="2" charset="-122"/>
                </a:rPr>
                <a:t>5</a:t>
              </a:r>
              <a:r>
                <a:rPr kumimoji="1" lang="zh-CN" altLang="en-US" sz="2400" dirty="0">
                  <a:solidFill>
                    <a:srgbClr val="000000"/>
                  </a:solidFill>
                  <a:latin typeface="Times New Roman" pitchFamily="18" charset="0"/>
                  <a:ea typeface="宋体" pitchFamily="2" charset="-122"/>
                </a:rPr>
                <a:t>。</a:t>
              </a:r>
            </a:p>
          </p:txBody>
        </p:sp>
        <p:pic>
          <p:nvPicPr>
            <p:cNvPr id="44" name="图片 43">
              <a:extLst>
                <a:ext uri="{FF2B5EF4-FFF2-40B4-BE49-F238E27FC236}">
                  <a16:creationId xmlns:a16="http://schemas.microsoft.com/office/drawing/2014/main" id="{5769C1E4-1838-46FF-AF1A-BA08C59DEC7A}"/>
                </a:ext>
              </a:extLst>
            </p:cNvPr>
            <p:cNvPicPr>
              <a:picLocks noChangeAspect="1"/>
            </p:cNvPicPr>
            <p:nvPr/>
          </p:nvPicPr>
          <p:blipFill>
            <a:blip r:embed="rId11"/>
            <a:stretch>
              <a:fillRect/>
            </a:stretch>
          </p:blipFill>
          <p:spPr>
            <a:xfrm>
              <a:off x="7068406" y="3489900"/>
              <a:ext cx="1397000" cy="228600"/>
            </a:xfrm>
            <a:prstGeom prst="rect">
              <a:avLst/>
            </a:prstGeom>
          </p:spPr>
        </p:pic>
      </p:grpSp>
      <p:grpSp>
        <p:nvGrpSpPr>
          <p:cNvPr id="45" name="组合 44">
            <a:extLst>
              <a:ext uri="{FF2B5EF4-FFF2-40B4-BE49-F238E27FC236}">
                <a16:creationId xmlns:a16="http://schemas.microsoft.com/office/drawing/2014/main" id="{457F3314-BBBE-4900-BB9E-EA5163381638}"/>
              </a:ext>
            </a:extLst>
          </p:cNvPr>
          <p:cNvGrpSpPr/>
          <p:nvPr/>
        </p:nvGrpSpPr>
        <p:grpSpPr>
          <a:xfrm>
            <a:off x="605076" y="5999790"/>
            <a:ext cx="8234124" cy="461665"/>
            <a:chOff x="640100" y="5999789"/>
            <a:chExt cx="8234124" cy="461665"/>
          </a:xfrm>
        </p:grpSpPr>
        <p:sp>
          <p:nvSpPr>
            <p:cNvPr id="46" name="文本框 45">
              <a:extLst>
                <a:ext uri="{FF2B5EF4-FFF2-40B4-BE49-F238E27FC236}">
                  <a16:creationId xmlns:a16="http://schemas.microsoft.com/office/drawing/2014/main" id="{7D1334B2-1785-4544-ADC1-3E61D74F16F7}"/>
                </a:ext>
              </a:extLst>
            </p:cNvPr>
            <p:cNvSpPr txBox="1"/>
            <p:nvPr/>
          </p:nvSpPr>
          <p:spPr>
            <a:xfrm>
              <a:off x="640100" y="5999789"/>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这三种情况是或的关系，需要体现在             中。</a:t>
              </a:r>
            </a:p>
          </p:txBody>
        </p:sp>
        <p:pic>
          <p:nvPicPr>
            <p:cNvPr id="47" name="图片 46">
              <a:extLst>
                <a:ext uri="{FF2B5EF4-FFF2-40B4-BE49-F238E27FC236}">
                  <a16:creationId xmlns:a16="http://schemas.microsoft.com/office/drawing/2014/main" id="{47B89187-166A-4C41-B177-F17183D657C0}"/>
                </a:ext>
              </a:extLst>
            </p:cNvPr>
            <p:cNvPicPr>
              <a:picLocks noChangeAspect="1"/>
            </p:cNvPicPr>
            <p:nvPr/>
          </p:nvPicPr>
          <p:blipFill>
            <a:blip r:embed="rId2"/>
            <a:stretch>
              <a:fillRect/>
            </a:stretch>
          </p:blipFill>
          <p:spPr>
            <a:xfrm>
              <a:off x="5029374" y="6095283"/>
              <a:ext cx="2095500" cy="241300"/>
            </a:xfrm>
            <a:prstGeom prst="rect">
              <a:avLst/>
            </a:prstGeom>
          </p:spPr>
        </p:pic>
      </p:grpSp>
    </p:spTree>
    <p:extLst>
      <p:ext uri="{BB962C8B-B14F-4D97-AF65-F5344CB8AC3E}">
        <p14:creationId xmlns:p14="http://schemas.microsoft.com/office/powerpoint/2010/main" val="417437621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662E1F6-9BD6-474C-A82E-E07C3DB67AAE}" type="slidenum">
              <a:rPr lang="en-AU" smtClean="0"/>
              <a:t>8</a:t>
            </a:fld>
            <a:endParaRPr lang="en-AU"/>
          </a:p>
        </p:txBody>
      </p:sp>
      <p:sp>
        <p:nvSpPr>
          <p:cNvPr id="7" name="Title 1"/>
          <p:cNvSpPr>
            <a:spLocks noGrp="1"/>
          </p:cNvSpPr>
          <p:nvPr>
            <p:ph type="title"/>
          </p:nvPr>
        </p:nvSpPr>
        <p:spPr>
          <a:xfrm>
            <a:off x="457200" y="-107315"/>
            <a:ext cx="8229600" cy="915670"/>
          </a:xfrm>
        </p:spPr>
        <p:txBody>
          <a:bodyPr/>
          <a:lstStyle/>
          <a:p>
            <a:pPr algn="r">
              <a:buClrTx/>
              <a:buSzTx/>
              <a:buFontTx/>
            </a:pPr>
            <a:r>
              <a:rPr lang="zh-CN" altLang="en-US" sz="3600" dirty="0">
                <a:solidFill>
                  <a:schemeClr val="bg1"/>
                </a:solidFill>
                <a:effectLst>
                  <a:outerShdw blurRad="38100" dist="38100" dir="2700000" algn="tl">
                    <a:srgbClr val="000000">
                      <a:alpha val="43137"/>
                    </a:srgbClr>
                  </a:outerShdw>
                </a:effectLst>
              </a:rPr>
              <a:t>形式语言与自动机</a:t>
            </a:r>
            <a:endParaRPr lang="en-US" altLang="zh-CN" sz="3600" dirty="0">
              <a:solidFill>
                <a:schemeClr val="bg1"/>
              </a:solidFill>
              <a:effectLst>
                <a:outerShdw blurRad="38100" dist="38100" dir="2700000" algn="tl">
                  <a:srgbClr val="000000">
                    <a:alpha val="43137"/>
                  </a:srgbClr>
                </a:outerShdw>
              </a:effectLst>
            </a:endParaRPr>
          </a:p>
        </p:txBody>
      </p:sp>
      <p:sp>
        <p:nvSpPr>
          <p:cNvPr id="9" name="文本框 8"/>
          <p:cNvSpPr txBox="1"/>
          <p:nvPr/>
        </p:nvSpPr>
        <p:spPr>
          <a:xfrm>
            <a:off x="332740" y="762000"/>
            <a:ext cx="8582660" cy="1568450"/>
          </a:xfrm>
          <a:prstGeom prst="rect">
            <a:avLst/>
          </a:prstGeom>
          <a:noFill/>
        </p:spPr>
        <p:txBody>
          <a:bodyPr wrap="square">
            <a:spAutoFit/>
          </a:bodyPr>
          <a:lstStyle/>
          <a:p>
            <a:r>
              <a:rPr lang="zh-CN" altLang="en-US" sz="2400" b="1" dirty="0"/>
              <a:t>比较以下三个语言的文法</a:t>
            </a:r>
            <a:endParaRPr lang="en-US" altLang="zh-CN" sz="2400" b="1" dirty="0"/>
          </a:p>
          <a:p>
            <a:r>
              <a:rPr lang="en-US" altLang="zh-CN" sz="2400" b="1" i="1" dirty="0">
                <a:latin typeface="Times New Roman" panose="02020603050405020304" pitchFamily="18" charset="0"/>
                <a:cs typeface="Times New Roman" panose="02020603050405020304" pitchFamily="18" charset="0"/>
              </a:rPr>
              <a:t>L</a:t>
            </a:r>
            <a:r>
              <a:rPr lang="en-US" altLang="zh-CN" sz="2400" b="1" baseline="-25000" dirty="0">
                <a:latin typeface="Times New Roman" panose="02020603050405020304" pitchFamily="18" charset="0"/>
                <a:cs typeface="Times New Roman" panose="02020603050405020304" pitchFamily="18" charset="0"/>
              </a:rPr>
              <a:t>1</a:t>
            </a:r>
            <a:r>
              <a:rPr lang="en-US" altLang="zh-CN" sz="2400" b="1" i="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a</a:t>
            </a:r>
            <a:r>
              <a:rPr lang="en-US" altLang="zh-CN" sz="2400" b="1" i="1" baseline="30000" dirty="0" err="1">
                <a:latin typeface="Times New Roman" panose="02020603050405020304" pitchFamily="18" charset="0"/>
                <a:cs typeface="Times New Roman" panose="02020603050405020304" pitchFamily="18" charset="0"/>
              </a:rPr>
              <a:t>m</a:t>
            </a:r>
            <a:r>
              <a:rPr lang="en-US" altLang="zh-CN" sz="2400" b="1" i="1" dirty="0" err="1">
                <a:latin typeface="Times New Roman" panose="02020603050405020304" pitchFamily="18" charset="0"/>
                <a:cs typeface="Times New Roman" panose="02020603050405020304" pitchFamily="18" charset="0"/>
              </a:rPr>
              <a:t>b</a:t>
            </a:r>
            <a:r>
              <a:rPr lang="en-US" altLang="zh-CN" sz="2400" b="1" i="1" baseline="30000" dirty="0" err="1">
                <a:latin typeface="Times New Roman" panose="02020603050405020304" pitchFamily="18" charset="0"/>
                <a:cs typeface="Times New Roman" panose="02020603050405020304" pitchFamily="18" charset="0"/>
              </a:rPr>
              <a:t>n</a:t>
            </a:r>
            <a:r>
              <a:rPr lang="en-US" altLang="zh-CN" sz="2400" b="1" i="1" dirty="0" err="1">
                <a:latin typeface="Times New Roman" panose="02020603050405020304" pitchFamily="18" charset="0"/>
                <a:cs typeface="Times New Roman" panose="02020603050405020304" pitchFamily="18" charset="0"/>
              </a:rPr>
              <a:t>c</a:t>
            </a:r>
            <a:r>
              <a:rPr lang="en-US" altLang="zh-CN" sz="2400" b="1" i="1" baseline="30000" dirty="0" err="1">
                <a:latin typeface="Times New Roman" panose="02020603050405020304" pitchFamily="18" charset="0"/>
                <a:cs typeface="Times New Roman" panose="02020603050405020304" pitchFamily="18" charset="0"/>
              </a:rPr>
              <a:t>k</a:t>
            </a:r>
            <a:r>
              <a:rPr lang="en-US" altLang="zh-CN" sz="2400" b="1" i="1" dirty="0" err="1">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 n, k≥</a:t>
            </a:r>
            <a:r>
              <a:rPr lang="en-US" altLang="zh-CN" sz="2400" b="1" dirty="0">
                <a:latin typeface="Times New Roman" panose="02020603050405020304" pitchFamily="18" charset="0"/>
                <a:cs typeface="Times New Roman" panose="02020603050405020304" pitchFamily="18" charset="0"/>
              </a:rPr>
              <a:t>1}</a:t>
            </a:r>
            <a:endParaRPr lang="en-US" altLang="zh-CN" sz="24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endParaRPr>
          </a:p>
          <a:p>
            <a:r>
              <a:rPr lang="en-US" altLang="zh-CN" sz="2400" b="1" i="1" dirty="0">
                <a:latin typeface="Times New Roman" panose="02020603050405020304" pitchFamily="18" charset="0"/>
                <a:cs typeface="Times New Roman" panose="02020603050405020304" pitchFamily="18" charset="0"/>
              </a:rPr>
              <a:t>L</a:t>
            </a:r>
            <a:r>
              <a:rPr lang="en-US" altLang="zh-CN" sz="2400" b="1" baseline="-25000" dirty="0">
                <a:latin typeface="Times New Roman" panose="02020603050405020304" pitchFamily="18" charset="0"/>
                <a:cs typeface="Times New Roman" panose="02020603050405020304" pitchFamily="18" charset="0"/>
              </a:rPr>
              <a:t>2</a:t>
            </a:r>
            <a:r>
              <a:rPr lang="en-US" altLang="zh-CN" sz="2400" b="1" i="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a</a:t>
            </a:r>
            <a:r>
              <a:rPr lang="en-US" altLang="zh-CN" sz="2400" b="1" i="1" baseline="30000" dirty="0" err="1">
                <a:latin typeface="Times New Roman" panose="02020603050405020304" pitchFamily="18" charset="0"/>
                <a:cs typeface="Times New Roman" panose="02020603050405020304" pitchFamily="18" charset="0"/>
              </a:rPr>
              <a:t>m</a:t>
            </a:r>
            <a:r>
              <a:rPr lang="en-US" altLang="zh-CN" sz="2400" b="1" i="1" dirty="0" err="1">
                <a:latin typeface="Times New Roman" panose="02020603050405020304" pitchFamily="18" charset="0"/>
                <a:cs typeface="Times New Roman" panose="02020603050405020304" pitchFamily="18" charset="0"/>
              </a:rPr>
              <a:t>b</a:t>
            </a:r>
            <a:r>
              <a:rPr lang="en-US" altLang="zh-CN" sz="2400" b="1" i="1" baseline="30000" dirty="0" err="1">
                <a:latin typeface="Times New Roman" panose="02020603050405020304" pitchFamily="18" charset="0"/>
                <a:cs typeface="Times New Roman" panose="02020603050405020304" pitchFamily="18" charset="0"/>
              </a:rPr>
              <a:t>m</a:t>
            </a:r>
            <a:r>
              <a:rPr lang="en-US" altLang="zh-CN" sz="2400" b="1" i="1" dirty="0" err="1">
                <a:latin typeface="Times New Roman" panose="02020603050405020304" pitchFamily="18" charset="0"/>
                <a:cs typeface="Times New Roman" panose="02020603050405020304" pitchFamily="18" charset="0"/>
              </a:rPr>
              <a:t>c</a:t>
            </a:r>
            <a:r>
              <a:rPr lang="en-US" altLang="zh-CN" sz="2400" b="1" i="1" baseline="30000" dirty="0" err="1">
                <a:latin typeface="Times New Roman" panose="02020603050405020304" pitchFamily="18" charset="0"/>
                <a:cs typeface="Times New Roman" panose="02020603050405020304" pitchFamily="18" charset="0"/>
              </a:rPr>
              <a:t>k</a:t>
            </a:r>
            <a:r>
              <a:rPr lang="en-US" altLang="zh-CN" sz="2400" b="1" i="1" dirty="0" err="1">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 k≥</a:t>
            </a:r>
            <a:r>
              <a:rPr lang="en-US" altLang="zh-CN" sz="2400" b="1" dirty="0">
                <a:latin typeface="Times New Roman" panose="02020603050405020304" pitchFamily="18" charset="0"/>
                <a:cs typeface="Times New Roman" panose="02020603050405020304" pitchFamily="18" charset="0"/>
              </a:rPr>
              <a:t>1}</a:t>
            </a:r>
          </a:p>
          <a:p>
            <a:r>
              <a:rPr lang="en-US" altLang="zh-CN" sz="2400" b="1" i="1" dirty="0">
                <a:latin typeface="Times New Roman" panose="02020603050405020304" pitchFamily="18" charset="0"/>
                <a:cs typeface="Times New Roman" panose="02020603050405020304" pitchFamily="18" charset="0"/>
              </a:rPr>
              <a:t>L</a:t>
            </a:r>
            <a:r>
              <a:rPr lang="en-US" altLang="zh-CN" sz="2400" b="1" baseline="-25000" dirty="0">
                <a:latin typeface="Times New Roman" panose="02020603050405020304" pitchFamily="18" charset="0"/>
                <a:cs typeface="Times New Roman" panose="02020603050405020304" pitchFamily="18" charset="0"/>
              </a:rPr>
              <a:t>3</a:t>
            </a:r>
            <a:r>
              <a:rPr lang="en-US" altLang="zh-CN" sz="2400" b="1" i="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a</a:t>
            </a:r>
            <a:r>
              <a:rPr lang="en-US" altLang="zh-CN" sz="2400" b="1" i="1" baseline="30000" dirty="0">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b</a:t>
            </a:r>
            <a:r>
              <a:rPr lang="en-US" altLang="zh-CN" sz="2400" b="1" i="1" baseline="30000" dirty="0">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c</a:t>
            </a:r>
            <a:r>
              <a:rPr lang="en-US" altLang="zh-CN" sz="2400" b="1" i="1" baseline="30000" dirty="0">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|m≥</a:t>
            </a:r>
            <a:r>
              <a:rPr lang="en-US" altLang="zh-CN" sz="2400" b="1" dirty="0">
                <a:latin typeface="Times New Roman" panose="02020603050405020304" pitchFamily="18" charset="0"/>
                <a:cs typeface="Times New Roman" panose="02020603050405020304" pitchFamily="18" charset="0"/>
              </a:rPr>
              <a:t>1}</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dirty="0">
                <a:ea typeface="华文行楷" pitchFamily="2" charset="-122"/>
              </a:rPr>
              <a:t>非</a:t>
            </a:r>
            <a:r>
              <a:rPr lang="zh-CN" altLang="en-US" sz="4000" i="0" dirty="0">
                <a:ea typeface="华文行楷" pitchFamily="2" charset="-122"/>
              </a:rPr>
              <a:t>确定有限自动机</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26" name="组合 25">
            <a:extLst>
              <a:ext uri="{FF2B5EF4-FFF2-40B4-BE49-F238E27FC236}">
                <a16:creationId xmlns:a16="http://schemas.microsoft.com/office/drawing/2014/main" id="{94EF6F82-3109-40A4-BE03-CA0C0951F173}"/>
              </a:ext>
            </a:extLst>
          </p:cNvPr>
          <p:cNvGrpSpPr/>
          <p:nvPr/>
        </p:nvGrpSpPr>
        <p:grpSpPr>
          <a:xfrm>
            <a:off x="471726" y="1194597"/>
            <a:ext cx="8234124" cy="461665"/>
            <a:chOff x="2038340" y="1237027"/>
            <a:chExt cx="8234124" cy="461665"/>
          </a:xfrm>
        </p:grpSpPr>
        <p:sp>
          <p:nvSpPr>
            <p:cNvPr id="27" name="文本框 26">
              <a:extLst>
                <a:ext uri="{FF2B5EF4-FFF2-40B4-BE49-F238E27FC236}">
                  <a16:creationId xmlns:a16="http://schemas.microsoft.com/office/drawing/2014/main" id="{F0FFBF03-D2C3-49A8-9553-586E55F3B0AD}"/>
                </a:ext>
              </a:extLst>
            </p:cNvPr>
            <p:cNvSpPr txBox="1"/>
            <p:nvPr/>
          </p:nvSpPr>
          <p:spPr>
            <a:xfrm>
              <a:off x="2038340" y="1237027"/>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例 </a:t>
              </a:r>
              <a:r>
                <a:rPr kumimoji="1" lang="en-US" altLang="zh-CN" sz="2400" dirty="0">
                  <a:solidFill>
                    <a:srgbClr val="000000"/>
                  </a:solidFill>
                  <a:latin typeface="Times New Roman" pitchFamily="18" charset="0"/>
                  <a:ea typeface="宋体" pitchFamily="2" charset="-122"/>
                </a:rPr>
                <a:t>6</a:t>
              </a:r>
              <a:r>
                <a:rPr kumimoji="1" lang="zh-CN" altLang="en-US" sz="2400" dirty="0">
                  <a:solidFill>
                    <a:srgbClr val="000000"/>
                  </a:solidFill>
                  <a:latin typeface="Times New Roman" pitchFamily="18" charset="0"/>
                  <a:ea typeface="宋体" pitchFamily="2" charset="-122"/>
                </a:rPr>
                <a:t>：设计             接受以下语言</a:t>
              </a:r>
            </a:p>
          </p:txBody>
        </p:sp>
        <p:pic>
          <p:nvPicPr>
            <p:cNvPr id="28" name="图片 27">
              <a:extLst>
                <a:ext uri="{FF2B5EF4-FFF2-40B4-BE49-F238E27FC236}">
                  <a16:creationId xmlns:a16="http://schemas.microsoft.com/office/drawing/2014/main" id="{23FEB7B6-C6E0-4AB5-A0EC-E471155F9184}"/>
                </a:ext>
              </a:extLst>
            </p:cNvPr>
            <p:cNvPicPr>
              <a:picLocks noChangeAspect="1"/>
            </p:cNvPicPr>
            <p:nvPr/>
          </p:nvPicPr>
          <p:blipFill>
            <a:blip r:embed="rId2"/>
            <a:stretch>
              <a:fillRect/>
            </a:stretch>
          </p:blipFill>
          <p:spPr>
            <a:xfrm>
              <a:off x="3048000" y="1338796"/>
              <a:ext cx="2095500" cy="241300"/>
            </a:xfrm>
            <a:prstGeom prst="rect">
              <a:avLst/>
            </a:prstGeom>
          </p:spPr>
        </p:pic>
      </p:grpSp>
      <p:pic>
        <p:nvPicPr>
          <p:cNvPr id="30" name="图片 29">
            <a:extLst>
              <a:ext uri="{FF2B5EF4-FFF2-40B4-BE49-F238E27FC236}">
                <a16:creationId xmlns:a16="http://schemas.microsoft.com/office/drawing/2014/main" id="{556AB820-C6EC-4C9F-B198-5E6587241C0A}"/>
              </a:ext>
            </a:extLst>
          </p:cNvPr>
          <p:cNvPicPr>
            <a:picLocks noChangeAspect="1"/>
          </p:cNvPicPr>
          <p:nvPr/>
        </p:nvPicPr>
        <p:blipFill>
          <a:blip r:embed="rId3"/>
          <a:stretch>
            <a:fillRect/>
          </a:stretch>
        </p:blipFill>
        <p:spPr>
          <a:xfrm>
            <a:off x="1250405" y="1694724"/>
            <a:ext cx="5549900" cy="317500"/>
          </a:xfrm>
          <a:prstGeom prst="rect">
            <a:avLst/>
          </a:prstGeom>
        </p:spPr>
      </p:pic>
      <p:pic>
        <p:nvPicPr>
          <p:cNvPr id="31" name="图片 30">
            <a:extLst>
              <a:ext uri="{FF2B5EF4-FFF2-40B4-BE49-F238E27FC236}">
                <a16:creationId xmlns:a16="http://schemas.microsoft.com/office/drawing/2014/main" id="{C33D524A-6154-4458-8C1A-17DA647DB862}"/>
              </a:ext>
            </a:extLst>
          </p:cNvPr>
          <p:cNvPicPr>
            <a:picLocks noChangeAspect="1"/>
          </p:cNvPicPr>
          <p:nvPr/>
        </p:nvPicPr>
        <p:blipFill>
          <a:blip r:embed="rId4"/>
          <a:stretch>
            <a:fillRect/>
          </a:stretch>
        </p:blipFill>
        <p:spPr>
          <a:xfrm>
            <a:off x="2297138" y="2168162"/>
            <a:ext cx="5295900" cy="292100"/>
          </a:xfrm>
          <a:prstGeom prst="rect">
            <a:avLst/>
          </a:prstGeom>
        </p:spPr>
      </p:pic>
      <p:pic>
        <p:nvPicPr>
          <p:cNvPr id="32" name="图片 31">
            <a:extLst>
              <a:ext uri="{FF2B5EF4-FFF2-40B4-BE49-F238E27FC236}">
                <a16:creationId xmlns:a16="http://schemas.microsoft.com/office/drawing/2014/main" id="{A78B0EF7-F107-4015-AA9B-7A37747913E0}"/>
              </a:ext>
            </a:extLst>
          </p:cNvPr>
          <p:cNvPicPr>
            <a:picLocks noChangeAspect="1"/>
          </p:cNvPicPr>
          <p:nvPr/>
        </p:nvPicPr>
        <p:blipFill>
          <a:blip r:embed="rId5"/>
          <a:stretch>
            <a:fillRect/>
          </a:stretch>
        </p:blipFill>
        <p:spPr>
          <a:xfrm>
            <a:off x="2297138" y="2616200"/>
            <a:ext cx="5232400" cy="355600"/>
          </a:xfrm>
          <a:prstGeom prst="rect">
            <a:avLst/>
          </a:prstGeom>
        </p:spPr>
      </p:pic>
      <p:sp>
        <p:nvSpPr>
          <p:cNvPr id="23" name="文本框 22">
            <a:extLst>
              <a:ext uri="{FF2B5EF4-FFF2-40B4-BE49-F238E27FC236}">
                <a16:creationId xmlns:a16="http://schemas.microsoft.com/office/drawing/2014/main" id="{9FB0B45F-B0BB-4C6F-B543-2E91FE2C2D01}"/>
              </a:ext>
            </a:extLst>
          </p:cNvPr>
          <p:cNvSpPr txBox="1"/>
          <p:nvPr/>
        </p:nvSpPr>
        <p:spPr>
          <a:xfrm>
            <a:off x="533400" y="3373369"/>
            <a:ext cx="8234124" cy="461665"/>
          </a:xfrm>
          <a:prstGeom prst="rect">
            <a:avLst/>
          </a:prstGeom>
          <a:noFill/>
        </p:spPr>
        <p:txBody>
          <a:bodyPr wrap="square" rtlCol="0">
            <a:spAutoFit/>
          </a:bodyPr>
          <a:lstStyle/>
          <a:p>
            <a:pPr fontAlgn="base">
              <a:spcBef>
                <a:spcPct val="0"/>
              </a:spcBef>
              <a:spcAft>
                <a:spcPct val="0"/>
              </a:spcAft>
            </a:pPr>
            <a:r>
              <a:rPr kumimoji="1" lang="zh-CN" altLang="en-US" sz="2400" dirty="0">
                <a:solidFill>
                  <a:srgbClr val="000000"/>
                </a:solidFill>
                <a:latin typeface="Times New Roman" pitchFamily="18" charset="0"/>
                <a:ea typeface="宋体" pitchFamily="2" charset="-122"/>
              </a:rPr>
              <a:t>解：</a:t>
            </a:r>
          </a:p>
        </p:txBody>
      </p:sp>
      <p:grpSp>
        <p:nvGrpSpPr>
          <p:cNvPr id="107" name="组合 106">
            <a:extLst>
              <a:ext uri="{FF2B5EF4-FFF2-40B4-BE49-F238E27FC236}">
                <a16:creationId xmlns:a16="http://schemas.microsoft.com/office/drawing/2014/main" id="{C91E3AC0-B870-4FE4-A62A-3C4870E5AE7C}"/>
              </a:ext>
            </a:extLst>
          </p:cNvPr>
          <p:cNvGrpSpPr/>
          <p:nvPr/>
        </p:nvGrpSpPr>
        <p:grpSpPr>
          <a:xfrm>
            <a:off x="3598927" y="4085736"/>
            <a:ext cx="1422400" cy="582036"/>
            <a:chOff x="3454241" y="4293097"/>
            <a:chExt cx="1422400" cy="582036"/>
          </a:xfrm>
        </p:grpSpPr>
        <p:cxnSp>
          <p:nvCxnSpPr>
            <p:cNvPr id="112" name="直线箭头连接符 79">
              <a:extLst>
                <a:ext uri="{FF2B5EF4-FFF2-40B4-BE49-F238E27FC236}">
                  <a16:creationId xmlns:a16="http://schemas.microsoft.com/office/drawing/2014/main" id="{342A7758-32D5-4A43-929C-9C213BBFDAB6}"/>
                </a:ext>
              </a:extLst>
            </p:cNvPr>
            <p:cNvCxnSpPr>
              <a:cxnSpLocks/>
              <a:stCxn id="127" idx="4"/>
              <a:endCxn id="131" idx="0"/>
            </p:cNvCxnSpPr>
            <p:nvPr/>
          </p:nvCxnSpPr>
          <p:spPr bwMode="auto">
            <a:xfrm flipH="1">
              <a:off x="3862796" y="4293097"/>
              <a:ext cx="1005149" cy="582036"/>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pic>
          <p:nvPicPr>
            <p:cNvPr id="113" name="图片 112">
              <a:extLst>
                <a:ext uri="{FF2B5EF4-FFF2-40B4-BE49-F238E27FC236}">
                  <a16:creationId xmlns:a16="http://schemas.microsoft.com/office/drawing/2014/main" id="{21ADD3C8-5DDA-481A-9A91-E9DD3D3B4952}"/>
                </a:ext>
              </a:extLst>
            </p:cNvPr>
            <p:cNvPicPr>
              <a:picLocks noChangeAspect="1"/>
            </p:cNvPicPr>
            <p:nvPr/>
          </p:nvPicPr>
          <p:blipFill>
            <a:blip r:embed="rId6"/>
            <a:stretch>
              <a:fillRect/>
            </a:stretch>
          </p:blipFill>
          <p:spPr>
            <a:xfrm>
              <a:off x="3454241" y="4391420"/>
              <a:ext cx="1422400" cy="152400"/>
            </a:xfrm>
            <a:prstGeom prst="rect">
              <a:avLst/>
            </a:prstGeom>
          </p:spPr>
        </p:pic>
      </p:grpSp>
      <p:grpSp>
        <p:nvGrpSpPr>
          <p:cNvPr id="114" name="组合 113">
            <a:extLst>
              <a:ext uri="{FF2B5EF4-FFF2-40B4-BE49-F238E27FC236}">
                <a16:creationId xmlns:a16="http://schemas.microsoft.com/office/drawing/2014/main" id="{6C0A095A-AC34-4E8B-81E9-C4C2617800D6}"/>
              </a:ext>
            </a:extLst>
          </p:cNvPr>
          <p:cNvGrpSpPr/>
          <p:nvPr/>
        </p:nvGrpSpPr>
        <p:grpSpPr>
          <a:xfrm>
            <a:off x="1116287" y="3475659"/>
            <a:ext cx="7494313" cy="1766017"/>
            <a:chOff x="971600" y="3683019"/>
            <a:chExt cx="7494313" cy="1766017"/>
          </a:xfrm>
        </p:grpSpPr>
        <p:sp>
          <p:nvSpPr>
            <p:cNvPr id="115" name="椭圆 114">
              <a:extLst>
                <a:ext uri="{FF2B5EF4-FFF2-40B4-BE49-F238E27FC236}">
                  <a16:creationId xmlns:a16="http://schemas.microsoft.com/office/drawing/2014/main" id="{DC38D032-470C-4C88-938A-1C05CD9204C1}"/>
                </a:ext>
              </a:extLst>
            </p:cNvPr>
            <p:cNvSpPr/>
            <p:nvPr/>
          </p:nvSpPr>
          <p:spPr bwMode="auto">
            <a:xfrm>
              <a:off x="7729313" y="4875132"/>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grpSp>
          <p:nvGrpSpPr>
            <p:cNvPr id="119" name="组合 118">
              <a:extLst>
                <a:ext uri="{FF2B5EF4-FFF2-40B4-BE49-F238E27FC236}">
                  <a16:creationId xmlns:a16="http://schemas.microsoft.com/office/drawing/2014/main" id="{0E91DFE7-586D-49F8-903F-F678C7211B2C}"/>
                </a:ext>
              </a:extLst>
            </p:cNvPr>
            <p:cNvGrpSpPr/>
            <p:nvPr/>
          </p:nvGrpSpPr>
          <p:grpSpPr>
            <a:xfrm>
              <a:off x="971600" y="3683019"/>
              <a:ext cx="7494313" cy="1766017"/>
              <a:chOff x="971600" y="3683019"/>
              <a:chExt cx="7494313" cy="1766017"/>
            </a:xfrm>
          </p:grpSpPr>
          <p:sp>
            <p:nvSpPr>
              <p:cNvPr id="120" name="椭圆 119">
                <a:extLst>
                  <a:ext uri="{FF2B5EF4-FFF2-40B4-BE49-F238E27FC236}">
                    <a16:creationId xmlns:a16="http://schemas.microsoft.com/office/drawing/2014/main" id="{FD54931E-FD5A-40F9-ACCC-E2D005A19ED5}"/>
                  </a:ext>
                </a:extLst>
              </p:cNvPr>
              <p:cNvSpPr/>
              <p:nvPr/>
            </p:nvSpPr>
            <p:spPr bwMode="auto">
              <a:xfrm>
                <a:off x="5679032" y="3933056"/>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sp>
            <p:nvSpPr>
              <p:cNvPr id="121" name="椭圆 120">
                <a:extLst>
                  <a:ext uri="{FF2B5EF4-FFF2-40B4-BE49-F238E27FC236}">
                    <a16:creationId xmlns:a16="http://schemas.microsoft.com/office/drawing/2014/main" id="{4B82F781-0523-414D-AAE3-75A51DCB4CCC}"/>
                  </a:ext>
                </a:extLst>
              </p:cNvPr>
              <p:cNvSpPr/>
              <p:nvPr/>
            </p:nvSpPr>
            <p:spPr bwMode="auto">
              <a:xfrm>
                <a:off x="2667422" y="3933056"/>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sp>
            <p:nvSpPr>
              <p:cNvPr id="126" name="椭圆 125">
                <a:extLst>
                  <a:ext uri="{FF2B5EF4-FFF2-40B4-BE49-F238E27FC236}">
                    <a16:creationId xmlns:a16="http://schemas.microsoft.com/office/drawing/2014/main" id="{EC21A12E-995F-468F-B850-7FDCF8EA8ECC}"/>
                  </a:ext>
                </a:extLst>
              </p:cNvPr>
              <p:cNvSpPr/>
              <p:nvPr/>
            </p:nvSpPr>
            <p:spPr bwMode="auto">
              <a:xfrm>
                <a:off x="3673103" y="3933056"/>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sp>
            <p:nvSpPr>
              <p:cNvPr id="127" name="椭圆 126">
                <a:extLst>
                  <a:ext uri="{FF2B5EF4-FFF2-40B4-BE49-F238E27FC236}">
                    <a16:creationId xmlns:a16="http://schemas.microsoft.com/office/drawing/2014/main" id="{158EE865-A387-43F8-B5B0-B899CDCFB14F}"/>
                  </a:ext>
                </a:extLst>
              </p:cNvPr>
              <p:cNvSpPr/>
              <p:nvPr/>
            </p:nvSpPr>
            <p:spPr bwMode="auto">
              <a:xfrm>
                <a:off x="4687924" y="3933056"/>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sp>
            <p:nvSpPr>
              <p:cNvPr id="128" name="椭圆 127">
                <a:extLst>
                  <a:ext uri="{FF2B5EF4-FFF2-40B4-BE49-F238E27FC236}">
                    <a16:creationId xmlns:a16="http://schemas.microsoft.com/office/drawing/2014/main" id="{B090ECA7-4702-4D58-995D-540D2829BEC4}"/>
                  </a:ext>
                </a:extLst>
              </p:cNvPr>
              <p:cNvSpPr/>
              <p:nvPr/>
            </p:nvSpPr>
            <p:spPr bwMode="auto">
              <a:xfrm>
                <a:off x="1691419" y="3933056"/>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sp>
            <p:nvSpPr>
              <p:cNvPr id="129" name="椭圆 128">
                <a:extLst>
                  <a:ext uri="{FF2B5EF4-FFF2-40B4-BE49-F238E27FC236}">
                    <a16:creationId xmlns:a16="http://schemas.microsoft.com/office/drawing/2014/main" id="{3E02D2BF-8C92-4730-A07A-DCC984F02E7A}"/>
                  </a:ext>
                </a:extLst>
              </p:cNvPr>
              <p:cNvSpPr/>
              <p:nvPr/>
            </p:nvSpPr>
            <p:spPr bwMode="auto">
              <a:xfrm>
                <a:off x="6705760" y="3933056"/>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sp>
            <p:nvSpPr>
              <p:cNvPr id="130" name="椭圆 129">
                <a:extLst>
                  <a:ext uri="{FF2B5EF4-FFF2-40B4-BE49-F238E27FC236}">
                    <a16:creationId xmlns:a16="http://schemas.microsoft.com/office/drawing/2014/main" id="{9483F3DC-BA24-4999-9045-821BD1390B60}"/>
                  </a:ext>
                </a:extLst>
              </p:cNvPr>
              <p:cNvSpPr/>
              <p:nvPr/>
            </p:nvSpPr>
            <p:spPr bwMode="auto">
              <a:xfrm>
                <a:off x="6705760" y="4875132"/>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sp>
            <p:nvSpPr>
              <p:cNvPr id="131" name="椭圆 130">
                <a:extLst>
                  <a:ext uri="{FF2B5EF4-FFF2-40B4-BE49-F238E27FC236}">
                    <a16:creationId xmlns:a16="http://schemas.microsoft.com/office/drawing/2014/main" id="{7BFE6AE5-42BA-4C95-83F4-3CE3600C6E32}"/>
                  </a:ext>
                </a:extLst>
              </p:cNvPr>
              <p:cNvSpPr/>
              <p:nvPr/>
            </p:nvSpPr>
            <p:spPr bwMode="auto">
              <a:xfrm>
                <a:off x="3682775" y="4875132"/>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sp>
            <p:nvSpPr>
              <p:cNvPr id="132" name="椭圆 131">
                <a:extLst>
                  <a:ext uri="{FF2B5EF4-FFF2-40B4-BE49-F238E27FC236}">
                    <a16:creationId xmlns:a16="http://schemas.microsoft.com/office/drawing/2014/main" id="{63EAE8A2-F834-4A13-8CA0-5728B10D7801}"/>
                  </a:ext>
                </a:extLst>
              </p:cNvPr>
              <p:cNvSpPr/>
              <p:nvPr/>
            </p:nvSpPr>
            <p:spPr bwMode="auto">
              <a:xfrm>
                <a:off x="4687924" y="4875132"/>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sp>
            <p:nvSpPr>
              <p:cNvPr id="133" name="椭圆 132">
                <a:extLst>
                  <a:ext uri="{FF2B5EF4-FFF2-40B4-BE49-F238E27FC236}">
                    <a16:creationId xmlns:a16="http://schemas.microsoft.com/office/drawing/2014/main" id="{5AB42364-08A5-47FE-839E-3C327236422A}"/>
                  </a:ext>
                </a:extLst>
              </p:cNvPr>
              <p:cNvSpPr/>
              <p:nvPr/>
            </p:nvSpPr>
            <p:spPr bwMode="auto">
              <a:xfrm>
                <a:off x="5679032" y="4875132"/>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cxnSp>
            <p:nvCxnSpPr>
              <p:cNvPr id="134" name="直线箭头连接符 13">
                <a:extLst>
                  <a:ext uri="{FF2B5EF4-FFF2-40B4-BE49-F238E27FC236}">
                    <a16:creationId xmlns:a16="http://schemas.microsoft.com/office/drawing/2014/main" id="{A74BC0E0-1454-4220-86A1-C2EF6C250A79}"/>
                  </a:ext>
                </a:extLst>
              </p:cNvPr>
              <p:cNvCxnSpPr>
                <a:cxnSpLocks/>
                <a:endCxn id="128" idx="2"/>
              </p:cNvCxnSpPr>
              <p:nvPr/>
            </p:nvCxnSpPr>
            <p:spPr bwMode="auto">
              <a:xfrm>
                <a:off x="971600" y="4113076"/>
                <a:ext cx="719819"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35" name="直线箭头连接符 38">
                <a:extLst>
                  <a:ext uri="{FF2B5EF4-FFF2-40B4-BE49-F238E27FC236}">
                    <a16:creationId xmlns:a16="http://schemas.microsoft.com/office/drawing/2014/main" id="{7259E9A9-40EA-46E9-9A84-DDD081B5E180}"/>
                  </a:ext>
                </a:extLst>
              </p:cNvPr>
              <p:cNvCxnSpPr>
                <a:cxnSpLocks/>
                <a:endCxn id="121" idx="2"/>
              </p:cNvCxnSpPr>
              <p:nvPr/>
            </p:nvCxnSpPr>
            <p:spPr bwMode="auto">
              <a:xfrm>
                <a:off x="2042319" y="4113076"/>
                <a:ext cx="625103"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36" name="直线箭头连接符 40">
                <a:extLst>
                  <a:ext uri="{FF2B5EF4-FFF2-40B4-BE49-F238E27FC236}">
                    <a16:creationId xmlns:a16="http://schemas.microsoft.com/office/drawing/2014/main" id="{B623294D-D0A4-47DB-B071-DA9801AA3898}"/>
                  </a:ext>
                </a:extLst>
              </p:cNvPr>
              <p:cNvCxnSpPr>
                <a:cxnSpLocks/>
              </p:cNvCxnSpPr>
              <p:nvPr/>
            </p:nvCxnSpPr>
            <p:spPr bwMode="auto">
              <a:xfrm>
                <a:off x="3027462" y="4113076"/>
                <a:ext cx="625103"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37" name="直线箭头连接符 41">
                <a:extLst>
                  <a:ext uri="{FF2B5EF4-FFF2-40B4-BE49-F238E27FC236}">
                    <a16:creationId xmlns:a16="http://schemas.microsoft.com/office/drawing/2014/main" id="{CCF55C71-CE81-4C8D-8825-B3D6810E67DE}"/>
                  </a:ext>
                </a:extLst>
              </p:cNvPr>
              <p:cNvCxnSpPr>
                <a:cxnSpLocks/>
              </p:cNvCxnSpPr>
              <p:nvPr/>
            </p:nvCxnSpPr>
            <p:spPr bwMode="auto">
              <a:xfrm>
                <a:off x="5047964" y="4113076"/>
                <a:ext cx="625103"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38" name="直线箭头连接符 42">
                <a:extLst>
                  <a:ext uri="{FF2B5EF4-FFF2-40B4-BE49-F238E27FC236}">
                    <a16:creationId xmlns:a16="http://schemas.microsoft.com/office/drawing/2014/main" id="{9759FA8A-C14F-41FC-B814-B3DFF1ABED6E}"/>
                  </a:ext>
                </a:extLst>
              </p:cNvPr>
              <p:cNvCxnSpPr>
                <a:cxnSpLocks/>
              </p:cNvCxnSpPr>
              <p:nvPr/>
            </p:nvCxnSpPr>
            <p:spPr bwMode="auto">
              <a:xfrm>
                <a:off x="4051423" y="4113076"/>
                <a:ext cx="625103"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39" name="直线箭头连接符 43">
                <a:extLst>
                  <a:ext uri="{FF2B5EF4-FFF2-40B4-BE49-F238E27FC236}">
                    <a16:creationId xmlns:a16="http://schemas.microsoft.com/office/drawing/2014/main" id="{0DD8A262-06D0-4D27-B7F9-80AA52D257E4}"/>
                  </a:ext>
                </a:extLst>
              </p:cNvPr>
              <p:cNvCxnSpPr>
                <a:cxnSpLocks/>
                <a:endCxn id="129" idx="2"/>
              </p:cNvCxnSpPr>
              <p:nvPr/>
            </p:nvCxnSpPr>
            <p:spPr bwMode="auto">
              <a:xfrm>
                <a:off x="6039072" y="4113076"/>
                <a:ext cx="66668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40" name="直线箭头连接符 45">
                <a:extLst>
                  <a:ext uri="{FF2B5EF4-FFF2-40B4-BE49-F238E27FC236}">
                    <a16:creationId xmlns:a16="http://schemas.microsoft.com/office/drawing/2014/main" id="{47A05E50-1BE3-422C-B682-28C099E91ECE}"/>
                  </a:ext>
                </a:extLst>
              </p:cNvPr>
              <p:cNvCxnSpPr>
                <a:cxnSpLocks/>
                <a:stCxn id="131" idx="6"/>
                <a:endCxn id="132" idx="2"/>
              </p:cNvCxnSpPr>
              <p:nvPr/>
            </p:nvCxnSpPr>
            <p:spPr bwMode="auto">
              <a:xfrm>
                <a:off x="4042815" y="5055152"/>
                <a:ext cx="645109"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41" name="直线箭头连接符 49">
                <a:extLst>
                  <a:ext uri="{FF2B5EF4-FFF2-40B4-BE49-F238E27FC236}">
                    <a16:creationId xmlns:a16="http://schemas.microsoft.com/office/drawing/2014/main" id="{624A358B-2F03-438F-9AFA-C94356B11CFF}"/>
                  </a:ext>
                </a:extLst>
              </p:cNvPr>
              <p:cNvCxnSpPr>
                <a:cxnSpLocks/>
                <a:stCxn id="132" idx="6"/>
                <a:endCxn id="133" idx="2"/>
              </p:cNvCxnSpPr>
              <p:nvPr/>
            </p:nvCxnSpPr>
            <p:spPr bwMode="auto">
              <a:xfrm>
                <a:off x="5047964" y="5055152"/>
                <a:ext cx="63106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42" name="直线箭头连接符 51">
                <a:extLst>
                  <a:ext uri="{FF2B5EF4-FFF2-40B4-BE49-F238E27FC236}">
                    <a16:creationId xmlns:a16="http://schemas.microsoft.com/office/drawing/2014/main" id="{8204DFB2-B870-478A-844A-FDCC023E9ABA}"/>
                  </a:ext>
                </a:extLst>
              </p:cNvPr>
              <p:cNvCxnSpPr>
                <a:cxnSpLocks/>
                <a:stCxn id="133" idx="6"/>
                <a:endCxn id="130" idx="2"/>
              </p:cNvCxnSpPr>
              <p:nvPr/>
            </p:nvCxnSpPr>
            <p:spPr bwMode="auto">
              <a:xfrm>
                <a:off x="6039072" y="5055152"/>
                <a:ext cx="66668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43" name="直线箭头连接符 54">
                <a:extLst>
                  <a:ext uri="{FF2B5EF4-FFF2-40B4-BE49-F238E27FC236}">
                    <a16:creationId xmlns:a16="http://schemas.microsoft.com/office/drawing/2014/main" id="{DC93A554-7C8D-4903-AB4B-084B82CD1554}"/>
                  </a:ext>
                </a:extLst>
              </p:cNvPr>
              <p:cNvCxnSpPr>
                <a:cxnSpLocks/>
                <a:stCxn id="130" idx="6"/>
                <a:endCxn id="115" idx="2"/>
              </p:cNvCxnSpPr>
              <p:nvPr/>
            </p:nvCxnSpPr>
            <p:spPr bwMode="auto">
              <a:xfrm>
                <a:off x="7065800" y="5055152"/>
                <a:ext cx="663513"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44" name="直线箭头连接符 82">
                <a:extLst>
                  <a:ext uri="{FF2B5EF4-FFF2-40B4-BE49-F238E27FC236}">
                    <a16:creationId xmlns:a16="http://schemas.microsoft.com/office/drawing/2014/main" id="{161EB8D6-5D27-4336-947B-792973392589}"/>
                  </a:ext>
                </a:extLst>
              </p:cNvPr>
              <p:cNvCxnSpPr>
                <a:cxnSpLocks/>
                <a:stCxn id="129" idx="4"/>
                <a:endCxn id="131" idx="7"/>
              </p:cNvCxnSpPr>
              <p:nvPr/>
            </p:nvCxnSpPr>
            <p:spPr bwMode="auto">
              <a:xfrm flipH="1">
                <a:off x="3990088" y="4293096"/>
                <a:ext cx="2895692" cy="634763"/>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145" name="椭圆 144">
                <a:extLst>
                  <a:ext uri="{FF2B5EF4-FFF2-40B4-BE49-F238E27FC236}">
                    <a16:creationId xmlns:a16="http://schemas.microsoft.com/office/drawing/2014/main" id="{26B7CDF6-0B82-4757-A8BB-C4DC933B960A}"/>
                  </a:ext>
                </a:extLst>
              </p:cNvPr>
              <p:cNvSpPr/>
              <p:nvPr/>
            </p:nvSpPr>
            <p:spPr bwMode="auto">
              <a:xfrm>
                <a:off x="7805513" y="4937523"/>
                <a:ext cx="207640" cy="2076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pic>
            <p:nvPicPr>
              <p:cNvPr id="146" name="图片 145">
                <a:extLst>
                  <a:ext uri="{FF2B5EF4-FFF2-40B4-BE49-F238E27FC236}">
                    <a16:creationId xmlns:a16="http://schemas.microsoft.com/office/drawing/2014/main" id="{22B95E4A-10C9-49B3-A063-8B1490872321}"/>
                  </a:ext>
                </a:extLst>
              </p:cNvPr>
              <p:cNvPicPr>
                <a:picLocks noChangeAspect="1"/>
              </p:cNvPicPr>
              <p:nvPr/>
            </p:nvPicPr>
            <p:blipFill>
              <a:blip r:embed="rId7"/>
              <a:stretch>
                <a:fillRect/>
              </a:stretch>
            </p:blipFill>
            <p:spPr>
              <a:xfrm>
                <a:off x="1451483" y="3687789"/>
                <a:ext cx="1727200" cy="279400"/>
              </a:xfrm>
              <a:prstGeom prst="rect">
                <a:avLst/>
              </a:prstGeom>
            </p:spPr>
          </p:pic>
          <p:pic>
            <p:nvPicPr>
              <p:cNvPr id="147" name="图片 146">
                <a:extLst>
                  <a:ext uri="{FF2B5EF4-FFF2-40B4-BE49-F238E27FC236}">
                    <a16:creationId xmlns:a16="http://schemas.microsoft.com/office/drawing/2014/main" id="{40B802AC-70FD-4573-93D1-25953415DDA4}"/>
                  </a:ext>
                </a:extLst>
              </p:cNvPr>
              <p:cNvPicPr>
                <a:picLocks noChangeAspect="1"/>
              </p:cNvPicPr>
              <p:nvPr/>
            </p:nvPicPr>
            <p:blipFill>
              <a:blip r:embed="rId7"/>
              <a:stretch>
                <a:fillRect/>
              </a:stretch>
            </p:blipFill>
            <p:spPr>
              <a:xfrm>
                <a:off x="2438241" y="3683019"/>
                <a:ext cx="1727200" cy="279400"/>
              </a:xfrm>
              <a:prstGeom prst="rect">
                <a:avLst/>
              </a:prstGeom>
            </p:spPr>
          </p:pic>
          <p:pic>
            <p:nvPicPr>
              <p:cNvPr id="148" name="图片 147">
                <a:extLst>
                  <a:ext uri="{FF2B5EF4-FFF2-40B4-BE49-F238E27FC236}">
                    <a16:creationId xmlns:a16="http://schemas.microsoft.com/office/drawing/2014/main" id="{C30B74F9-40AC-4B11-BE14-741BAE532AD6}"/>
                  </a:ext>
                </a:extLst>
              </p:cNvPr>
              <p:cNvPicPr>
                <a:picLocks noChangeAspect="1"/>
              </p:cNvPicPr>
              <p:nvPr/>
            </p:nvPicPr>
            <p:blipFill>
              <a:blip r:embed="rId8"/>
              <a:stretch>
                <a:fillRect/>
              </a:stretch>
            </p:blipFill>
            <p:spPr>
              <a:xfrm>
                <a:off x="3626296" y="3683019"/>
                <a:ext cx="1397000" cy="228600"/>
              </a:xfrm>
              <a:prstGeom prst="rect">
                <a:avLst/>
              </a:prstGeom>
            </p:spPr>
          </p:pic>
          <p:pic>
            <p:nvPicPr>
              <p:cNvPr id="149" name="图片 148">
                <a:extLst>
                  <a:ext uri="{FF2B5EF4-FFF2-40B4-BE49-F238E27FC236}">
                    <a16:creationId xmlns:a16="http://schemas.microsoft.com/office/drawing/2014/main" id="{7633EA37-1BC5-4864-8601-ACFA748C0AA6}"/>
                  </a:ext>
                </a:extLst>
              </p:cNvPr>
              <p:cNvPicPr>
                <a:picLocks noChangeAspect="1"/>
              </p:cNvPicPr>
              <p:nvPr/>
            </p:nvPicPr>
            <p:blipFill>
              <a:blip r:embed="rId6"/>
              <a:stretch>
                <a:fillRect/>
              </a:stretch>
            </p:blipFill>
            <p:spPr>
              <a:xfrm>
                <a:off x="4561363" y="3738469"/>
                <a:ext cx="1422400" cy="152400"/>
              </a:xfrm>
              <a:prstGeom prst="rect">
                <a:avLst/>
              </a:prstGeom>
            </p:spPr>
          </p:pic>
          <p:pic>
            <p:nvPicPr>
              <p:cNvPr id="150" name="图片 149">
                <a:extLst>
                  <a:ext uri="{FF2B5EF4-FFF2-40B4-BE49-F238E27FC236}">
                    <a16:creationId xmlns:a16="http://schemas.microsoft.com/office/drawing/2014/main" id="{60C39902-ADB4-4F85-91BF-873FCFC2E6E9}"/>
                  </a:ext>
                </a:extLst>
              </p:cNvPr>
              <p:cNvPicPr>
                <a:picLocks noChangeAspect="1"/>
              </p:cNvPicPr>
              <p:nvPr/>
            </p:nvPicPr>
            <p:blipFill>
              <a:blip r:embed="rId9"/>
              <a:stretch>
                <a:fillRect/>
              </a:stretch>
            </p:blipFill>
            <p:spPr>
              <a:xfrm>
                <a:off x="5668800" y="3753037"/>
                <a:ext cx="1397000" cy="152400"/>
              </a:xfrm>
              <a:prstGeom prst="rect">
                <a:avLst/>
              </a:prstGeom>
            </p:spPr>
          </p:pic>
          <p:sp>
            <p:nvSpPr>
              <p:cNvPr id="151" name="弧 91">
                <a:extLst>
                  <a:ext uri="{FF2B5EF4-FFF2-40B4-BE49-F238E27FC236}">
                    <a16:creationId xmlns:a16="http://schemas.microsoft.com/office/drawing/2014/main" id="{CF20B025-3C83-4DF6-98FE-8477D5D2AAFE}"/>
                  </a:ext>
                </a:extLst>
              </p:cNvPr>
              <p:cNvSpPr/>
              <p:nvPr/>
            </p:nvSpPr>
            <p:spPr bwMode="auto">
              <a:xfrm rot="16787996">
                <a:off x="7101738" y="3903600"/>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pic>
            <p:nvPicPr>
              <p:cNvPr id="152" name="图片 151">
                <a:extLst>
                  <a:ext uri="{FF2B5EF4-FFF2-40B4-BE49-F238E27FC236}">
                    <a16:creationId xmlns:a16="http://schemas.microsoft.com/office/drawing/2014/main" id="{9B419988-3681-4783-9595-39DCF78C17D8}"/>
                  </a:ext>
                </a:extLst>
              </p:cNvPr>
              <p:cNvPicPr>
                <a:picLocks noChangeAspect="1"/>
              </p:cNvPicPr>
              <p:nvPr/>
            </p:nvPicPr>
            <p:blipFill>
              <a:blip r:embed="rId10"/>
              <a:stretch>
                <a:fillRect/>
              </a:stretch>
            </p:blipFill>
            <p:spPr>
              <a:xfrm>
                <a:off x="6992713" y="3966850"/>
                <a:ext cx="1473200" cy="215900"/>
              </a:xfrm>
              <a:prstGeom prst="rect">
                <a:avLst/>
              </a:prstGeom>
            </p:spPr>
          </p:pic>
          <p:pic>
            <p:nvPicPr>
              <p:cNvPr id="153" name="图片 152">
                <a:extLst>
                  <a:ext uri="{FF2B5EF4-FFF2-40B4-BE49-F238E27FC236}">
                    <a16:creationId xmlns:a16="http://schemas.microsoft.com/office/drawing/2014/main" id="{7B1FCC49-8E1C-41B6-8715-D3DBC64A0FBB}"/>
                  </a:ext>
                </a:extLst>
              </p:cNvPr>
              <p:cNvPicPr>
                <a:picLocks noChangeAspect="1"/>
              </p:cNvPicPr>
              <p:nvPr/>
            </p:nvPicPr>
            <p:blipFill>
              <a:blip r:embed="rId6"/>
              <a:stretch>
                <a:fillRect/>
              </a:stretch>
            </p:blipFill>
            <p:spPr>
              <a:xfrm>
                <a:off x="4726734" y="4390046"/>
                <a:ext cx="1422400" cy="152400"/>
              </a:xfrm>
              <a:prstGeom prst="rect">
                <a:avLst/>
              </a:prstGeom>
            </p:spPr>
          </p:pic>
          <p:pic>
            <p:nvPicPr>
              <p:cNvPr id="154" name="图片 153">
                <a:extLst>
                  <a:ext uri="{FF2B5EF4-FFF2-40B4-BE49-F238E27FC236}">
                    <a16:creationId xmlns:a16="http://schemas.microsoft.com/office/drawing/2014/main" id="{D8446643-63B2-4955-A7C4-A44B782F2971}"/>
                  </a:ext>
                </a:extLst>
              </p:cNvPr>
              <p:cNvPicPr>
                <a:picLocks noChangeAspect="1"/>
              </p:cNvPicPr>
              <p:nvPr/>
            </p:nvPicPr>
            <p:blipFill>
              <a:blip r:embed="rId9"/>
              <a:stretch>
                <a:fillRect/>
              </a:stretch>
            </p:blipFill>
            <p:spPr>
              <a:xfrm>
                <a:off x="3665474" y="5233384"/>
                <a:ext cx="1397000" cy="152400"/>
              </a:xfrm>
              <a:prstGeom prst="rect">
                <a:avLst/>
              </a:prstGeom>
            </p:spPr>
          </p:pic>
          <p:pic>
            <p:nvPicPr>
              <p:cNvPr id="155" name="图片 154">
                <a:extLst>
                  <a:ext uri="{FF2B5EF4-FFF2-40B4-BE49-F238E27FC236}">
                    <a16:creationId xmlns:a16="http://schemas.microsoft.com/office/drawing/2014/main" id="{728A3FF5-72A2-4FFB-83D5-BE42602BED66}"/>
                  </a:ext>
                </a:extLst>
              </p:cNvPr>
              <p:cNvPicPr>
                <a:picLocks noChangeAspect="1"/>
              </p:cNvPicPr>
              <p:nvPr/>
            </p:nvPicPr>
            <p:blipFill>
              <a:blip r:embed="rId8"/>
              <a:stretch>
                <a:fillRect/>
              </a:stretch>
            </p:blipFill>
            <p:spPr>
              <a:xfrm>
                <a:off x="4586763" y="5164167"/>
                <a:ext cx="1397000" cy="228600"/>
              </a:xfrm>
              <a:prstGeom prst="rect">
                <a:avLst/>
              </a:prstGeom>
            </p:spPr>
          </p:pic>
          <p:pic>
            <p:nvPicPr>
              <p:cNvPr id="156" name="图片 155">
                <a:extLst>
                  <a:ext uri="{FF2B5EF4-FFF2-40B4-BE49-F238E27FC236}">
                    <a16:creationId xmlns:a16="http://schemas.microsoft.com/office/drawing/2014/main" id="{A569D4C3-30B0-44B9-8D41-6B9B47E28843}"/>
                  </a:ext>
                </a:extLst>
              </p:cNvPr>
              <p:cNvPicPr>
                <a:picLocks noChangeAspect="1"/>
              </p:cNvPicPr>
              <p:nvPr/>
            </p:nvPicPr>
            <p:blipFill>
              <a:blip r:embed="rId7"/>
              <a:stretch>
                <a:fillRect/>
              </a:stretch>
            </p:blipFill>
            <p:spPr>
              <a:xfrm>
                <a:off x="5422514" y="5169636"/>
                <a:ext cx="1727200" cy="279400"/>
              </a:xfrm>
              <a:prstGeom prst="rect">
                <a:avLst/>
              </a:prstGeom>
            </p:spPr>
          </p:pic>
          <p:pic>
            <p:nvPicPr>
              <p:cNvPr id="157" name="图片 156">
                <a:extLst>
                  <a:ext uri="{FF2B5EF4-FFF2-40B4-BE49-F238E27FC236}">
                    <a16:creationId xmlns:a16="http://schemas.microsoft.com/office/drawing/2014/main" id="{C6E1E149-5491-46F4-9CD3-74276AA85BD2}"/>
                  </a:ext>
                </a:extLst>
              </p:cNvPr>
              <p:cNvPicPr>
                <a:picLocks noChangeAspect="1"/>
              </p:cNvPicPr>
              <p:nvPr/>
            </p:nvPicPr>
            <p:blipFill>
              <a:blip r:embed="rId7"/>
              <a:stretch>
                <a:fillRect/>
              </a:stretch>
            </p:blipFill>
            <p:spPr>
              <a:xfrm>
                <a:off x="6434275" y="5169242"/>
                <a:ext cx="1727200" cy="279400"/>
              </a:xfrm>
              <a:prstGeom prst="rect">
                <a:avLst/>
              </a:prstGeom>
            </p:spPr>
          </p:pic>
        </p:grpSp>
      </p:grpSp>
      <p:grpSp>
        <p:nvGrpSpPr>
          <p:cNvPr id="158" name="组合 157">
            <a:extLst>
              <a:ext uri="{FF2B5EF4-FFF2-40B4-BE49-F238E27FC236}">
                <a16:creationId xmlns:a16="http://schemas.microsoft.com/office/drawing/2014/main" id="{6F5EF6EE-C962-40C5-98EB-39E6EA71F4F4}"/>
              </a:ext>
            </a:extLst>
          </p:cNvPr>
          <p:cNvGrpSpPr/>
          <p:nvPr/>
        </p:nvGrpSpPr>
        <p:grpSpPr>
          <a:xfrm>
            <a:off x="1075470" y="4085735"/>
            <a:ext cx="7397019" cy="2243552"/>
            <a:chOff x="930783" y="4085736"/>
            <a:chExt cx="7397019" cy="2243552"/>
          </a:xfrm>
        </p:grpSpPr>
        <p:sp>
          <p:nvSpPr>
            <p:cNvPr id="178" name="椭圆 177">
              <a:extLst>
                <a:ext uri="{FF2B5EF4-FFF2-40B4-BE49-F238E27FC236}">
                  <a16:creationId xmlns:a16="http://schemas.microsoft.com/office/drawing/2014/main" id="{F2BC21FB-CBBF-4E2F-97A5-A183475065FB}"/>
                </a:ext>
              </a:extLst>
            </p:cNvPr>
            <p:cNvSpPr/>
            <p:nvPr/>
          </p:nvSpPr>
          <p:spPr bwMode="auto">
            <a:xfrm>
              <a:off x="5679032" y="5789799"/>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sp>
          <p:nvSpPr>
            <p:cNvPr id="179" name="椭圆 178">
              <a:extLst>
                <a:ext uri="{FF2B5EF4-FFF2-40B4-BE49-F238E27FC236}">
                  <a16:creationId xmlns:a16="http://schemas.microsoft.com/office/drawing/2014/main" id="{F0DC9B32-B2B2-4076-91F7-28B5D03EFB6D}"/>
                </a:ext>
              </a:extLst>
            </p:cNvPr>
            <p:cNvSpPr/>
            <p:nvPr/>
          </p:nvSpPr>
          <p:spPr bwMode="auto">
            <a:xfrm>
              <a:off x="2685702" y="5789799"/>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sp>
          <p:nvSpPr>
            <p:cNvPr id="180" name="椭圆 179">
              <a:extLst>
                <a:ext uri="{FF2B5EF4-FFF2-40B4-BE49-F238E27FC236}">
                  <a16:creationId xmlns:a16="http://schemas.microsoft.com/office/drawing/2014/main" id="{C9B2F264-7225-4EE6-9C51-FA10D1AFE81A}"/>
                </a:ext>
              </a:extLst>
            </p:cNvPr>
            <p:cNvSpPr/>
            <p:nvPr/>
          </p:nvSpPr>
          <p:spPr bwMode="auto">
            <a:xfrm>
              <a:off x="3691383" y="5789799"/>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sp>
          <p:nvSpPr>
            <p:cNvPr id="181" name="椭圆 180">
              <a:extLst>
                <a:ext uri="{FF2B5EF4-FFF2-40B4-BE49-F238E27FC236}">
                  <a16:creationId xmlns:a16="http://schemas.microsoft.com/office/drawing/2014/main" id="{530B076B-2DA9-4472-BDC5-85F8DE2A1FD4}"/>
                </a:ext>
              </a:extLst>
            </p:cNvPr>
            <p:cNvSpPr/>
            <p:nvPr/>
          </p:nvSpPr>
          <p:spPr bwMode="auto">
            <a:xfrm>
              <a:off x="4687924" y="5789799"/>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sp>
          <p:nvSpPr>
            <p:cNvPr id="182" name="椭圆 181">
              <a:extLst>
                <a:ext uri="{FF2B5EF4-FFF2-40B4-BE49-F238E27FC236}">
                  <a16:creationId xmlns:a16="http://schemas.microsoft.com/office/drawing/2014/main" id="{CE2D9F44-EA9E-430F-9ACF-254CACBEAA67}"/>
                </a:ext>
              </a:extLst>
            </p:cNvPr>
            <p:cNvSpPr/>
            <p:nvPr/>
          </p:nvSpPr>
          <p:spPr bwMode="auto">
            <a:xfrm>
              <a:off x="1691419" y="5789799"/>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sp>
          <p:nvSpPr>
            <p:cNvPr id="183" name="椭圆 182">
              <a:extLst>
                <a:ext uri="{FF2B5EF4-FFF2-40B4-BE49-F238E27FC236}">
                  <a16:creationId xmlns:a16="http://schemas.microsoft.com/office/drawing/2014/main" id="{D9FD8CDF-017F-41BF-82F4-9A13D0A52FB5}"/>
                </a:ext>
              </a:extLst>
            </p:cNvPr>
            <p:cNvSpPr/>
            <p:nvPr/>
          </p:nvSpPr>
          <p:spPr bwMode="auto">
            <a:xfrm>
              <a:off x="6705760" y="5789799"/>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000" b="1" i="1" u="none" strike="noStrike" kern="1200" cap="none" spc="0" normalizeH="0" baseline="0" noProof="0">
                <a:ln>
                  <a:noFill/>
                </a:ln>
                <a:solidFill>
                  <a:srgbClr val="800080"/>
                </a:solidFill>
                <a:effectLst/>
                <a:uLnTx/>
                <a:uFillTx/>
                <a:latin typeface="Times New Roman" pitchFamily="18" charset="0"/>
                <a:ea typeface="宋体" pitchFamily="2" charset="-122"/>
                <a:cs typeface="+mn-cs"/>
              </a:endParaRPr>
            </a:p>
          </p:txBody>
        </p:sp>
        <p:cxnSp>
          <p:nvCxnSpPr>
            <p:cNvPr id="184" name="直线箭头连接符 57">
              <a:extLst>
                <a:ext uri="{FF2B5EF4-FFF2-40B4-BE49-F238E27FC236}">
                  <a16:creationId xmlns:a16="http://schemas.microsoft.com/office/drawing/2014/main" id="{37A1AB3A-F224-439A-BF4E-9D717ACD38E5}"/>
                </a:ext>
              </a:extLst>
            </p:cNvPr>
            <p:cNvCxnSpPr>
              <a:cxnSpLocks/>
              <a:stCxn id="128" idx="4"/>
              <a:endCxn id="182" idx="0"/>
            </p:cNvCxnSpPr>
            <p:nvPr/>
          </p:nvCxnSpPr>
          <p:spPr bwMode="auto">
            <a:xfrm flipH="1">
              <a:off x="1871439" y="4085736"/>
              <a:ext cx="45234" cy="170406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85" name="直线箭头连接符 60">
              <a:extLst>
                <a:ext uri="{FF2B5EF4-FFF2-40B4-BE49-F238E27FC236}">
                  <a16:creationId xmlns:a16="http://schemas.microsoft.com/office/drawing/2014/main" id="{016DBCF9-2914-4459-9618-F2FA181F2CBE}"/>
                </a:ext>
              </a:extLst>
            </p:cNvPr>
            <p:cNvCxnSpPr>
              <a:cxnSpLocks/>
              <a:stCxn id="182" idx="6"/>
              <a:endCxn id="179" idx="2"/>
            </p:cNvCxnSpPr>
            <p:nvPr/>
          </p:nvCxnSpPr>
          <p:spPr bwMode="auto">
            <a:xfrm>
              <a:off x="2051459" y="5969819"/>
              <a:ext cx="634243"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86" name="直线箭头连接符 63">
              <a:extLst>
                <a:ext uri="{FF2B5EF4-FFF2-40B4-BE49-F238E27FC236}">
                  <a16:creationId xmlns:a16="http://schemas.microsoft.com/office/drawing/2014/main" id="{DB7CD68B-6B77-437C-9DB3-8D1E3DE21EDD}"/>
                </a:ext>
              </a:extLst>
            </p:cNvPr>
            <p:cNvCxnSpPr>
              <a:cxnSpLocks/>
              <a:stCxn id="179" idx="6"/>
              <a:endCxn id="180" idx="2"/>
            </p:cNvCxnSpPr>
            <p:nvPr/>
          </p:nvCxnSpPr>
          <p:spPr bwMode="auto">
            <a:xfrm>
              <a:off x="3045742" y="5969819"/>
              <a:ext cx="645641"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87" name="直线箭头连接符 66">
              <a:extLst>
                <a:ext uri="{FF2B5EF4-FFF2-40B4-BE49-F238E27FC236}">
                  <a16:creationId xmlns:a16="http://schemas.microsoft.com/office/drawing/2014/main" id="{040B5C03-BA0F-4340-9DA8-F14C7C3A0F9B}"/>
                </a:ext>
              </a:extLst>
            </p:cNvPr>
            <p:cNvCxnSpPr>
              <a:cxnSpLocks/>
              <a:stCxn id="180" idx="6"/>
              <a:endCxn id="181" idx="2"/>
            </p:cNvCxnSpPr>
            <p:nvPr/>
          </p:nvCxnSpPr>
          <p:spPr bwMode="auto">
            <a:xfrm>
              <a:off x="4051423" y="5969819"/>
              <a:ext cx="636501"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88" name="直线箭头连接符 70">
              <a:extLst>
                <a:ext uri="{FF2B5EF4-FFF2-40B4-BE49-F238E27FC236}">
                  <a16:creationId xmlns:a16="http://schemas.microsoft.com/office/drawing/2014/main" id="{ED04DF2E-B6CE-4CD8-A6B0-6B3F4218E133}"/>
                </a:ext>
              </a:extLst>
            </p:cNvPr>
            <p:cNvCxnSpPr>
              <a:cxnSpLocks/>
              <a:stCxn id="181" idx="6"/>
              <a:endCxn id="178" idx="2"/>
            </p:cNvCxnSpPr>
            <p:nvPr/>
          </p:nvCxnSpPr>
          <p:spPr bwMode="auto">
            <a:xfrm>
              <a:off x="5047964" y="5969819"/>
              <a:ext cx="63106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89" name="直线箭头连接符 73">
              <a:extLst>
                <a:ext uri="{FF2B5EF4-FFF2-40B4-BE49-F238E27FC236}">
                  <a16:creationId xmlns:a16="http://schemas.microsoft.com/office/drawing/2014/main" id="{30321266-EA83-414E-88AD-F74ECC1A3E8D}"/>
                </a:ext>
              </a:extLst>
            </p:cNvPr>
            <p:cNvCxnSpPr>
              <a:cxnSpLocks/>
              <a:stCxn id="178" idx="6"/>
              <a:endCxn id="183" idx="2"/>
            </p:cNvCxnSpPr>
            <p:nvPr/>
          </p:nvCxnSpPr>
          <p:spPr bwMode="auto">
            <a:xfrm>
              <a:off x="6039072" y="5969819"/>
              <a:ext cx="66668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90" name="直线箭头连接符 76">
              <a:extLst>
                <a:ext uri="{FF2B5EF4-FFF2-40B4-BE49-F238E27FC236}">
                  <a16:creationId xmlns:a16="http://schemas.microsoft.com/office/drawing/2014/main" id="{0601CF95-0347-4C7A-B7B3-C64322E0E722}"/>
                </a:ext>
              </a:extLst>
            </p:cNvPr>
            <p:cNvCxnSpPr>
              <a:cxnSpLocks/>
              <a:stCxn id="183" idx="6"/>
              <a:endCxn id="115" idx="4"/>
            </p:cNvCxnSpPr>
            <p:nvPr/>
          </p:nvCxnSpPr>
          <p:spPr bwMode="auto">
            <a:xfrm flipV="1">
              <a:off x="7065800" y="5027812"/>
              <a:ext cx="888767" cy="942006"/>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pic>
          <p:nvPicPr>
            <p:cNvPr id="191" name="图片 190">
              <a:extLst>
                <a:ext uri="{FF2B5EF4-FFF2-40B4-BE49-F238E27FC236}">
                  <a16:creationId xmlns:a16="http://schemas.microsoft.com/office/drawing/2014/main" id="{BE86D031-D74F-432A-BC91-068A1AB7BC04}"/>
                </a:ext>
              </a:extLst>
            </p:cNvPr>
            <p:cNvPicPr>
              <a:picLocks noChangeAspect="1"/>
            </p:cNvPicPr>
            <p:nvPr/>
          </p:nvPicPr>
          <p:blipFill>
            <a:blip r:embed="rId11"/>
            <a:stretch>
              <a:fillRect/>
            </a:stretch>
          </p:blipFill>
          <p:spPr>
            <a:xfrm>
              <a:off x="930783" y="4950547"/>
              <a:ext cx="1384300" cy="152400"/>
            </a:xfrm>
            <a:prstGeom prst="rect">
              <a:avLst/>
            </a:prstGeom>
          </p:spPr>
        </p:pic>
        <p:pic>
          <p:nvPicPr>
            <p:cNvPr id="192" name="图片 191">
              <a:extLst>
                <a:ext uri="{FF2B5EF4-FFF2-40B4-BE49-F238E27FC236}">
                  <a16:creationId xmlns:a16="http://schemas.microsoft.com/office/drawing/2014/main" id="{2F89B1E1-C2C3-49FB-BB20-21A3247A2372}"/>
                </a:ext>
              </a:extLst>
            </p:cNvPr>
            <p:cNvPicPr>
              <a:picLocks noChangeAspect="1"/>
            </p:cNvPicPr>
            <p:nvPr/>
          </p:nvPicPr>
          <p:blipFill>
            <a:blip r:embed="rId6"/>
            <a:stretch>
              <a:fillRect/>
            </a:stretch>
          </p:blipFill>
          <p:spPr>
            <a:xfrm>
              <a:off x="1628552" y="6176888"/>
              <a:ext cx="1422400" cy="152400"/>
            </a:xfrm>
            <a:prstGeom prst="rect">
              <a:avLst/>
            </a:prstGeom>
          </p:spPr>
        </p:pic>
        <p:pic>
          <p:nvPicPr>
            <p:cNvPr id="193" name="图片 192">
              <a:extLst>
                <a:ext uri="{FF2B5EF4-FFF2-40B4-BE49-F238E27FC236}">
                  <a16:creationId xmlns:a16="http://schemas.microsoft.com/office/drawing/2014/main" id="{CE55ABC3-ED13-4EFE-9BD2-983097CD2092}"/>
                </a:ext>
              </a:extLst>
            </p:cNvPr>
            <p:cNvPicPr>
              <a:picLocks noChangeAspect="1"/>
            </p:cNvPicPr>
            <p:nvPr/>
          </p:nvPicPr>
          <p:blipFill>
            <a:blip r:embed="rId9"/>
            <a:stretch>
              <a:fillRect/>
            </a:stretch>
          </p:blipFill>
          <p:spPr>
            <a:xfrm>
              <a:off x="2588994" y="6176456"/>
              <a:ext cx="1397000" cy="152400"/>
            </a:xfrm>
            <a:prstGeom prst="rect">
              <a:avLst/>
            </a:prstGeom>
          </p:spPr>
        </p:pic>
        <p:pic>
          <p:nvPicPr>
            <p:cNvPr id="194" name="图片 193">
              <a:extLst>
                <a:ext uri="{FF2B5EF4-FFF2-40B4-BE49-F238E27FC236}">
                  <a16:creationId xmlns:a16="http://schemas.microsoft.com/office/drawing/2014/main" id="{E127FCC8-EED5-4D02-9650-BEB91091FB92}"/>
                </a:ext>
              </a:extLst>
            </p:cNvPr>
            <p:cNvPicPr>
              <a:picLocks noChangeAspect="1"/>
            </p:cNvPicPr>
            <p:nvPr/>
          </p:nvPicPr>
          <p:blipFill>
            <a:blip r:embed="rId8"/>
            <a:stretch>
              <a:fillRect/>
            </a:stretch>
          </p:blipFill>
          <p:spPr>
            <a:xfrm>
              <a:off x="3665474" y="6100256"/>
              <a:ext cx="1397000" cy="228600"/>
            </a:xfrm>
            <a:prstGeom prst="rect">
              <a:avLst/>
            </a:prstGeom>
          </p:spPr>
        </p:pic>
        <p:pic>
          <p:nvPicPr>
            <p:cNvPr id="195" name="图片 194">
              <a:extLst>
                <a:ext uri="{FF2B5EF4-FFF2-40B4-BE49-F238E27FC236}">
                  <a16:creationId xmlns:a16="http://schemas.microsoft.com/office/drawing/2014/main" id="{CD28B0CD-6FAD-4D8B-9C16-647AB30EA670}"/>
                </a:ext>
              </a:extLst>
            </p:cNvPr>
            <p:cNvPicPr>
              <a:picLocks noChangeAspect="1"/>
            </p:cNvPicPr>
            <p:nvPr/>
          </p:nvPicPr>
          <p:blipFill>
            <a:blip r:embed="rId9"/>
            <a:stretch>
              <a:fillRect/>
            </a:stretch>
          </p:blipFill>
          <p:spPr>
            <a:xfrm>
              <a:off x="5658189" y="6163147"/>
              <a:ext cx="1397000" cy="152400"/>
            </a:xfrm>
            <a:prstGeom prst="rect">
              <a:avLst/>
            </a:prstGeom>
          </p:spPr>
        </p:pic>
        <p:pic>
          <p:nvPicPr>
            <p:cNvPr id="196" name="图片 195">
              <a:extLst>
                <a:ext uri="{FF2B5EF4-FFF2-40B4-BE49-F238E27FC236}">
                  <a16:creationId xmlns:a16="http://schemas.microsoft.com/office/drawing/2014/main" id="{6A4EAAB6-3690-4FCA-AF17-2EB38F77E43F}"/>
                </a:ext>
              </a:extLst>
            </p:cNvPr>
            <p:cNvPicPr>
              <a:picLocks noChangeAspect="1"/>
            </p:cNvPicPr>
            <p:nvPr/>
          </p:nvPicPr>
          <p:blipFill>
            <a:blip r:embed="rId6"/>
            <a:stretch>
              <a:fillRect/>
            </a:stretch>
          </p:blipFill>
          <p:spPr>
            <a:xfrm>
              <a:off x="4649315" y="6163147"/>
              <a:ext cx="1422400" cy="152400"/>
            </a:xfrm>
            <a:prstGeom prst="rect">
              <a:avLst/>
            </a:prstGeom>
          </p:spPr>
        </p:pic>
        <p:pic>
          <p:nvPicPr>
            <p:cNvPr id="197" name="图片 196">
              <a:extLst>
                <a:ext uri="{FF2B5EF4-FFF2-40B4-BE49-F238E27FC236}">
                  <a16:creationId xmlns:a16="http://schemas.microsoft.com/office/drawing/2014/main" id="{E58D23BF-C1AC-4AE2-803C-2F1BEB09C974}"/>
                </a:ext>
              </a:extLst>
            </p:cNvPr>
            <p:cNvPicPr>
              <a:picLocks noChangeAspect="1"/>
            </p:cNvPicPr>
            <p:nvPr/>
          </p:nvPicPr>
          <p:blipFill>
            <a:blip r:embed="rId11"/>
            <a:stretch>
              <a:fillRect/>
            </a:stretch>
          </p:blipFill>
          <p:spPr>
            <a:xfrm>
              <a:off x="6943502" y="5639314"/>
              <a:ext cx="1384300" cy="152400"/>
            </a:xfrm>
            <a:prstGeom prst="rect">
              <a:avLst/>
            </a:prstGeom>
          </p:spPr>
        </p:pic>
      </p:grpSp>
    </p:spTree>
    <p:extLst>
      <p:ext uri="{BB962C8B-B14F-4D97-AF65-F5344CB8AC3E}">
        <p14:creationId xmlns:p14="http://schemas.microsoft.com/office/powerpoint/2010/main" val="50019671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A60C455B-B212-44F5-BDE5-4E865130930B}" type="slidenum">
              <a:rPr lang="en-US" altLang="zh-CN" smtClean="0"/>
              <a:t>81</a:t>
            </a:fld>
            <a:endParaRPr lang="en-US" altLang="zh-CN"/>
          </a:p>
        </p:txBody>
      </p:sp>
      <p:sp>
        <p:nvSpPr>
          <p:cNvPr id="5" name="Title 1"/>
          <p:cNvSpPr>
            <a:spLocks noGrp="1"/>
          </p:cNvSpPr>
          <p:nvPr>
            <p:ph type="title"/>
          </p:nvPr>
        </p:nvSpPr>
        <p:spPr>
          <a:xfrm>
            <a:off x="685800" y="152400"/>
            <a:ext cx="8229600" cy="393065"/>
          </a:xfrm>
        </p:spPr>
        <p:txBody>
          <a:bodyPr/>
          <a:lstStyle/>
          <a:p>
            <a:pPr algn="r"/>
            <a:r>
              <a:rPr lang="zh-CN" altLang="en-US" sz="3600" dirty="0">
                <a:solidFill>
                  <a:schemeClr val="bg1"/>
                </a:solidFill>
              </a:rPr>
              <a:t>习题练习</a:t>
            </a:r>
            <a:r>
              <a:rPr lang="en-US" altLang="zh-CN" sz="3600" dirty="0">
                <a:solidFill>
                  <a:schemeClr val="bg1"/>
                </a:solidFill>
              </a:rPr>
              <a:t>-</a:t>
            </a:r>
            <a:r>
              <a:rPr lang="zh-CN" altLang="en-US" sz="3600" dirty="0">
                <a:solidFill>
                  <a:schemeClr val="bg1"/>
                </a:solidFill>
              </a:rPr>
              <a:t>正则表达式的设计</a:t>
            </a:r>
            <a:endParaRPr lang="en-AU" sz="3600" dirty="0">
              <a:solidFill>
                <a:schemeClr val="bg1"/>
              </a:solidFill>
            </a:endParaRPr>
          </a:p>
        </p:txBody>
      </p:sp>
    </p:spTree>
    <p:extLst>
      <p:ext uri="{BB962C8B-B14F-4D97-AF65-F5344CB8AC3E}">
        <p14:creationId xmlns:p14="http://schemas.microsoft.com/office/powerpoint/2010/main" val="186949657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82</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pic>
        <p:nvPicPr>
          <p:cNvPr id="21" name="图片 20">
            <a:extLst>
              <a:ext uri="{FF2B5EF4-FFF2-40B4-BE49-F238E27FC236}">
                <a16:creationId xmlns:a16="http://schemas.microsoft.com/office/drawing/2014/main" id="{DF605718-5153-4D11-BA42-0AACB126A762}"/>
              </a:ext>
            </a:extLst>
          </p:cNvPr>
          <p:cNvPicPr>
            <a:picLocks noChangeAspect="1"/>
          </p:cNvPicPr>
          <p:nvPr/>
        </p:nvPicPr>
        <p:blipFill>
          <a:blip r:embed="rId11"/>
          <a:stretch>
            <a:fillRect/>
          </a:stretch>
        </p:blipFill>
        <p:spPr>
          <a:xfrm>
            <a:off x="2629409" y="1964960"/>
            <a:ext cx="5092654" cy="341627"/>
          </a:xfrm>
          <a:prstGeom prst="rect">
            <a:avLst/>
          </a:prstGeom>
        </p:spPr>
      </p:pic>
      <p:sp>
        <p:nvSpPr>
          <p:cNvPr id="25" name="Text Box 40">
            <a:extLst>
              <a:ext uri="{FF2B5EF4-FFF2-40B4-BE49-F238E27FC236}">
                <a16:creationId xmlns:a16="http://schemas.microsoft.com/office/drawing/2014/main" id="{D597EE3C-3930-428F-995D-851791EDBCDC}"/>
              </a:ext>
            </a:extLst>
          </p:cNvPr>
          <p:cNvSpPr txBox="1">
            <a:spLocks noChangeArrowheads="1"/>
          </p:cNvSpPr>
          <p:nvPr/>
        </p:nvSpPr>
        <p:spPr bwMode="auto">
          <a:xfrm>
            <a:off x="2035076" y="2469113"/>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grpSp>
        <p:nvGrpSpPr>
          <p:cNvPr id="2" name="组合 1">
            <a:extLst>
              <a:ext uri="{FF2B5EF4-FFF2-40B4-BE49-F238E27FC236}">
                <a16:creationId xmlns:a16="http://schemas.microsoft.com/office/drawing/2014/main" id="{CD3A2B7D-E840-4A8D-84D1-CE51B649F1B8}"/>
              </a:ext>
            </a:extLst>
          </p:cNvPr>
          <p:cNvGrpSpPr/>
          <p:nvPr/>
        </p:nvGrpSpPr>
        <p:grpSpPr>
          <a:xfrm>
            <a:off x="1295400" y="1340769"/>
            <a:ext cx="4209991" cy="461665"/>
            <a:chOff x="1295400" y="1340769"/>
            <a:chExt cx="4209991" cy="461665"/>
          </a:xfrm>
        </p:grpSpPr>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1</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0" name="Text Box 40">
              <a:extLst>
                <a:ext uri="{FF2B5EF4-FFF2-40B4-BE49-F238E27FC236}">
                  <a16:creationId xmlns:a16="http://schemas.microsoft.com/office/drawing/2014/main" id="{975467AC-F4DE-4298-A066-A23BBCC66131}"/>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6" name="图片 25">
              <a:extLst>
                <a:ext uri="{FF2B5EF4-FFF2-40B4-BE49-F238E27FC236}">
                  <a16:creationId xmlns:a16="http://schemas.microsoft.com/office/drawing/2014/main" id="{F0F47ED9-E4B0-49E6-87A0-AA982694B2C0}"/>
                </a:ext>
              </a:extLst>
            </p:cNvPr>
            <p:cNvPicPr>
              <a:picLocks noChangeAspect="1"/>
            </p:cNvPicPr>
            <p:nvPr/>
          </p:nvPicPr>
          <p:blipFill>
            <a:blip r:embed="rId12"/>
            <a:stretch>
              <a:fillRect/>
            </a:stretch>
          </p:blipFill>
          <p:spPr>
            <a:xfrm>
              <a:off x="4392042" y="1453009"/>
              <a:ext cx="256158" cy="237183"/>
            </a:xfrm>
            <a:prstGeom prst="rect">
              <a:avLst/>
            </a:prstGeom>
          </p:spPr>
        </p:pic>
      </p:grpSp>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99951843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pic>
        <p:nvPicPr>
          <p:cNvPr id="101" name="图片 100">
            <a:extLst>
              <a:ext uri="{FF2B5EF4-FFF2-40B4-BE49-F238E27FC236}">
                <a16:creationId xmlns:a16="http://schemas.microsoft.com/office/drawing/2014/main" id="{5967A691-805D-412F-89E4-8E50C057B4A5}"/>
              </a:ext>
            </a:extLst>
          </p:cNvPr>
          <p:cNvPicPr>
            <a:picLocks noChangeAspect="1"/>
          </p:cNvPicPr>
          <p:nvPr/>
        </p:nvPicPr>
        <p:blipFill>
          <a:blip r:embed="rId2"/>
          <a:stretch>
            <a:fillRect/>
          </a:stretch>
        </p:blipFill>
        <p:spPr>
          <a:xfrm>
            <a:off x="2629409" y="1964960"/>
            <a:ext cx="5092654" cy="341627"/>
          </a:xfrm>
          <a:prstGeom prst="rect">
            <a:avLst/>
          </a:prstGeom>
        </p:spPr>
      </p:pic>
      <p:sp>
        <p:nvSpPr>
          <p:cNvPr id="102" name="Text Box 40">
            <a:extLst>
              <a:ext uri="{FF2B5EF4-FFF2-40B4-BE49-F238E27FC236}">
                <a16:creationId xmlns:a16="http://schemas.microsoft.com/office/drawing/2014/main" id="{878A9525-FAE0-4CDD-9E07-8FA6F73D2C57}"/>
              </a:ext>
            </a:extLst>
          </p:cNvPr>
          <p:cNvSpPr txBox="1">
            <a:spLocks noChangeArrowheads="1"/>
          </p:cNvSpPr>
          <p:nvPr/>
        </p:nvSpPr>
        <p:spPr bwMode="auto">
          <a:xfrm>
            <a:off x="2035076" y="2469113"/>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grpSp>
        <p:nvGrpSpPr>
          <p:cNvPr id="103" name="组合 102">
            <a:extLst>
              <a:ext uri="{FF2B5EF4-FFF2-40B4-BE49-F238E27FC236}">
                <a16:creationId xmlns:a16="http://schemas.microsoft.com/office/drawing/2014/main" id="{AC96878D-071E-4E9F-A7FF-845E0E102C85}"/>
              </a:ext>
            </a:extLst>
          </p:cNvPr>
          <p:cNvGrpSpPr/>
          <p:nvPr/>
        </p:nvGrpSpPr>
        <p:grpSpPr>
          <a:xfrm>
            <a:off x="1295400" y="1340769"/>
            <a:ext cx="4209991" cy="461665"/>
            <a:chOff x="1295400" y="1340769"/>
            <a:chExt cx="4209991" cy="461665"/>
          </a:xfrm>
        </p:grpSpPr>
        <p:sp>
          <p:nvSpPr>
            <p:cNvPr id="104" name="Text Box 40">
              <a:extLst>
                <a:ext uri="{FF2B5EF4-FFF2-40B4-BE49-F238E27FC236}">
                  <a16:creationId xmlns:a16="http://schemas.microsoft.com/office/drawing/2014/main" id="{DAF7CC58-9D11-4008-BAAA-3229ED5AA493}"/>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1</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105" name="Text Box 40">
              <a:extLst>
                <a:ext uri="{FF2B5EF4-FFF2-40B4-BE49-F238E27FC236}">
                  <a16:creationId xmlns:a16="http://schemas.microsoft.com/office/drawing/2014/main" id="{03A5BAD6-399D-41D2-BD49-448AB1E44FD3}"/>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106" name="图片 105">
              <a:extLst>
                <a:ext uri="{FF2B5EF4-FFF2-40B4-BE49-F238E27FC236}">
                  <a16:creationId xmlns:a16="http://schemas.microsoft.com/office/drawing/2014/main" id="{91DFCF2D-A8C2-4E07-97FE-A0EED4E51C0C}"/>
                </a:ext>
              </a:extLst>
            </p:cNvPr>
            <p:cNvPicPr>
              <a:picLocks noChangeAspect="1"/>
            </p:cNvPicPr>
            <p:nvPr/>
          </p:nvPicPr>
          <p:blipFill>
            <a:blip r:embed="rId3"/>
            <a:stretch>
              <a:fillRect/>
            </a:stretch>
          </p:blipFill>
          <p:spPr>
            <a:xfrm>
              <a:off x="4392042" y="1453009"/>
              <a:ext cx="256158" cy="237183"/>
            </a:xfrm>
            <a:prstGeom prst="rect">
              <a:avLst/>
            </a:prstGeom>
          </p:spPr>
        </p:pic>
      </p:grpSp>
      <p:sp>
        <p:nvSpPr>
          <p:cNvPr id="107" name="Text Box 40">
            <a:extLst>
              <a:ext uri="{FF2B5EF4-FFF2-40B4-BE49-F238E27FC236}">
                <a16:creationId xmlns:a16="http://schemas.microsoft.com/office/drawing/2014/main" id="{F2FFE854-C50B-4873-9F17-6D60AC013B82}"/>
              </a:ext>
            </a:extLst>
          </p:cNvPr>
          <p:cNvSpPr txBox="1">
            <a:spLocks noChangeArrowheads="1"/>
          </p:cNvSpPr>
          <p:nvPr/>
        </p:nvSpPr>
        <p:spPr bwMode="auto">
          <a:xfrm>
            <a:off x="1143000" y="3013530"/>
            <a:ext cx="691185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解：可以分成两种情况。第一种情况是首字符是</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108" name="图片 107">
            <a:extLst>
              <a:ext uri="{FF2B5EF4-FFF2-40B4-BE49-F238E27FC236}">
                <a16:creationId xmlns:a16="http://schemas.microsoft.com/office/drawing/2014/main" id="{1C3D5AFB-FC4A-4EA4-9275-E861C081EBD3}"/>
              </a:ext>
            </a:extLst>
          </p:cNvPr>
          <p:cNvPicPr>
            <a:picLocks noChangeAspect="1"/>
          </p:cNvPicPr>
          <p:nvPr/>
        </p:nvPicPr>
        <p:blipFill>
          <a:blip r:embed="rId4"/>
          <a:stretch>
            <a:fillRect/>
          </a:stretch>
        </p:blipFill>
        <p:spPr>
          <a:xfrm>
            <a:off x="4571879" y="3625918"/>
            <a:ext cx="357397" cy="235130"/>
          </a:xfrm>
          <a:prstGeom prst="rect">
            <a:avLst/>
          </a:prstGeom>
        </p:spPr>
      </p:pic>
      <p:sp>
        <p:nvSpPr>
          <p:cNvPr id="109" name="Text Box 40">
            <a:extLst>
              <a:ext uri="{FF2B5EF4-FFF2-40B4-BE49-F238E27FC236}">
                <a16:creationId xmlns:a16="http://schemas.microsoft.com/office/drawing/2014/main" id="{05FFC065-2B41-4FA2-ABDD-928313EDC6C4}"/>
              </a:ext>
            </a:extLst>
          </p:cNvPr>
          <p:cNvSpPr txBox="1">
            <a:spLocks noChangeArrowheads="1"/>
          </p:cNvSpPr>
          <p:nvPr/>
        </p:nvSpPr>
        <p:spPr bwMode="auto">
          <a:xfrm>
            <a:off x="1754493" y="3931027"/>
            <a:ext cx="691185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第二种情况是首字符是</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110" name="图片 109">
            <a:extLst>
              <a:ext uri="{FF2B5EF4-FFF2-40B4-BE49-F238E27FC236}">
                <a16:creationId xmlns:a16="http://schemas.microsoft.com/office/drawing/2014/main" id="{9C0C68EC-5D2D-411F-816E-6C3AE9BDC8A9}"/>
              </a:ext>
            </a:extLst>
          </p:cNvPr>
          <p:cNvPicPr>
            <a:picLocks noChangeAspect="1"/>
          </p:cNvPicPr>
          <p:nvPr/>
        </p:nvPicPr>
        <p:blipFill>
          <a:blip r:embed="rId5"/>
          <a:stretch>
            <a:fillRect/>
          </a:stretch>
        </p:blipFill>
        <p:spPr>
          <a:xfrm>
            <a:off x="4571879" y="4518100"/>
            <a:ext cx="357397" cy="231826"/>
          </a:xfrm>
          <a:prstGeom prst="rect">
            <a:avLst/>
          </a:prstGeom>
        </p:spPr>
      </p:pic>
      <p:sp>
        <p:nvSpPr>
          <p:cNvPr id="111" name="Text Box 40">
            <a:extLst>
              <a:ext uri="{FF2B5EF4-FFF2-40B4-BE49-F238E27FC236}">
                <a16:creationId xmlns:a16="http://schemas.microsoft.com/office/drawing/2014/main" id="{E7540EEF-90CD-414A-AD28-1DBD178B1DA6}"/>
              </a:ext>
            </a:extLst>
          </p:cNvPr>
          <p:cNvSpPr txBox="1">
            <a:spLocks noChangeArrowheads="1"/>
          </p:cNvSpPr>
          <p:nvPr/>
        </p:nvSpPr>
        <p:spPr bwMode="auto">
          <a:xfrm>
            <a:off x="1761120" y="4875336"/>
            <a:ext cx="691185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合并两种情况可以得到：</a:t>
            </a:r>
          </a:p>
        </p:txBody>
      </p:sp>
      <p:pic>
        <p:nvPicPr>
          <p:cNvPr id="112" name="图片 111">
            <a:extLst>
              <a:ext uri="{FF2B5EF4-FFF2-40B4-BE49-F238E27FC236}">
                <a16:creationId xmlns:a16="http://schemas.microsoft.com/office/drawing/2014/main" id="{C7FB8CC6-5D98-4F65-8224-D1B9AC0FAE94}"/>
              </a:ext>
            </a:extLst>
          </p:cNvPr>
          <p:cNvPicPr>
            <a:picLocks noChangeAspect="1"/>
          </p:cNvPicPr>
          <p:nvPr/>
        </p:nvPicPr>
        <p:blipFill>
          <a:blip r:embed="rId6"/>
          <a:stretch>
            <a:fillRect/>
          </a:stretch>
        </p:blipFill>
        <p:spPr>
          <a:xfrm>
            <a:off x="4183717" y="5530770"/>
            <a:ext cx="1133719" cy="248865"/>
          </a:xfrm>
          <a:prstGeom prst="rect">
            <a:avLst/>
          </a:prstGeom>
        </p:spPr>
      </p:pic>
      <p:sp>
        <p:nvSpPr>
          <p:cNvPr id="113" name="Text Box 40">
            <a:extLst>
              <a:ext uri="{FF2B5EF4-FFF2-40B4-BE49-F238E27FC236}">
                <a16:creationId xmlns:a16="http://schemas.microsoft.com/office/drawing/2014/main" id="{EB71F4B1-9A0F-4C90-82D0-1F5BC87C8A01}"/>
              </a:ext>
            </a:extLst>
          </p:cNvPr>
          <p:cNvSpPr txBox="1">
            <a:spLocks noChangeArrowheads="1"/>
          </p:cNvSpPr>
          <p:nvPr/>
        </p:nvSpPr>
        <p:spPr bwMode="auto">
          <a:xfrm>
            <a:off x="1754493" y="5819645"/>
            <a:ext cx="691185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根据分配律：</a:t>
            </a:r>
          </a:p>
        </p:txBody>
      </p:sp>
      <p:pic>
        <p:nvPicPr>
          <p:cNvPr id="114" name="图片 113">
            <a:extLst>
              <a:ext uri="{FF2B5EF4-FFF2-40B4-BE49-F238E27FC236}">
                <a16:creationId xmlns:a16="http://schemas.microsoft.com/office/drawing/2014/main" id="{1F532675-C035-4EDB-950C-2B6D1A32912E}"/>
              </a:ext>
            </a:extLst>
          </p:cNvPr>
          <p:cNvPicPr>
            <a:picLocks noChangeAspect="1"/>
          </p:cNvPicPr>
          <p:nvPr/>
        </p:nvPicPr>
        <p:blipFill>
          <a:blip r:embed="rId7"/>
          <a:stretch>
            <a:fillRect/>
          </a:stretch>
        </p:blipFill>
        <p:spPr>
          <a:xfrm>
            <a:off x="4131836" y="6321320"/>
            <a:ext cx="1237478" cy="348041"/>
          </a:xfrm>
          <a:prstGeom prst="rect">
            <a:avLst/>
          </a:prstGeom>
        </p:spPr>
      </p:pic>
    </p:spTree>
    <p:extLst>
      <p:ext uri="{BB962C8B-B14F-4D97-AF65-F5344CB8AC3E}">
        <p14:creationId xmlns:p14="http://schemas.microsoft.com/office/powerpoint/2010/main" val="327197487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9" grpId="0"/>
      <p:bldP spid="111" grpId="0"/>
      <p:bldP spid="11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84</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2" name="组合 1">
            <a:extLst>
              <a:ext uri="{FF2B5EF4-FFF2-40B4-BE49-F238E27FC236}">
                <a16:creationId xmlns:a16="http://schemas.microsoft.com/office/drawing/2014/main" id="{CD3A2B7D-E840-4A8D-84D1-CE51B649F1B8}"/>
              </a:ext>
            </a:extLst>
          </p:cNvPr>
          <p:cNvGrpSpPr/>
          <p:nvPr/>
        </p:nvGrpSpPr>
        <p:grpSpPr>
          <a:xfrm>
            <a:off x="1295400" y="1340769"/>
            <a:ext cx="4209991" cy="461665"/>
            <a:chOff x="1295400" y="1340769"/>
            <a:chExt cx="4209991" cy="461665"/>
          </a:xfrm>
        </p:grpSpPr>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2</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0" name="Text Box 40">
              <a:extLst>
                <a:ext uri="{FF2B5EF4-FFF2-40B4-BE49-F238E27FC236}">
                  <a16:creationId xmlns:a16="http://schemas.microsoft.com/office/drawing/2014/main" id="{975467AC-F4DE-4298-A066-A23BBCC66131}"/>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6" name="图片 25">
              <a:extLst>
                <a:ext uri="{FF2B5EF4-FFF2-40B4-BE49-F238E27FC236}">
                  <a16:creationId xmlns:a16="http://schemas.microsoft.com/office/drawing/2014/main" id="{F0F47ED9-E4B0-49E6-87A0-AA982694B2C0}"/>
                </a:ext>
              </a:extLst>
            </p:cNvPr>
            <p:cNvPicPr>
              <a:picLocks noChangeAspect="1"/>
            </p:cNvPicPr>
            <p:nvPr/>
          </p:nvPicPr>
          <p:blipFill>
            <a:blip r:embed="rId11"/>
            <a:stretch>
              <a:fillRect/>
            </a:stretch>
          </p:blipFill>
          <p:spPr>
            <a:xfrm>
              <a:off x="4392042" y="1453009"/>
              <a:ext cx="256158" cy="237183"/>
            </a:xfrm>
            <a:prstGeom prst="rect">
              <a:avLst/>
            </a:prstGeom>
          </p:spPr>
        </p:pic>
      </p:grpSp>
      <p:pic>
        <p:nvPicPr>
          <p:cNvPr id="17" name="图片 16">
            <a:extLst>
              <a:ext uri="{FF2B5EF4-FFF2-40B4-BE49-F238E27FC236}">
                <a16:creationId xmlns:a16="http://schemas.microsoft.com/office/drawing/2014/main" id="{97DF3E3D-7092-4E13-8A87-B69B7B3993C7}"/>
              </a:ext>
            </a:extLst>
          </p:cNvPr>
          <p:cNvPicPr>
            <a:picLocks noChangeAspect="1"/>
          </p:cNvPicPr>
          <p:nvPr/>
        </p:nvPicPr>
        <p:blipFill>
          <a:blip r:embed="rId12"/>
          <a:stretch>
            <a:fillRect/>
          </a:stretch>
        </p:blipFill>
        <p:spPr>
          <a:xfrm>
            <a:off x="2687191" y="2054250"/>
            <a:ext cx="4689699" cy="342940"/>
          </a:xfrm>
          <a:prstGeom prst="rect">
            <a:avLst/>
          </a:prstGeom>
        </p:spPr>
      </p:pic>
      <p:sp>
        <p:nvSpPr>
          <p:cNvPr id="19" name="Text Box 40">
            <a:extLst>
              <a:ext uri="{FF2B5EF4-FFF2-40B4-BE49-F238E27FC236}">
                <a16:creationId xmlns:a16="http://schemas.microsoft.com/office/drawing/2014/main" id="{C5A0E68A-9C99-4DBC-B487-491C8DB8AC22}"/>
              </a:ext>
            </a:extLst>
          </p:cNvPr>
          <p:cNvSpPr txBox="1">
            <a:spLocks noChangeArrowheads="1"/>
          </p:cNvSpPr>
          <p:nvPr/>
        </p:nvSpPr>
        <p:spPr bwMode="auto">
          <a:xfrm>
            <a:off x="1905000" y="2604252"/>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10481124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18" name="组合 17">
            <a:extLst>
              <a:ext uri="{FF2B5EF4-FFF2-40B4-BE49-F238E27FC236}">
                <a16:creationId xmlns:a16="http://schemas.microsoft.com/office/drawing/2014/main" id="{0F1FFB3C-1132-4062-826D-58FB6BA7B500}"/>
              </a:ext>
            </a:extLst>
          </p:cNvPr>
          <p:cNvGrpSpPr/>
          <p:nvPr/>
        </p:nvGrpSpPr>
        <p:grpSpPr>
          <a:xfrm>
            <a:off x="1295400" y="1340769"/>
            <a:ext cx="4209991" cy="461665"/>
            <a:chOff x="1295400" y="1340769"/>
            <a:chExt cx="4209991" cy="461665"/>
          </a:xfrm>
        </p:grpSpPr>
        <p:sp>
          <p:nvSpPr>
            <p:cNvPr id="19" name="Text Box 40">
              <a:extLst>
                <a:ext uri="{FF2B5EF4-FFF2-40B4-BE49-F238E27FC236}">
                  <a16:creationId xmlns:a16="http://schemas.microsoft.com/office/drawing/2014/main" id="{95784A6A-9C6B-4F6A-88F4-219B17FDEA30}"/>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2</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0" name="Text Box 40">
              <a:extLst>
                <a:ext uri="{FF2B5EF4-FFF2-40B4-BE49-F238E27FC236}">
                  <a16:creationId xmlns:a16="http://schemas.microsoft.com/office/drawing/2014/main" id="{7E428A42-D187-4B63-8107-BCE8868575D8}"/>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1" name="图片 20">
              <a:extLst>
                <a:ext uri="{FF2B5EF4-FFF2-40B4-BE49-F238E27FC236}">
                  <a16:creationId xmlns:a16="http://schemas.microsoft.com/office/drawing/2014/main" id="{0B2FDA40-67E8-4BD3-BFF5-FA1EF9BA8F4F}"/>
                </a:ext>
              </a:extLst>
            </p:cNvPr>
            <p:cNvPicPr>
              <a:picLocks noChangeAspect="1"/>
            </p:cNvPicPr>
            <p:nvPr/>
          </p:nvPicPr>
          <p:blipFill>
            <a:blip r:embed="rId2"/>
            <a:stretch>
              <a:fillRect/>
            </a:stretch>
          </p:blipFill>
          <p:spPr>
            <a:xfrm>
              <a:off x="4392042" y="1453009"/>
              <a:ext cx="256158" cy="237183"/>
            </a:xfrm>
            <a:prstGeom prst="rect">
              <a:avLst/>
            </a:prstGeom>
          </p:spPr>
        </p:pic>
      </p:grpSp>
      <p:pic>
        <p:nvPicPr>
          <p:cNvPr id="22" name="图片 21">
            <a:extLst>
              <a:ext uri="{FF2B5EF4-FFF2-40B4-BE49-F238E27FC236}">
                <a16:creationId xmlns:a16="http://schemas.microsoft.com/office/drawing/2014/main" id="{D9C2038A-6B0B-4FB6-98ED-723F0D989CB3}"/>
              </a:ext>
            </a:extLst>
          </p:cNvPr>
          <p:cNvPicPr>
            <a:picLocks noChangeAspect="1"/>
          </p:cNvPicPr>
          <p:nvPr/>
        </p:nvPicPr>
        <p:blipFill>
          <a:blip r:embed="rId3"/>
          <a:stretch>
            <a:fillRect/>
          </a:stretch>
        </p:blipFill>
        <p:spPr>
          <a:xfrm>
            <a:off x="2687191" y="2054250"/>
            <a:ext cx="4689699" cy="342940"/>
          </a:xfrm>
          <a:prstGeom prst="rect">
            <a:avLst/>
          </a:prstGeom>
        </p:spPr>
      </p:pic>
      <p:sp>
        <p:nvSpPr>
          <p:cNvPr id="23" name="Text Box 40">
            <a:extLst>
              <a:ext uri="{FF2B5EF4-FFF2-40B4-BE49-F238E27FC236}">
                <a16:creationId xmlns:a16="http://schemas.microsoft.com/office/drawing/2014/main" id="{4EB9A601-C5D0-426C-91C0-85266CAAD69D}"/>
              </a:ext>
            </a:extLst>
          </p:cNvPr>
          <p:cNvSpPr txBox="1">
            <a:spLocks noChangeArrowheads="1"/>
          </p:cNvSpPr>
          <p:nvPr/>
        </p:nvSpPr>
        <p:spPr bwMode="auto">
          <a:xfrm>
            <a:off x="1905000" y="2604252"/>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sp>
        <p:nvSpPr>
          <p:cNvPr id="24" name="Text Box 40">
            <a:extLst>
              <a:ext uri="{FF2B5EF4-FFF2-40B4-BE49-F238E27FC236}">
                <a16:creationId xmlns:a16="http://schemas.microsoft.com/office/drawing/2014/main" id="{79DA091E-C6A9-4D24-98A5-384815E1194C}"/>
              </a:ext>
            </a:extLst>
          </p:cNvPr>
          <p:cNvSpPr txBox="1">
            <a:spLocks noChangeArrowheads="1"/>
          </p:cNvSpPr>
          <p:nvPr/>
        </p:nvSpPr>
        <p:spPr bwMode="auto">
          <a:xfrm>
            <a:off x="609600" y="3212977"/>
            <a:ext cx="739675"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解：</a:t>
            </a:r>
          </a:p>
        </p:txBody>
      </p:sp>
      <p:sp>
        <p:nvSpPr>
          <p:cNvPr id="25" name="Text Box 40">
            <a:extLst>
              <a:ext uri="{FF2B5EF4-FFF2-40B4-BE49-F238E27FC236}">
                <a16:creationId xmlns:a16="http://schemas.microsoft.com/office/drawing/2014/main" id="{F8435825-D4AB-4481-9C0A-440590A12EE1}"/>
              </a:ext>
            </a:extLst>
          </p:cNvPr>
          <p:cNvSpPr txBox="1">
            <a:spLocks noChangeArrowheads="1"/>
          </p:cNvSpPr>
          <p:nvPr/>
        </p:nvSpPr>
        <p:spPr bwMode="auto">
          <a:xfrm>
            <a:off x="1276547" y="3212976"/>
            <a:ext cx="7200800"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这道题要求至少包含</a:t>
            </a:r>
            <a:r>
              <a:rPr lang="en-US" altLang="zh-CN" sz="2400" b="0" i="0" dirty="0">
                <a:solidFill>
                  <a:srgbClr val="000000"/>
                </a:solidFill>
                <a:latin typeface="SimSun" panose="02010600030101010101" pitchFamily="2" charset="-122"/>
                <a:ea typeface="SimSun" panose="02010600030101010101" pitchFamily="2" charset="-122"/>
              </a:rPr>
              <a:t>3</a:t>
            </a:r>
            <a:r>
              <a:rPr lang="zh-CN" altLang="en-US" sz="2400" b="0" i="0" dirty="0">
                <a:solidFill>
                  <a:srgbClr val="000000"/>
                </a:solidFill>
                <a:latin typeface="SimSun" panose="02010600030101010101" pitchFamily="2" charset="-122"/>
                <a:ea typeface="SimSun" panose="02010600030101010101" pitchFamily="2" charset="-122"/>
              </a:rPr>
              <a:t>个连续的</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，所以可以先写出来</a:t>
            </a:r>
          </a:p>
        </p:txBody>
      </p:sp>
      <p:pic>
        <p:nvPicPr>
          <p:cNvPr id="26" name="图片 25">
            <a:extLst>
              <a:ext uri="{FF2B5EF4-FFF2-40B4-BE49-F238E27FC236}">
                <a16:creationId xmlns:a16="http://schemas.microsoft.com/office/drawing/2014/main" id="{32F6AE43-526E-4A9D-8411-167736B29B6E}"/>
              </a:ext>
            </a:extLst>
          </p:cNvPr>
          <p:cNvPicPr>
            <a:picLocks noChangeAspect="1"/>
          </p:cNvPicPr>
          <p:nvPr/>
        </p:nvPicPr>
        <p:blipFill>
          <a:blip r:embed="rId4"/>
          <a:stretch>
            <a:fillRect/>
          </a:stretch>
        </p:blipFill>
        <p:spPr>
          <a:xfrm>
            <a:off x="4040599" y="3988311"/>
            <a:ext cx="476308" cy="198462"/>
          </a:xfrm>
          <a:prstGeom prst="rect">
            <a:avLst/>
          </a:prstGeom>
        </p:spPr>
      </p:pic>
      <p:grpSp>
        <p:nvGrpSpPr>
          <p:cNvPr id="27" name="组合 26">
            <a:extLst>
              <a:ext uri="{FF2B5EF4-FFF2-40B4-BE49-F238E27FC236}">
                <a16:creationId xmlns:a16="http://schemas.microsoft.com/office/drawing/2014/main" id="{3556B0B7-94C3-4038-9E6F-8FC9B96121B6}"/>
              </a:ext>
            </a:extLst>
          </p:cNvPr>
          <p:cNvGrpSpPr/>
          <p:nvPr/>
        </p:nvGrpSpPr>
        <p:grpSpPr>
          <a:xfrm>
            <a:off x="1258737" y="4399853"/>
            <a:ext cx="7200800" cy="993212"/>
            <a:chOff x="1385838" y="4399853"/>
            <a:chExt cx="7200800" cy="993212"/>
          </a:xfrm>
        </p:grpSpPr>
        <p:sp>
          <p:nvSpPr>
            <p:cNvPr id="28" name="Text Box 40">
              <a:extLst>
                <a:ext uri="{FF2B5EF4-FFF2-40B4-BE49-F238E27FC236}">
                  <a16:creationId xmlns:a16="http://schemas.microsoft.com/office/drawing/2014/main" id="{614B1DA8-9ECD-4954-939D-4535BFC78E37}"/>
                </a:ext>
              </a:extLst>
            </p:cNvPr>
            <p:cNvSpPr txBox="1">
              <a:spLocks noChangeArrowheads="1"/>
            </p:cNvSpPr>
            <p:nvPr/>
          </p:nvSpPr>
          <p:spPr bwMode="auto">
            <a:xfrm>
              <a:off x="1385838" y="4399853"/>
              <a:ext cx="7200800"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由于左右可以是任意字符串，即任意长度、任意字符，</a:t>
              </a:r>
            </a:p>
          </p:txBody>
        </p:sp>
        <p:sp>
          <p:nvSpPr>
            <p:cNvPr id="29" name="Text Box 40">
              <a:extLst>
                <a:ext uri="{FF2B5EF4-FFF2-40B4-BE49-F238E27FC236}">
                  <a16:creationId xmlns:a16="http://schemas.microsoft.com/office/drawing/2014/main" id="{5FDD2E37-1A94-4AA5-BE6C-3502EE9B90D9}"/>
                </a:ext>
              </a:extLst>
            </p:cNvPr>
            <p:cNvSpPr txBox="1">
              <a:spLocks noChangeArrowheads="1"/>
            </p:cNvSpPr>
            <p:nvPr/>
          </p:nvSpPr>
          <p:spPr bwMode="auto">
            <a:xfrm>
              <a:off x="1385838" y="4931400"/>
              <a:ext cx="7200800"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因此可以利用星闭包来表示左右两侧。最终结果是：</a:t>
              </a:r>
            </a:p>
          </p:txBody>
        </p:sp>
      </p:grpSp>
      <p:pic>
        <p:nvPicPr>
          <p:cNvPr id="30" name="图片 29">
            <a:extLst>
              <a:ext uri="{FF2B5EF4-FFF2-40B4-BE49-F238E27FC236}">
                <a16:creationId xmlns:a16="http://schemas.microsoft.com/office/drawing/2014/main" id="{4949AC03-10A8-47B1-8779-8BB04FD5B984}"/>
              </a:ext>
            </a:extLst>
          </p:cNvPr>
          <p:cNvPicPr>
            <a:picLocks noChangeAspect="1"/>
          </p:cNvPicPr>
          <p:nvPr/>
        </p:nvPicPr>
        <p:blipFill>
          <a:blip r:embed="rId5"/>
          <a:stretch>
            <a:fillRect/>
          </a:stretch>
        </p:blipFill>
        <p:spPr>
          <a:xfrm>
            <a:off x="3004739" y="5805265"/>
            <a:ext cx="2592288" cy="297205"/>
          </a:xfrm>
          <a:prstGeom prst="rect">
            <a:avLst/>
          </a:prstGeom>
        </p:spPr>
      </p:pic>
    </p:spTree>
    <p:extLst>
      <p:ext uri="{BB962C8B-B14F-4D97-AF65-F5344CB8AC3E}">
        <p14:creationId xmlns:p14="http://schemas.microsoft.com/office/powerpoint/2010/main" val="171074295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86</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2" name="组合 1">
            <a:extLst>
              <a:ext uri="{FF2B5EF4-FFF2-40B4-BE49-F238E27FC236}">
                <a16:creationId xmlns:a16="http://schemas.microsoft.com/office/drawing/2014/main" id="{CD3A2B7D-E840-4A8D-84D1-CE51B649F1B8}"/>
              </a:ext>
            </a:extLst>
          </p:cNvPr>
          <p:cNvGrpSpPr/>
          <p:nvPr/>
        </p:nvGrpSpPr>
        <p:grpSpPr>
          <a:xfrm>
            <a:off x="1295400" y="1340769"/>
            <a:ext cx="4209991" cy="461665"/>
            <a:chOff x="1295400" y="1340769"/>
            <a:chExt cx="4209991" cy="461665"/>
          </a:xfrm>
        </p:grpSpPr>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3</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0" name="Text Box 40">
              <a:extLst>
                <a:ext uri="{FF2B5EF4-FFF2-40B4-BE49-F238E27FC236}">
                  <a16:creationId xmlns:a16="http://schemas.microsoft.com/office/drawing/2014/main" id="{975467AC-F4DE-4298-A066-A23BBCC66131}"/>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6" name="图片 25">
              <a:extLst>
                <a:ext uri="{FF2B5EF4-FFF2-40B4-BE49-F238E27FC236}">
                  <a16:creationId xmlns:a16="http://schemas.microsoft.com/office/drawing/2014/main" id="{F0F47ED9-E4B0-49E6-87A0-AA982694B2C0}"/>
                </a:ext>
              </a:extLst>
            </p:cNvPr>
            <p:cNvPicPr>
              <a:picLocks noChangeAspect="1"/>
            </p:cNvPicPr>
            <p:nvPr/>
          </p:nvPicPr>
          <p:blipFill>
            <a:blip r:embed="rId11"/>
            <a:stretch>
              <a:fillRect/>
            </a:stretch>
          </p:blipFill>
          <p:spPr>
            <a:xfrm>
              <a:off x="4392042" y="1453009"/>
              <a:ext cx="256158" cy="237183"/>
            </a:xfrm>
            <a:prstGeom prst="rect">
              <a:avLst/>
            </a:prstGeom>
          </p:spPr>
        </p:pic>
      </p:grpSp>
      <p:sp>
        <p:nvSpPr>
          <p:cNvPr id="21" name="Text Box 40">
            <a:extLst>
              <a:ext uri="{FF2B5EF4-FFF2-40B4-BE49-F238E27FC236}">
                <a16:creationId xmlns:a16="http://schemas.microsoft.com/office/drawing/2014/main" id="{B41E5C56-2932-4C93-B437-A9D5BE526738}"/>
              </a:ext>
            </a:extLst>
          </p:cNvPr>
          <p:cNvSpPr txBox="1">
            <a:spLocks noChangeArrowheads="1"/>
          </p:cNvSpPr>
          <p:nvPr/>
        </p:nvSpPr>
        <p:spPr bwMode="auto">
          <a:xfrm>
            <a:off x="1752600" y="2604252"/>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22" name="图片 21">
            <a:extLst>
              <a:ext uri="{FF2B5EF4-FFF2-40B4-BE49-F238E27FC236}">
                <a16:creationId xmlns:a16="http://schemas.microsoft.com/office/drawing/2014/main" id="{6861CE8A-39FD-40F6-B6E5-317A2CFC2900}"/>
              </a:ext>
            </a:extLst>
          </p:cNvPr>
          <p:cNvPicPr>
            <a:picLocks noChangeAspect="1"/>
          </p:cNvPicPr>
          <p:nvPr/>
        </p:nvPicPr>
        <p:blipFill>
          <a:blip r:embed="rId12"/>
          <a:stretch>
            <a:fillRect/>
          </a:stretch>
        </p:blipFill>
        <p:spPr>
          <a:xfrm>
            <a:off x="3571813" y="2065138"/>
            <a:ext cx="3272904" cy="355750"/>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04338940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17" name="组合 16">
            <a:extLst>
              <a:ext uri="{FF2B5EF4-FFF2-40B4-BE49-F238E27FC236}">
                <a16:creationId xmlns:a16="http://schemas.microsoft.com/office/drawing/2014/main" id="{23CA60B4-8176-4278-B85B-85F51D8FB2B2}"/>
              </a:ext>
            </a:extLst>
          </p:cNvPr>
          <p:cNvGrpSpPr/>
          <p:nvPr/>
        </p:nvGrpSpPr>
        <p:grpSpPr>
          <a:xfrm>
            <a:off x="1295400" y="1340769"/>
            <a:ext cx="4209991" cy="461665"/>
            <a:chOff x="1295400" y="1340769"/>
            <a:chExt cx="4209991" cy="461665"/>
          </a:xfrm>
        </p:grpSpPr>
        <p:sp>
          <p:nvSpPr>
            <p:cNvPr id="31" name="Text Box 40">
              <a:extLst>
                <a:ext uri="{FF2B5EF4-FFF2-40B4-BE49-F238E27FC236}">
                  <a16:creationId xmlns:a16="http://schemas.microsoft.com/office/drawing/2014/main" id="{306644AF-9248-4F2E-8EA9-283195CDC610}"/>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3</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32" name="Text Box 40">
              <a:extLst>
                <a:ext uri="{FF2B5EF4-FFF2-40B4-BE49-F238E27FC236}">
                  <a16:creationId xmlns:a16="http://schemas.microsoft.com/office/drawing/2014/main" id="{4CE80380-86EA-4511-BB34-FEEF2295C372}"/>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33" name="图片 32">
              <a:extLst>
                <a:ext uri="{FF2B5EF4-FFF2-40B4-BE49-F238E27FC236}">
                  <a16:creationId xmlns:a16="http://schemas.microsoft.com/office/drawing/2014/main" id="{D9D08E62-3F7E-49C1-B8B8-B749323F3709}"/>
                </a:ext>
              </a:extLst>
            </p:cNvPr>
            <p:cNvPicPr>
              <a:picLocks noChangeAspect="1"/>
            </p:cNvPicPr>
            <p:nvPr/>
          </p:nvPicPr>
          <p:blipFill>
            <a:blip r:embed="rId2"/>
            <a:stretch>
              <a:fillRect/>
            </a:stretch>
          </p:blipFill>
          <p:spPr>
            <a:xfrm>
              <a:off x="4392042" y="1453009"/>
              <a:ext cx="256158" cy="237183"/>
            </a:xfrm>
            <a:prstGeom prst="rect">
              <a:avLst/>
            </a:prstGeom>
          </p:spPr>
        </p:pic>
      </p:grpSp>
      <p:sp>
        <p:nvSpPr>
          <p:cNvPr id="34" name="Text Box 40">
            <a:extLst>
              <a:ext uri="{FF2B5EF4-FFF2-40B4-BE49-F238E27FC236}">
                <a16:creationId xmlns:a16="http://schemas.microsoft.com/office/drawing/2014/main" id="{2095AA71-5423-40E8-8ED5-AD8F56D70BD8}"/>
              </a:ext>
            </a:extLst>
          </p:cNvPr>
          <p:cNvSpPr txBox="1">
            <a:spLocks noChangeArrowheads="1"/>
          </p:cNvSpPr>
          <p:nvPr/>
        </p:nvSpPr>
        <p:spPr bwMode="auto">
          <a:xfrm>
            <a:off x="1752600" y="2604252"/>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35" name="图片 34">
            <a:extLst>
              <a:ext uri="{FF2B5EF4-FFF2-40B4-BE49-F238E27FC236}">
                <a16:creationId xmlns:a16="http://schemas.microsoft.com/office/drawing/2014/main" id="{A38956A5-64FE-41DF-B7DA-F7F4DD4CEA43}"/>
              </a:ext>
            </a:extLst>
          </p:cNvPr>
          <p:cNvPicPr>
            <a:picLocks noChangeAspect="1"/>
          </p:cNvPicPr>
          <p:nvPr/>
        </p:nvPicPr>
        <p:blipFill>
          <a:blip r:embed="rId3"/>
          <a:stretch>
            <a:fillRect/>
          </a:stretch>
        </p:blipFill>
        <p:spPr>
          <a:xfrm>
            <a:off x="3571813" y="2065138"/>
            <a:ext cx="3272904" cy="355750"/>
          </a:xfrm>
          <a:prstGeom prst="rect">
            <a:avLst/>
          </a:prstGeom>
        </p:spPr>
      </p:pic>
      <p:sp>
        <p:nvSpPr>
          <p:cNvPr id="36" name="Text Box 40">
            <a:extLst>
              <a:ext uri="{FF2B5EF4-FFF2-40B4-BE49-F238E27FC236}">
                <a16:creationId xmlns:a16="http://schemas.microsoft.com/office/drawing/2014/main" id="{060BC9C3-E6AA-48D3-B10D-E16B208A47C9}"/>
              </a:ext>
            </a:extLst>
          </p:cNvPr>
          <p:cNvSpPr txBox="1">
            <a:spLocks noChangeArrowheads="1"/>
          </p:cNvSpPr>
          <p:nvPr/>
        </p:nvSpPr>
        <p:spPr bwMode="auto">
          <a:xfrm>
            <a:off x="533400" y="3447016"/>
            <a:ext cx="739675"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解：</a:t>
            </a:r>
          </a:p>
        </p:txBody>
      </p:sp>
      <p:grpSp>
        <p:nvGrpSpPr>
          <p:cNvPr id="37" name="组合 36">
            <a:extLst>
              <a:ext uri="{FF2B5EF4-FFF2-40B4-BE49-F238E27FC236}">
                <a16:creationId xmlns:a16="http://schemas.microsoft.com/office/drawing/2014/main" id="{2BFD76F0-3D7E-4D81-8F03-3C40EC6A50B8}"/>
              </a:ext>
            </a:extLst>
          </p:cNvPr>
          <p:cNvGrpSpPr/>
          <p:nvPr/>
        </p:nvGrpSpPr>
        <p:grpSpPr>
          <a:xfrm>
            <a:off x="1273073" y="3452767"/>
            <a:ext cx="7416106" cy="1012124"/>
            <a:chOff x="1476374" y="3218728"/>
            <a:chExt cx="7416106" cy="1012124"/>
          </a:xfrm>
        </p:grpSpPr>
        <p:sp>
          <p:nvSpPr>
            <p:cNvPr id="38" name="Text Box 40">
              <a:extLst>
                <a:ext uri="{FF2B5EF4-FFF2-40B4-BE49-F238E27FC236}">
                  <a16:creationId xmlns:a16="http://schemas.microsoft.com/office/drawing/2014/main" id="{3ABA468E-0C16-4009-8DD5-6EECCD977646}"/>
                </a:ext>
              </a:extLst>
            </p:cNvPr>
            <p:cNvSpPr txBox="1">
              <a:spLocks noChangeArrowheads="1"/>
            </p:cNvSpPr>
            <p:nvPr/>
          </p:nvSpPr>
          <p:spPr bwMode="auto">
            <a:xfrm>
              <a:off x="1476374" y="3218728"/>
              <a:ext cx="741610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先给出结尾的</a:t>
              </a:r>
              <a:r>
                <a:rPr lang="en-US" altLang="zh-CN" sz="2400" b="0" i="0" dirty="0">
                  <a:solidFill>
                    <a:srgbClr val="000000"/>
                  </a:solidFill>
                  <a:latin typeface="SimSun" panose="02010600030101010101" pitchFamily="2" charset="-122"/>
                  <a:ea typeface="SimSun" panose="02010600030101010101" pitchFamily="2" charset="-122"/>
                </a:rPr>
                <a:t>01</a:t>
              </a:r>
              <a:r>
                <a:rPr lang="zh-CN" altLang="en-US" sz="2400" b="0" i="0" dirty="0">
                  <a:solidFill>
                    <a:srgbClr val="000000"/>
                  </a:solidFill>
                  <a:latin typeface="SimSun" panose="02010600030101010101" pitchFamily="2" charset="-122"/>
                  <a:ea typeface="SimSun" panose="02010600030101010101" pitchFamily="2" charset="-122"/>
                </a:rPr>
                <a:t>，再补上左侧的</a:t>
              </a:r>
            </a:p>
          </p:txBody>
        </p:sp>
        <p:sp>
          <p:nvSpPr>
            <p:cNvPr id="39" name="Text Box 40">
              <a:extLst>
                <a:ext uri="{FF2B5EF4-FFF2-40B4-BE49-F238E27FC236}">
                  <a16:creationId xmlns:a16="http://schemas.microsoft.com/office/drawing/2014/main" id="{F8A34A9B-F9AC-443E-944C-C229A9C4C71A}"/>
                </a:ext>
              </a:extLst>
            </p:cNvPr>
            <p:cNvSpPr txBox="1">
              <a:spLocks noChangeArrowheads="1"/>
            </p:cNvSpPr>
            <p:nvPr/>
          </p:nvSpPr>
          <p:spPr bwMode="auto">
            <a:xfrm>
              <a:off x="1476374" y="3769187"/>
              <a:ext cx="741610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任意字符串，因此结果为：</a:t>
              </a:r>
            </a:p>
          </p:txBody>
        </p:sp>
      </p:grpSp>
      <p:pic>
        <p:nvPicPr>
          <p:cNvPr id="40" name="图片 39">
            <a:extLst>
              <a:ext uri="{FF2B5EF4-FFF2-40B4-BE49-F238E27FC236}">
                <a16:creationId xmlns:a16="http://schemas.microsoft.com/office/drawing/2014/main" id="{C4480367-38F6-480E-9B12-7AA24DC858B1}"/>
              </a:ext>
            </a:extLst>
          </p:cNvPr>
          <p:cNvPicPr>
            <a:picLocks noChangeAspect="1"/>
          </p:cNvPicPr>
          <p:nvPr/>
        </p:nvPicPr>
        <p:blipFill>
          <a:blip r:embed="rId4"/>
          <a:stretch>
            <a:fillRect/>
          </a:stretch>
        </p:blipFill>
        <p:spPr>
          <a:xfrm>
            <a:off x="2826480" y="4912334"/>
            <a:ext cx="2341488" cy="345466"/>
          </a:xfrm>
          <a:prstGeom prst="rect">
            <a:avLst/>
          </a:prstGeom>
        </p:spPr>
      </p:pic>
    </p:spTree>
    <p:extLst>
      <p:ext uri="{BB962C8B-B14F-4D97-AF65-F5344CB8AC3E}">
        <p14:creationId xmlns:p14="http://schemas.microsoft.com/office/powerpoint/2010/main" val="183442359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88</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2" name="组合 1">
            <a:extLst>
              <a:ext uri="{FF2B5EF4-FFF2-40B4-BE49-F238E27FC236}">
                <a16:creationId xmlns:a16="http://schemas.microsoft.com/office/drawing/2014/main" id="{CD3A2B7D-E840-4A8D-84D1-CE51B649F1B8}"/>
              </a:ext>
            </a:extLst>
          </p:cNvPr>
          <p:cNvGrpSpPr/>
          <p:nvPr/>
        </p:nvGrpSpPr>
        <p:grpSpPr>
          <a:xfrm>
            <a:off x="1295400" y="1340769"/>
            <a:ext cx="4209991" cy="461665"/>
            <a:chOff x="1295400" y="1340769"/>
            <a:chExt cx="4209991" cy="461665"/>
          </a:xfrm>
        </p:grpSpPr>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4</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0" name="Text Box 40">
              <a:extLst>
                <a:ext uri="{FF2B5EF4-FFF2-40B4-BE49-F238E27FC236}">
                  <a16:creationId xmlns:a16="http://schemas.microsoft.com/office/drawing/2014/main" id="{975467AC-F4DE-4298-A066-A23BBCC66131}"/>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6" name="图片 25">
              <a:extLst>
                <a:ext uri="{FF2B5EF4-FFF2-40B4-BE49-F238E27FC236}">
                  <a16:creationId xmlns:a16="http://schemas.microsoft.com/office/drawing/2014/main" id="{F0F47ED9-E4B0-49E6-87A0-AA982694B2C0}"/>
                </a:ext>
              </a:extLst>
            </p:cNvPr>
            <p:cNvPicPr>
              <a:picLocks noChangeAspect="1"/>
            </p:cNvPicPr>
            <p:nvPr/>
          </p:nvPicPr>
          <p:blipFill>
            <a:blip r:embed="rId11"/>
            <a:stretch>
              <a:fillRect/>
            </a:stretch>
          </p:blipFill>
          <p:spPr>
            <a:xfrm>
              <a:off x="4392042" y="1453009"/>
              <a:ext cx="256158" cy="237183"/>
            </a:xfrm>
            <a:prstGeom prst="rect">
              <a:avLst/>
            </a:prstGeom>
          </p:spPr>
        </p:pic>
      </p:grpSp>
      <p:sp>
        <p:nvSpPr>
          <p:cNvPr id="17" name="Text Box 40">
            <a:extLst>
              <a:ext uri="{FF2B5EF4-FFF2-40B4-BE49-F238E27FC236}">
                <a16:creationId xmlns:a16="http://schemas.microsoft.com/office/drawing/2014/main" id="{DA776BAE-A56E-42BF-A186-6FDFCF21DF7D}"/>
              </a:ext>
            </a:extLst>
          </p:cNvPr>
          <p:cNvSpPr txBox="1">
            <a:spLocks noChangeArrowheads="1"/>
          </p:cNvSpPr>
          <p:nvPr/>
        </p:nvSpPr>
        <p:spPr bwMode="auto">
          <a:xfrm>
            <a:off x="1905000" y="2604252"/>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19" name="图片 18">
            <a:extLst>
              <a:ext uri="{FF2B5EF4-FFF2-40B4-BE49-F238E27FC236}">
                <a16:creationId xmlns:a16="http://schemas.microsoft.com/office/drawing/2014/main" id="{A165A90B-9819-4DC1-81A7-B03E62CE2D3E}"/>
              </a:ext>
            </a:extLst>
          </p:cNvPr>
          <p:cNvPicPr>
            <a:picLocks noChangeAspect="1"/>
          </p:cNvPicPr>
          <p:nvPr/>
        </p:nvPicPr>
        <p:blipFill>
          <a:blip r:embed="rId12"/>
          <a:stretch>
            <a:fillRect/>
          </a:stretch>
        </p:blipFill>
        <p:spPr>
          <a:xfrm>
            <a:off x="3001281" y="2061198"/>
            <a:ext cx="4718769" cy="369375"/>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30024415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15" name="组合 14">
            <a:extLst>
              <a:ext uri="{FF2B5EF4-FFF2-40B4-BE49-F238E27FC236}">
                <a16:creationId xmlns:a16="http://schemas.microsoft.com/office/drawing/2014/main" id="{BCBD7056-1719-402B-B734-018CE5F122F0}"/>
              </a:ext>
            </a:extLst>
          </p:cNvPr>
          <p:cNvGrpSpPr/>
          <p:nvPr/>
        </p:nvGrpSpPr>
        <p:grpSpPr>
          <a:xfrm>
            <a:off x="1295400" y="1340769"/>
            <a:ext cx="4209991" cy="461665"/>
            <a:chOff x="1295400" y="1340769"/>
            <a:chExt cx="4209991" cy="461665"/>
          </a:xfrm>
        </p:grpSpPr>
        <p:sp>
          <p:nvSpPr>
            <p:cNvPr id="16" name="Text Box 40">
              <a:extLst>
                <a:ext uri="{FF2B5EF4-FFF2-40B4-BE49-F238E27FC236}">
                  <a16:creationId xmlns:a16="http://schemas.microsoft.com/office/drawing/2014/main" id="{08900BFE-8644-4E71-909B-F64D9078960F}"/>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4</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18" name="Text Box 40">
              <a:extLst>
                <a:ext uri="{FF2B5EF4-FFF2-40B4-BE49-F238E27FC236}">
                  <a16:creationId xmlns:a16="http://schemas.microsoft.com/office/drawing/2014/main" id="{79A81D80-9213-435E-AF04-CB04E969B4FA}"/>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19" name="图片 18">
              <a:extLst>
                <a:ext uri="{FF2B5EF4-FFF2-40B4-BE49-F238E27FC236}">
                  <a16:creationId xmlns:a16="http://schemas.microsoft.com/office/drawing/2014/main" id="{5E3EAA5C-DFDE-4470-8731-D46BDBA30864}"/>
                </a:ext>
              </a:extLst>
            </p:cNvPr>
            <p:cNvPicPr>
              <a:picLocks noChangeAspect="1"/>
            </p:cNvPicPr>
            <p:nvPr/>
          </p:nvPicPr>
          <p:blipFill>
            <a:blip r:embed="rId2"/>
            <a:stretch>
              <a:fillRect/>
            </a:stretch>
          </p:blipFill>
          <p:spPr>
            <a:xfrm>
              <a:off x="4392042" y="1453009"/>
              <a:ext cx="256158" cy="237183"/>
            </a:xfrm>
            <a:prstGeom prst="rect">
              <a:avLst/>
            </a:prstGeom>
          </p:spPr>
        </p:pic>
      </p:grpSp>
      <p:sp>
        <p:nvSpPr>
          <p:cNvPr id="20" name="Text Box 40">
            <a:extLst>
              <a:ext uri="{FF2B5EF4-FFF2-40B4-BE49-F238E27FC236}">
                <a16:creationId xmlns:a16="http://schemas.microsoft.com/office/drawing/2014/main" id="{EE3B3CAE-FF2C-4FC1-B6CF-0A4B09FA1D62}"/>
              </a:ext>
            </a:extLst>
          </p:cNvPr>
          <p:cNvSpPr txBox="1">
            <a:spLocks noChangeArrowheads="1"/>
          </p:cNvSpPr>
          <p:nvPr/>
        </p:nvSpPr>
        <p:spPr bwMode="auto">
          <a:xfrm>
            <a:off x="1905000" y="2604252"/>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21" name="图片 20">
            <a:extLst>
              <a:ext uri="{FF2B5EF4-FFF2-40B4-BE49-F238E27FC236}">
                <a16:creationId xmlns:a16="http://schemas.microsoft.com/office/drawing/2014/main" id="{5224C7E5-8B5F-4336-9FE3-3DB267B08590}"/>
              </a:ext>
            </a:extLst>
          </p:cNvPr>
          <p:cNvPicPr>
            <a:picLocks noChangeAspect="1"/>
          </p:cNvPicPr>
          <p:nvPr/>
        </p:nvPicPr>
        <p:blipFill>
          <a:blip r:embed="rId3"/>
          <a:stretch>
            <a:fillRect/>
          </a:stretch>
        </p:blipFill>
        <p:spPr>
          <a:xfrm>
            <a:off x="3001281" y="2061198"/>
            <a:ext cx="4718769" cy="369375"/>
          </a:xfrm>
          <a:prstGeom prst="rect">
            <a:avLst/>
          </a:prstGeom>
        </p:spPr>
      </p:pic>
      <p:sp>
        <p:nvSpPr>
          <p:cNvPr id="22" name="Text Box 40">
            <a:extLst>
              <a:ext uri="{FF2B5EF4-FFF2-40B4-BE49-F238E27FC236}">
                <a16:creationId xmlns:a16="http://schemas.microsoft.com/office/drawing/2014/main" id="{567A33EB-3C88-4049-8860-FD6D962F5874}"/>
              </a:ext>
            </a:extLst>
          </p:cNvPr>
          <p:cNvSpPr txBox="1">
            <a:spLocks noChangeArrowheads="1"/>
          </p:cNvSpPr>
          <p:nvPr/>
        </p:nvSpPr>
        <p:spPr bwMode="auto">
          <a:xfrm>
            <a:off x="914400" y="3451003"/>
            <a:ext cx="739675"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解：</a:t>
            </a:r>
          </a:p>
        </p:txBody>
      </p:sp>
      <p:sp>
        <p:nvSpPr>
          <p:cNvPr id="24" name="Text Box 40">
            <a:extLst>
              <a:ext uri="{FF2B5EF4-FFF2-40B4-BE49-F238E27FC236}">
                <a16:creationId xmlns:a16="http://schemas.microsoft.com/office/drawing/2014/main" id="{0BE99FD6-8FCD-4BFE-BD59-B3D1AEEE18AB}"/>
              </a:ext>
            </a:extLst>
          </p:cNvPr>
          <p:cNvSpPr txBox="1">
            <a:spLocks noChangeArrowheads="1"/>
          </p:cNvSpPr>
          <p:nvPr/>
        </p:nvSpPr>
        <p:spPr bwMode="auto">
          <a:xfrm>
            <a:off x="1654074" y="3451001"/>
            <a:ext cx="693092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除了</a:t>
            </a:r>
            <a:r>
              <a:rPr lang="zh-CN" altLang="en-US" sz="2400" b="0" i="0" dirty="0">
                <a:solidFill>
                  <a:srgbClr val="000000"/>
                </a:solidFill>
                <a:latin typeface="SimSun" panose="02010600030101010101" pitchFamily="2" charset="-122"/>
                <a:ea typeface="SimSun" panose="02010600030101010101" pitchFamily="2" charset="-122"/>
              </a:rPr>
              <a:t>开头和结尾以外的内部为任意字符串。</a:t>
            </a:r>
          </a:p>
        </p:txBody>
      </p:sp>
      <p:pic>
        <p:nvPicPr>
          <p:cNvPr id="26" name="图片 25">
            <a:extLst>
              <a:ext uri="{FF2B5EF4-FFF2-40B4-BE49-F238E27FC236}">
                <a16:creationId xmlns:a16="http://schemas.microsoft.com/office/drawing/2014/main" id="{170F560A-A49E-45F6-914A-F3948E1033C2}"/>
              </a:ext>
            </a:extLst>
          </p:cNvPr>
          <p:cNvPicPr>
            <a:picLocks noChangeAspect="1"/>
          </p:cNvPicPr>
          <p:nvPr/>
        </p:nvPicPr>
        <p:blipFill>
          <a:blip r:embed="rId4"/>
          <a:stretch>
            <a:fillRect/>
          </a:stretch>
        </p:blipFill>
        <p:spPr>
          <a:xfrm>
            <a:off x="3430105" y="4357762"/>
            <a:ext cx="2495172" cy="366638"/>
          </a:xfrm>
          <a:prstGeom prst="rect">
            <a:avLst/>
          </a:prstGeom>
        </p:spPr>
      </p:pic>
    </p:spTree>
    <p:extLst>
      <p:ext uri="{BB962C8B-B14F-4D97-AF65-F5344CB8AC3E}">
        <p14:creationId xmlns:p14="http://schemas.microsoft.com/office/powerpoint/2010/main" val="25502037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662E1F6-9BD6-474C-A82E-E07C3DB67AAE}" type="slidenum">
              <a:rPr lang="en-AU" smtClean="0"/>
              <a:t>9</a:t>
            </a:fld>
            <a:endParaRPr lang="en-AU"/>
          </a:p>
        </p:txBody>
      </p:sp>
      <p:sp>
        <p:nvSpPr>
          <p:cNvPr id="7" name="Title 1"/>
          <p:cNvSpPr>
            <a:spLocks noGrp="1"/>
          </p:cNvSpPr>
          <p:nvPr>
            <p:ph type="title"/>
          </p:nvPr>
        </p:nvSpPr>
        <p:spPr>
          <a:xfrm>
            <a:off x="457200" y="-107315"/>
            <a:ext cx="8229600" cy="915670"/>
          </a:xfrm>
        </p:spPr>
        <p:txBody>
          <a:bodyPr/>
          <a:lstStyle/>
          <a:p>
            <a:pPr algn="r">
              <a:buClrTx/>
              <a:buSzTx/>
              <a:buFontTx/>
            </a:pPr>
            <a:r>
              <a:rPr lang="zh-CN" altLang="en-US" sz="3600" dirty="0">
                <a:solidFill>
                  <a:schemeClr val="bg1"/>
                </a:solidFill>
                <a:effectLst>
                  <a:outerShdw blurRad="38100" dist="38100" dir="2700000" algn="tl">
                    <a:srgbClr val="000000">
                      <a:alpha val="43137"/>
                    </a:srgbClr>
                  </a:outerShdw>
                </a:effectLst>
              </a:rPr>
              <a:t>形式语言与自动机</a:t>
            </a:r>
            <a:endParaRPr lang="en-US" altLang="zh-CN" sz="3600" dirty="0">
              <a:solidFill>
                <a:schemeClr val="bg1"/>
              </a:solidFill>
              <a:effectLst>
                <a:outerShdw blurRad="38100" dist="38100" dir="2700000" algn="tl">
                  <a:srgbClr val="000000">
                    <a:alpha val="43137"/>
                  </a:srgbClr>
                </a:outerShdw>
              </a:effectLst>
            </a:endParaRPr>
          </a:p>
        </p:txBody>
      </p:sp>
      <p:sp>
        <p:nvSpPr>
          <p:cNvPr id="9" name="文本框 8"/>
          <p:cNvSpPr txBox="1"/>
          <p:nvPr/>
        </p:nvSpPr>
        <p:spPr>
          <a:xfrm>
            <a:off x="332740" y="762000"/>
            <a:ext cx="8582660" cy="5631180"/>
          </a:xfrm>
          <a:prstGeom prst="rect">
            <a:avLst/>
          </a:prstGeom>
          <a:noFill/>
        </p:spPr>
        <p:txBody>
          <a:bodyPr wrap="square">
            <a:spAutoFit/>
          </a:bodyPr>
          <a:lstStyle/>
          <a:p>
            <a:r>
              <a:rPr lang="zh-CN" altLang="en-US" sz="2400" b="1" dirty="0"/>
              <a:t>比较以下三个语言的文法</a:t>
            </a:r>
            <a:endParaRPr lang="en-US" altLang="zh-CN" sz="2400" b="1" dirty="0"/>
          </a:p>
          <a:p>
            <a:r>
              <a:rPr lang="en-US" altLang="zh-CN" sz="2400" b="1" i="1" dirty="0">
                <a:latin typeface="Times New Roman" panose="02020603050405020304" pitchFamily="18" charset="0"/>
                <a:cs typeface="Times New Roman" panose="02020603050405020304" pitchFamily="18" charset="0"/>
              </a:rPr>
              <a:t>L</a:t>
            </a:r>
            <a:r>
              <a:rPr lang="en-US" altLang="zh-CN" sz="2400" b="1" baseline="-25000" dirty="0">
                <a:latin typeface="Times New Roman" panose="02020603050405020304" pitchFamily="18" charset="0"/>
                <a:cs typeface="Times New Roman" panose="02020603050405020304" pitchFamily="18" charset="0"/>
              </a:rPr>
              <a:t>1</a:t>
            </a:r>
            <a:r>
              <a:rPr lang="en-US" altLang="zh-CN" sz="2400" b="1" i="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a</a:t>
            </a:r>
            <a:r>
              <a:rPr lang="en-US" altLang="zh-CN" sz="2400" b="1" i="1" baseline="30000" dirty="0" err="1">
                <a:latin typeface="Times New Roman" panose="02020603050405020304" pitchFamily="18" charset="0"/>
                <a:cs typeface="Times New Roman" panose="02020603050405020304" pitchFamily="18" charset="0"/>
              </a:rPr>
              <a:t>m</a:t>
            </a:r>
            <a:r>
              <a:rPr lang="en-US" altLang="zh-CN" sz="2400" b="1" i="1" dirty="0" err="1">
                <a:latin typeface="Times New Roman" panose="02020603050405020304" pitchFamily="18" charset="0"/>
                <a:cs typeface="Times New Roman" panose="02020603050405020304" pitchFamily="18" charset="0"/>
              </a:rPr>
              <a:t>b</a:t>
            </a:r>
            <a:r>
              <a:rPr lang="en-US" altLang="zh-CN" sz="2400" b="1" i="1" baseline="30000" dirty="0" err="1">
                <a:latin typeface="Times New Roman" panose="02020603050405020304" pitchFamily="18" charset="0"/>
                <a:cs typeface="Times New Roman" panose="02020603050405020304" pitchFamily="18" charset="0"/>
              </a:rPr>
              <a:t>n</a:t>
            </a:r>
            <a:r>
              <a:rPr lang="en-US" altLang="zh-CN" sz="2400" b="1" i="1" dirty="0" err="1">
                <a:latin typeface="Times New Roman" panose="02020603050405020304" pitchFamily="18" charset="0"/>
                <a:cs typeface="Times New Roman" panose="02020603050405020304" pitchFamily="18" charset="0"/>
              </a:rPr>
              <a:t>c</a:t>
            </a:r>
            <a:r>
              <a:rPr lang="en-US" altLang="zh-CN" sz="2400" b="1" i="1" baseline="30000" dirty="0" err="1">
                <a:latin typeface="Times New Roman" panose="02020603050405020304" pitchFamily="18" charset="0"/>
                <a:cs typeface="Times New Roman" panose="02020603050405020304" pitchFamily="18" charset="0"/>
              </a:rPr>
              <a:t>k</a:t>
            </a:r>
            <a:r>
              <a:rPr lang="en-US" altLang="zh-CN" sz="2400" b="1" i="1" dirty="0" err="1">
                <a:latin typeface="Times New Roman" panose="02020603050405020304" pitchFamily="18" charset="0"/>
                <a:cs typeface="Times New Roman" panose="02020603050405020304" pitchFamily="18" charset="0"/>
              </a:rPr>
              <a:t>|m</a:t>
            </a:r>
            <a:r>
              <a:rPr lang="en-US" altLang="zh-CN" sz="2400" b="1" i="1" dirty="0">
                <a:latin typeface="Times New Roman" panose="02020603050405020304" pitchFamily="18" charset="0"/>
                <a:cs typeface="Times New Roman" panose="02020603050405020304" pitchFamily="18" charset="0"/>
              </a:rPr>
              <a:t>, n, k≥</a:t>
            </a:r>
            <a:r>
              <a:rPr lang="en-US" altLang="zh-CN" sz="2400" b="1" dirty="0">
                <a:latin typeface="Times New Roman" panose="02020603050405020304" pitchFamily="18" charset="0"/>
                <a:cs typeface="Times New Roman" panose="02020603050405020304" pitchFamily="18" charset="0"/>
              </a:rPr>
              <a:t>1}</a:t>
            </a:r>
            <a:r>
              <a:rPr lang="zh-CN" altLang="en-US" sz="24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dirty="0">
                <a:solidFill>
                  <a:srgbClr val="3333FF"/>
                </a:solidFill>
                <a:latin typeface="Times New Roman" panose="02020603050405020304" pitchFamily="18" charset="0"/>
                <a:cs typeface="Times New Roman" panose="02020603050405020304" pitchFamily="18" charset="0"/>
                <a:sym typeface="+mn-ea"/>
              </a:rPr>
              <a:t>a</a:t>
            </a:r>
            <a:r>
              <a:rPr lang="en-US" altLang="zh-CN" sz="2400" b="1" i="1" baseline="30000" dirty="0">
                <a:solidFill>
                  <a:srgbClr val="3333FF"/>
                </a:solidFill>
                <a:latin typeface="Times New Roman" panose="02020603050405020304" pitchFamily="18" charset="0"/>
                <a:cs typeface="Times New Roman" panose="02020603050405020304" pitchFamily="18" charset="0"/>
                <a:sym typeface="+mn-ea"/>
              </a:rPr>
              <a:t>+</a:t>
            </a:r>
            <a:r>
              <a:rPr lang="en-US" altLang="zh-CN" sz="2400" b="1" i="1" dirty="0">
                <a:solidFill>
                  <a:srgbClr val="3333FF"/>
                </a:solidFill>
                <a:latin typeface="Times New Roman" panose="02020603050405020304" pitchFamily="18" charset="0"/>
                <a:cs typeface="Times New Roman" panose="02020603050405020304" pitchFamily="18" charset="0"/>
                <a:sym typeface="+mn-ea"/>
              </a:rPr>
              <a:t>b</a:t>
            </a:r>
            <a:r>
              <a:rPr lang="en-US" altLang="zh-CN" sz="2400" b="1" i="1" baseline="30000" dirty="0">
                <a:solidFill>
                  <a:srgbClr val="3333FF"/>
                </a:solidFill>
                <a:latin typeface="Times New Roman" panose="02020603050405020304" pitchFamily="18" charset="0"/>
                <a:cs typeface="Times New Roman" panose="02020603050405020304" pitchFamily="18" charset="0"/>
                <a:sym typeface="+mn-ea"/>
              </a:rPr>
              <a:t>+</a:t>
            </a:r>
            <a:r>
              <a:rPr lang="en-US" altLang="zh-CN" sz="2400" b="1" i="1" dirty="0">
                <a:solidFill>
                  <a:srgbClr val="3333FF"/>
                </a:solidFill>
                <a:latin typeface="Times New Roman" panose="02020603050405020304" pitchFamily="18" charset="0"/>
                <a:cs typeface="Times New Roman" panose="02020603050405020304" pitchFamily="18" charset="0"/>
                <a:sym typeface="+mn-ea"/>
              </a:rPr>
              <a:t>c</a:t>
            </a:r>
            <a:r>
              <a:rPr lang="en-US" altLang="zh-CN" sz="2400" b="1" i="1" baseline="30000" dirty="0">
                <a:solidFill>
                  <a:srgbClr val="3333FF"/>
                </a:solidFill>
                <a:latin typeface="Times New Roman" panose="02020603050405020304" pitchFamily="18" charset="0"/>
                <a:cs typeface="Times New Roman" panose="02020603050405020304" pitchFamily="18" charset="0"/>
                <a:sym typeface="+mn-ea"/>
              </a:rPr>
              <a:t>+</a:t>
            </a:r>
            <a:r>
              <a:rPr lang="zh-CN" altLang="en-US" sz="24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endParaRPr lang="en-US" altLang="zh-CN" sz="24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endParaRPr>
          </a:p>
          <a:p>
            <a:r>
              <a:rPr lang="en-US" altLang="zh-CN" sz="2400" b="1" i="1" dirty="0">
                <a:solidFill>
                  <a:srgbClr val="3333FF"/>
                </a:solidFill>
                <a:latin typeface="Times New Roman" panose="02020603050405020304" pitchFamily="18" charset="0"/>
                <a:cs typeface="Times New Roman" panose="02020603050405020304" pitchFamily="18" charset="0"/>
              </a:rPr>
              <a:t>S</a:t>
            </a:r>
            <a:r>
              <a:rPr lang="en-US" altLang="zh-CN" sz="24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ABC</a:t>
            </a:r>
            <a:r>
              <a:rPr lang="zh-CN" altLang="en-US" sz="24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dirty="0" err="1">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a:t>
            </a:r>
            <a:r>
              <a:rPr lang="en-US" altLang="zh-CN" sz="2400" b="1" dirty="0" err="1">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dirty="0" err="1">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aA</a:t>
            </a:r>
            <a:r>
              <a:rPr lang="en-US" altLang="zh-CN" sz="24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el-GR" sz="2400" b="1" i="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a:t>
            </a:r>
            <a:r>
              <a:rPr lang="zh-CN" altLang="en-US" sz="24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dirty="0" err="1">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B</a:t>
            </a:r>
            <a:r>
              <a:rPr lang="en-US" altLang="zh-CN" sz="2400" b="1" dirty="0" err="1">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dirty="0" err="1">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bB</a:t>
            </a:r>
            <a:r>
              <a:rPr lang="en-US" altLang="zh-CN" sz="24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el-GR" sz="2400" b="1" i="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b</a:t>
            </a:r>
            <a:r>
              <a:rPr lang="zh-CN" altLang="en-US" sz="24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dirty="0" err="1">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C</a:t>
            </a:r>
            <a:r>
              <a:rPr lang="en-US" altLang="zh-CN" sz="2400" b="1" dirty="0" err="1">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dirty="0" err="1">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cC</a:t>
            </a:r>
            <a:r>
              <a:rPr lang="en-US" altLang="zh-CN" sz="24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el-GR" sz="2400" b="1" i="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c</a:t>
            </a:r>
            <a:r>
              <a:rPr lang="zh-CN" altLang="en-US" sz="2400" b="1" i="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u="sng"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SAD</a:t>
            </a:r>
            <a:r>
              <a:rPr lang="zh-CN" altLang="en-US" sz="2400" b="1" i="1" u="sng"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u="sng"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DBC</a:t>
            </a:r>
            <a:r>
              <a:rPr lang="zh-CN" altLang="en-US" sz="2400" b="1" u="sng"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u="sng" dirty="0">
                <a:solidFill>
                  <a:srgbClr val="3333FF"/>
                </a:solidFill>
                <a:latin typeface="Arial" panose="020B0604020202020204" pitchFamily="34" charset="0"/>
                <a:cs typeface="Times New Roman" panose="02020603050405020304" pitchFamily="18" charset="0"/>
                <a:sym typeface="Wingdings" panose="05000000000000000000" pitchFamily="2" charset="2"/>
              </a:rPr>
              <a:t>×</a:t>
            </a:r>
            <a:r>
              <a:rPr lang="zh-CN" altLang="en-US" sz="2400" b="1" u="sng" dirty="0">
                <a:solidFill>
                  <a:srgbClr val="3333FF"/>
                </a:solidFill>
                <a:latin typeface="Arial" panose="020B0604020202020204" pitchFamily="34" charset="0"/>
                <a:cs typeface="Times New Roman" panose="02020603050405020304" pitchFamily="18" charset="0"/>
                <a:sym typeface="Wingdings" panose="05000000000000000000" pitchFamily="2" charset="2"/>
              </a:rPr>
              <a:t>）</a:t>
            </a:r>
            <a:endParaRPr lang="en-US" altLang="zh-CN" sz="2400" b="1" i="1" u="sng"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endParaRPr>
          </a:p>
          <a:p>
            <a:r>
              <a:rPr lang="en-US" altLang="zh-CN" sz="2400" b="1" i="1" u="sng"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S</a:t>
            </a:r>
            <a:r>
              <a:rPr lang="en-US" altLang="zh-CN" sz="2400" b="1" u="sng"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u="sng"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aS|aB</a:t>
            </a:r>
            <a:r>
              <a:rPr lang="zh-CN" altLang="en-US" sz="2400" b="1" i="1" u="sng"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u="sng"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B</a:t>
            </a:r>
            <a:r>
              <a:rPr lang="en-US" altLang="zh-CN" sz="2400" b="1" i="1" u="sng"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bB|bC</a:t>
            </a:r>
            <a:r>
              <a:rPr lang="en-US" altLang="zh-CN" sz="2400" b="1" i="1" u="sng"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zh-CN" altLang="en-US" sz="2400" b="1" i="1" u="sng"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zh-CN" sz="2400" b="1" i="1" u="sng"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a:t>
            </a:r>
            <a:r>
              <a:rPr lang="en-US" altLang="zh-CN" sz="2400" b="1" i="1" u="sng" dirty="0" err="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cC</a:t>
            </a:r>
            <a:r>
              <a:rPr lang="en-US" altLang="zh-CN" sz="2400" b="1" i="1" u="sng"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|c</a:t>
            </a:r>
            <a:endParaRPr lang="en-US" altLang="zh-CN" sz="2400" b="1" i="1" u="sng" dirty="0">
              <a:solidFill>
                <a:srgbClr val="FF0000"/>
              </a:solidFill>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endParaRPr>
          </a:p>
          <a:p>
            <a:r>
              <a:rPr lang="en-US" altLang="zh-CN" sz="2400" b="1" u="sng" dirty="0">
                <a:solidFill>
                  <a:schemeClr val="tx1"/>
                </a:solidFill>
                <a:latin typeface="Times New Roman" panose="02020603050405020304" pitchFamily="18" charset="0"/>
                <a:cs typeface="Times New Roman" panose="02020603050405020304" pitchFamily="18" charset="0"/>
              </a:rPr>
              <a:t>正则表达式到正则文法的转换</a:t>
            </a:r>
          </a:p>
          <a:p>
            <a:r>
              <a:rPr lang="en-US" altLang="zh-CN" sz="2400" b="1" dirty="0">
                <a:latin typeface="Times New Roman" panose="02020603050405020304" pitchFamily="18" charset="0"/>
                <a:cs typeface="Times New Roman" panose="02020603050405020304" pitchFamily="18" charset="0"/>
              </a:rPr>
              <a:t>字母表上的正则表达式到正则文法</a:t>
            </a:r>
            <a:r>
              <a:rPr lang="en-US" altLang="zh-CN" sz="2400" b="1" i="1" dirty="0">
                <a:latin typeface="Times New Roman" panose="02020603050405020304" pitchFamily="18" charset="0"/>
                <a:cs typeface="Times New Roman" panose="02020603050405020304" pitchFamily="18" charset="0"/>
              </a:rPr>
              <a:t>G</a:t>
            </a:r>
            <a:r>
              <a:rPr lang="en-US" altLang="zh-CN" sz="2400" b="1" dirty="0">
                <a:latin typeface="Times New Roman" panose="02020603050405020304" pitchFamily="18" charset="0"/>
                <a:cs typeface="Times New Roman" panose="02020603050405020304" pitchFamily="18" charset="0"/>
              </a:rPr>
              <a:t> = (</a:t>
            </a:r>
            <a:r>
              <a:rPr lang="en-US" altLang="zh-CN" sz="2400" b="1" i="1" dirty="0">
                <a:latin typeface="Times New Roman" panose="02020603050405020304" pitchFamily="18" charset="0"/>
                <a:cs typeface="Times New Roman" panose="02020603050405020304" pitchFamily="18" charset="0"/>
                <a:sym typeface="+mn-ea"/>
              </a:rPr>
              <a:t>∑</a:t>
            </a:r>
            <a:r>
              <a:rPr lang="en-US" altLang="zh-CN" sz="2400" b="1" dirty="0">
                <a:latin typeface="Times New Roman" panose="02020603050405020304" pitchFamily="18" charset="0"/>
                <a:cs typeface="Times New Roman" panose="02020603050405020304" pitchFamily="18" charset="0"/>
                <a:sym typeface="+mn-ea"/>
              </a:rPr>
              <a:t>, </a:t>
            </a:r>
            <a:r>
              <a:rPr lang="en-US" altLang="zh-CN" sz="2400" b="1" i="1" dirty="0">
                <a:latin typeface="Times New Roman" panose="02020603050405020304" pitchFamily="18" charset="0"/>
                <a:cs typeface="Times New Roman" panose="02020603050405020304" pitchFamily="18" charset="0"/>
              </a:rPr>
              <a:t>V</a:t>
            </a:r>
            <a:r>
              <a:rPr lang="en-US" altLang="zh-CN" sz="2400" b="1"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T</a:t>
            </a:r>
            <a:r>
              <a:rPr lang="en-US" altLang="zh-CN" sz="2400" b="1"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P</a:t>
            </a:r>
            <a:r>
              <a:rPr lang="en-US" altLang="zh-CN" sz="2400" b="1"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S</a:t>
            </a:r>
            <a:r>
              <a:rPr lang="en-US" altLang="zh-CN" sz="2400" b="1" dirty="0">
                <a:latin typeface="Times New Roman" panose="02020603050405020304" pitchFamily="18" charset="0"/>
                <a:cs typeface="Times New Roman" panose="02020603050405020304" pitchFamily="18" charset="0"/>
              </a:rPr>
              <a:t>) 的转换方法如下:</a:t>
            </a:r>
          </a:p>
          <a:p>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对任意正则表达式</a:t>
            </a:r>
            <a:r>
              <a:rPr lang="en-US" altLang="zh-CN" sz="2400" b="1" i="1" dirty="0">
                <a:latin typeface="Times New Roman" panose="02020603050405020304" pitchFamily="18" charset="0"/>
                <a:cs typeface="Times New Roman" panose="02020603050405020304" pitchFamily="18" charset="0"/>
              </a:rPr>
              <a:t>R</a:t>
            </a:r>
            <a:r>
              <a:rPr lang="en-US" altLang="zh-CN" sz="2400" b="1" dirty="0">
                <a:latin typeface="Times New Roman" panose="02020603050405020304" pitchFamily="18" charset="0"/>
                <a:cs typeface="Times New Roman" panose="02020603050405020304" pitchFamily="18" charset="0"/>
              </a:rPr>
              <a:t>选择一个非终结符</a:t>
            </a:r>
            <a:r>
              <a:rPr lang="en-US" altLang="zh-CN" sz="2400" b="1" i="1" dirty="0">
                <a:latin typeface="Times New Roman" panose="02020603050405020304" pitchFamily="18" charset="0"/>
                <a:cs typeface="Times New Roman" panose="02020603050405020304" pitchFamily="18" charset="0"/>
              </a:rPr>
              <a:t>Z</a:t>
            </a:r>
            <a:r>
              <a:rPr lang="en-US" altLang="zh-CN" sz="2400" b="1" dirty="0">
                <a:latin typeface="Times New Roman" panose="02020603050405020304" pitchFamily="18" charset="0"/>
                <a:cs typeface="Times New Roman" panose="02020603050405020304" pitchFamily="18" charset="0"/>
              </a:rPr>
              <a:t>生成规则</a:t>
            </a:r>
            <a:r>
              <a:rPr lang="en-US" altLang="zh-CN" sz="2400" b="1" i="1" dirty="0">
                <a:latin typeface="Times New Roman" panose="02020603050405020304" pitchFamily="18" charset="0"/>
                <a:cs typeface="Times New Roman" panose="02020603050405020304" pitchFamily="18" charset="0"/>
              </a:rPr>
              <a:t>Z</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R</a:t>
            </a:r>
            <a:r>
              <a:rPr lang="en-US" altLang="zh-CN" sz="2400" b="1" dirty="0">
                <a:latin typeface="Times New Roman" panose="02020603050405020304" pitchFamily="18" charset="0"/>
                <a:cs typeface="Times New Roman" panose="02020603050405020304" pitchFamily="18" charset="0"/>
              </a:rPr>
              <a:t>并令</a:t>
            </a:r>
            <a:r>
              <a:rPr lang="en-US" altLang="zh-CN" sz="2400" b="1" i="1" dirty="0">
                <a:latin typeface="Times New Roman" panose="02020603050405020304" pitchFamily="18" charset="0"/>
                <a:cs typeface="Times New Roman" panose="02020603050405020304" pitchFamily="18" charset="0"/>
              </a:rPr>
              <a:t>S</a:t>
            </a:r>
            <a:r>
              <a:rPr lang="en-US" altLang="zh-CN" sz="2400" b="1"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Z</a:t>
            </a:r>
            <a:r>
              <a:rPr lang="en-US" altLang="zh-CN" sz="2400" b="1" dirty="0">
                <a:latin typeface="Times New Roman" panose="02020603050405020304" pitchFamily="18" charset="0"/>
                <a:cs typeface="Times New Roman" panose="02020603050405020304" pitchFamily="18" charset="0"/>
              </a:rPr>
              <a:t> </a:t>
            </a:r>
          </a:p>
          <a:p>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）若</a:t>
            </a:r>
            <a:r>
              <a:rPr lang="en-US" altLang="zh-CN" sz="2400" b="1" i="1" dirty="0">
                <a:latin typeface="Times New Roman" panose="02020603050405020304" pitchFamily="18" charset="0"/>
                <a:cs typeface="Times New Roman" panose="02020603050405020304" pitchFamily="18" charset="0"/>
              </a:rPr>
              <a:t>a</a:t>
            </a:r>
            <a:r>
              <a:rPr lang="en-US" altLang="zh-CN" sz="2400" b="1" dirty="0">
                <a:latin typeface="Times New Roman" panose="02020603050405020304" pitchFamily="18" charset="0"/>
                <a:cs typeface="Times New Roman" panose="02020603050405020304" pitchFamily="18" charset="0"/>
              </a:rPr>
              <a:t>和</a:t>
            </a:r>
            <a:r>
              <a:rPr lang="en-US" altLang="zh-CN" sz="2400" b="1" i="1" dirty="0">
                <a:latin typeface="Times New Roman" panose="02020603050405020304" pitchFamily="18" charset="0"/>
                <a:cs typeface="Times New Roman" panose="02020603050405020304" pitchFamily="18" charset="0"/>
              </a:rPr>
              <a:t>b</a:t>
            </a:r>
            <a:r>
              <a:rPr lang="en-US" altLang="zh-CN" sz="2400" b="1" dirty="0">
                <a:latin typeface="Times New Roman" panose="02020603050405020304" pitchFamily="18" charset="0"/>
                <a:cs typeface="Times New Roman" panose="02020603050405020304" pitchFamily="18" charset="0"/>
              </a:rPr>
              <a:t>都是正则表达式，对形如</a:t>
            </a:r>
            <a:r>
              <a:rPr lang="en-US" altLang="zh-CN" sz="2400" b="1" i="1" dirty="0">
                <a:latin typeface="Times New Roman" panose="02020603050405020304" pitchFamily="18" charset="0"/>
                <a:cs typeface="Times New Roman" panose="02020603050405020304" pitchFamily="18" charset="0"/>
              </a:rPr>
              <a:t>A</a:t>
            </a:r>
            <a:r>
              <a:rPr lang="en-US" altLang="zh-CN" sz="2400" b="1"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ab</a:t>
            </a:r>
            <a:r>
              <a:rPr lang="en-US" altLang="zh-CN" sz="2400" b="1" dirty="0">
                <a:latin typeface="Times New Roman" panose="02020603050405020304" pitchFamily="18" charset="0"/>
                <a:cs typeface="Times New Roman" panose="02020603050405020304" pitchFamily="18" charset="0"/>
              </a:rPr>
              <a:t>的规则转换成</a:t>
            </a:r>
            <a:r>
              <a:rPr lang="en-US" altLang="zh-CN" sz="2400" b="1" i="1" dirty="0">
                <a:latin typeface="Times New Roman" panose="02020603050405020304" pitchFamily="18" charset="0"/>
                <a:cs typeface="Times New Roman" panose="02020603050405020304" pitchFamily="18" charset="0"/>
              </a:rPr>
              <a:t>A</a:t>
            </a:r>
            <a:r>
              <a:rPr lang="en-US" altLang="zh-CN" sz="2400" b="1" dirty="0">
                <a:latin typeface="Times New Roman" panose="02020603050405020304" pitchFamily="18" charset="0"/>
                <a:cs typeface="Times New Roman" panose="02020603050405020304" pitchFamily="18" charset="0"/>
              </a:rPr>
              <a:t> → </a:t>
            </a:r>
            <a:r>
              <a:rPr lang="en-US" altLang="zh-CN" sz="2400" b="1" i="1" dirty="0">
                <a:latin typeface="Times New Roman" panose="02020603050405020304" pitchFamily="18" charset="0"/>
                <a:cs typeface="Times New Roman" panose="02020603050405020304" pitchFamily="18" charset="0"/>
              </a:rPr>
              <a:t>a</a:t>
            </a:r>
            <a:r>
              <a:rPr lang="en-US" altLang="zh-CN" sz="2400" b="1" i="1" dirty="0">
                <a:latin typeface="Times New Roman" panose="02020603050405020304" pitchFamily="18" charset="0"/>
                <a:cs typeface="Times New Roman" panose="02020603050405020304" pitchFamily="18" charset="0"/>
                <a:sym typeface="+mn-ea"/>
              </a:rPr>
              <a:t>B</a:t>
            </a:r>
            <a:r>
              <a:rPr lang="en-US" altLang="zh-CN" sz="2400" b="1" dirty="0">
                <a:latin typeface="Times New Roman" panose="02020603050405020304" pitchFamily="18" charset="0"/>
                <a:cs typeface="Times New Roman" panose="02020603050405020304" pitchFamily="18" charset="0"/>
              </a:rPr>
              <a:t>和</a:t>
            </a:r>
            <a:r>
              <a:rPr lang="en-US" altLang="zh-CN" sz="2400" b="1" i="1" dirty="0">
                <a:latin typeface="Times New Roman" panose="02020603050405020304" pitchFamily="18" charset="0"/>
                <a:cs typeface="Times New Roman" panose="02020603050405020304" pitchFamily="18" charset="0"/>
              </a:rPr>
              <a:t>B </a:t>
            </a:r>
            <a:r>
              <a:rPr lang="en-US" altLang="zh-CN" sz="2400" b="1"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b</a:t>
            </a:r>
            <a:r>
              <a:rPr lang="en-US" altLang="zh-CN" sz="2400" b="1" dirty="0">
                <a:latin typeface="Times New Roman" panose="02020603050405020304" pitchFamily="18" charset="0"/>
                <a:cs typeface="Times New Roman" panose="02020603050405020304" pitchFamily="18" charset="0"/>
              </a:rPr>
              <a:t>两规则，其中</a:t>
            </a:r>
            <a:r>
              <a:rPr lang="en-US" altLang="zh-CN" sz="2400" b="1" i="1" dirty="0">
                <a:latin typeface="Times New Roman" panose="02020603050405020304" pitchFamily="18" charset="0"/>
                <a:cs typeface="Times New Roman" panose="02020603050405020304" pitchFamily="18" charset="0"/>
              </a:rPr>
              <a:t>B</a:t>
            </a:r>
            <a:r>
              <a:rPr lang="en-US" altLang="zh-CN" sz="2400" b="1" dirty="0">
                <a:latin typeface="Times New Roman" panose="02020603050405020304" pitchFamily="18" charset="0"/>
                <a:cs typeface="Times New Roman" panose="02020603050405020304" pitchFamily="18" charset="0"/>
              </a:rPr>
              <a:t>是新增的非终结符</a:t>
            </a:r>
          </a:p>
          <a:p>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3</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在已转换的文法中，将形如</a:t>
            </a:r>
            <a:r>
              <a:rPr lang="en-US" altLang="zh-CN" sz="2400" b="1" i="1" dirty="0">
                <a:latin typeface="Times New Roman" panose="02020603050405020304" pitchFamily="18" charset="0"/>
                <a:cs typeface="Times New Roman" panose="02020603050405020304" pitchFamily="18" charset="0"/>
              </a:rPr>
              <a:t>A</a:t>
            </a:r>
            <a:r>
              <a:rPr lang="en-US" altLang="zh-CN" sz="2400" b="1" dirty="0">
                <a:latin typeface="Times New Roman" panose="02020603050405020304" pitchFamily="18" charset="0"/>
                <a:cs typeface="Times New Roman" panose="02020603050405020304" pitchFamily="18" charset="0"/>
              </a:rPr>
              <a:t> → </a:t>
            </a:r>
            <a:r>
              <a:rPr lang="en-US" altLang="zh-CN" sz="2400" b="1" i="1" dirty="0">
                <a:latin typeface="Times New Roman" panose="02020603050405020304" pitchFamily="18" charset="0"/>
                <a:cs typeface="Times New Roman" panose="02020603050405020304" pitchFamily="18" charset="0"/>
              </a:rPr>
              <a:t>a</a:t>
            </a:r>
            <a:r>
              <a:rPr lang="en-US" altLang="zh-CN" sz="2400" b="1" baseline="30000"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b</a:t>
            </a:r>
            <a:r>
              <a:rPr lang="en-US" altLang="zh-CN" sz="2400" b="1" dirty="0">
                <a:latin typeface="Times New Roman" panose="02020603050405020304" pitchFamily="18" charset="0"/>
                <a:cs typeface="Times New Roman" panose="02020603050405020304" pitchFamily="18" charset="0"/>
              </a:rPr>
              <a:t>的规则进一步转换成</a:t>
            </a:r>
            <a:r>
              <a:rPr lang="en-US" altLang="zh-CN" sz="2400" b="1" i="1" dirty="0">
                <a:latin typeface="Times New Roman" panose="02020603050405020304" pitchFamily="18" charset="0"/>
                <a:cs typeface="Times New Roman" panose="02020603050405020304" pitchFamily="18" charset="0"/>
              </a:rPr>
              <a:t>A</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aA</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b</a:t>
            </a:r>
            <a:r>
              <a:rPr lang="en-US" altLang="zh-CN" sz="2400" b="1" dirty="0">
                <a:latin typeface="Times New Roman" panose="02020603050405020304" pitchFamily="18" charset="0"/>
                <a:cs typeface="Times New Roman" panose="02020603050405020304" pitchFamily="18" charset="0"/>
              </a:rPr>
              <a:t> 不断利用第</a:t>
            </a:r>
            <a:r>
              <a:rPr lang="zh-CN" altLang="en-US" sz="2400" b="1" dirty="0">
                <a:latin typeface="Times New Roman" panose="02020603050405020304" pitchFamily="18" charset="0"/>
                <a:cs typeface="Times New Roman" panose="02020603050405020304" pitchFamily="18" charset="0"/>
              </a:rPr>
              <a:t>二</a:t>
            </a:r>
            <a:r>
              <a:rPr lang="en-US" altLang="zh-CN" sz="2400" b="1" dirty="0">
                <a:latin typeface="Times New Roman" panose="02020603050405020304" pitchFamily="18" charset="0"/>
                <a:cs typeface="Times New Roman" panose="02020603050405020304" pitchFamily="18" charset="0"/>
              </a:rPr>
              <a:t>和第</a:t>
            </a:r>
            <a:r>
              <a:rPr lang="zh-CN" altLang="en-US" sz="2400" b="1" dirty="0">
                <a:latin typeface="Times New Roman" panose="02020603050405020304" pitchFamily="18" charset="0"/>
                <a:cs typeface="Times New Roman" panose="02020603050405020304" pitchFamily="18" charset="0"/>
              </a:rPr>
              <a:t>三</a:t>
            </a:r>
            <a:r>
              <a:rPr lang="en-US" altLang="zh-CN" sz="2400" b="1" dirty="0">
                <a:latin typeface="Times New Roman" panose="02020603050405020304" pitchFamily="18" charset="0"/>
                <a:cs typeface="Times New Roman" panose="02020603050405020304" pitchFamily="18" charset="0"/>
              </a:rPr>
              <a:t>条规则进行变换，直到每条规则最多含有一个终结符</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90</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2" name="组合 1">
            <a:extLst>
              <a:ext uri="{FF2B5EF4-FFF2-40B4-BE49-F238E27FC236}">
                <a16:creationId xmlns:a16="http://schemas.microsoft.com/office/drawing/2014/main" id="{CD3A2B7D-E840-4A8D-84D1-CE51B649F1B8}"/>
              </a:ext>
            </a:extLst>
          </p:cNvPr>
          <p:cNvGrpSpPr/>
          <p:nvPr/>
        </p:nvGrpSpPr>
        <p:grpSpPr>
          <a:xfrm>
            <a:off x="1295400" y="1340769"/>
            <a:ext cx="4209991" cy="461665"/>
            <a:chOff x="1295400" y="1340769"/>
            <a:chExt cx="4209991" cy="461665"/>
          </a:xfrm>
        </p:grpSpPr>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5</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0" name="Text Box 40">
              <a:extLst>
                <a:ext uri="{FF2B5EF4-FFF2-40B4-BE49-F238E27FC236}">
                  <a16:creationId xmlns:a16="http://schemas.microsoft.com/office/drawing/2014/main" id="{975467AC-F4DE-4298-A066-A23BBCC66131}"/>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6" name="图片 25">
              <a:extLst>
                <a:ext uri="{FF2B5EF4-FFF2-40B4-BE49-F238E27FC236}">
                  <a16:creationId xmlns:a16="http://schemas.microsoft.com/office/drawing/2014/main" id="{F0F47ED9-E4B0-49E6-87A0-AA982694B2C0}"/>
                </a:ext>
              </a:extLst>
            </p:cNvPr>
            <p:cNvPicPr>
              <a:picLocks noChangeAspect="1"/>
            </p:cNvPicPr>
            <p:nvPr/>
          </p:nvPicPr>
          <p:blipFill>
            <a:blip r:embed="rId11"/>
            <a:stretch>
              <a:fillRect/>
            </a:stretch>
          </p:blipFill>
          <p:spPr>
            <a:xfrm>
              <a:off x="4392042" y="1453009"/>
              <a:ext cx="256158" cy="237183"/>
            </a:xfrm>
            <a:prstGeom prst="rect">
              <a:avLst/>
            </a:prstGeom>
          </p:spPr>
        </p:pic>
      </p:grpSp>
      <p:sp>
        <p:nvSpPr>
          <p:cNvPr id="21" name="Text Box 40">
            <a:extLst>
              <a:ext uri="{FF2B5EF4-FFF2-40B4-BE49-F238E27FC236}">
                <a16:creationId xmlns:a16="http://schemas.microsoft.com/office/drawing/2014/main" id="{BD9492AC-37F5-4A28-8371-261EF94B3629}"/>
              </a:ext>
            </a:extLst>
          </p:cNvPr>
          <p:cNvSpPr txBox="1">
            <a:spLocks noChangeArrowheads="1"/>
          </p:cNvSpPr>
          <p:nvPr/>
        </p:nvSpPr>
        <p:spPr bwMode="auto">
          <a:xfrm>
            <a:off x="1981200" y="260729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22" name="图片 21">
            <a:extLst>
              <a:ext uri="{FF2B5EF4-FFF2-40B4-BE49-F238E27FC236}">
                <a16:creationId xmlns:a16="http://schemas.microsoft.com/office/drawing/2014/main" id="{59C217FF-956A-4FBC-87C0-150D6DA8606E}"/>
              </a:ext>
            </a:extLst>
          </p:cNvPr>
          <p:cNvPicPr>
            <a:picLocks noChangeAspect="1"/>
          </p:cNvPicPr>
          <p:nvPr/>
        </p:nvPicPr>
        <p:blipFill>
          <a:blip r:embed="rId12"/>
          <a:stretch>
            <a:fillRect/>
          </a:stretch>
        </p:blipFill>
        <p:spPr>
          <a:xfrm>
            <a:off x="2482121" y="2050981"/>
            <a:ext cx="5691049" cy="356234"/>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52196223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13" name="组合 12">
            <a:extLst>
              <a:ext uri="{FF2B5EF4-FFF2-40B4-BE49-F238E27FC236}">
                <a16:creationId xmlns:a16="http://schemas.microsoft.com/office/drawing/2014/main" id="{C934A5EA-B01D-4029-A654-C972DEA6306A}"/>
              </a:ext>
            </a:extLst>
          </p:cNvPr>
          <p:cNvGrpSpPr/>
          <p:nvPr/>
        </p:nvGrpSpPr>
        <p:grpSpPr>
          <a:xfrm>
            <a:off x="1295400" y="1340769"/>
            <a:ext cx="4209991" cy="461665"/>
            <a:chOff x="1295400" y="1340769"/>
            <a:chExt cx="4209991" cy="461665"/>
          </a:xfrm>
        </p:grpSpPr>
        <p:sp>
          <p:nvSpPr>
            <p:cNvPr id="17" name="Text Box 40">
              <a:extLst>
                <a:ext uri="{FF2B5EF4-FFF2-40B4-BE49-F238E27FC236}">
                  <a16:creationId xmlns:a16="http://schemas.microsoft.com/office/drawing/2014/main" id="{5DC4999E-A043-4861-A886-0A7EC2946DEC}"/>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5</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3" name="Text Box 40">
              <a:extLst>
                <a:ext uri="{FF2B5EF4-FFF2-40B4-BE49-F238E27FC236}">
                  <a16:creationId xmlns:a16="http://schemas.microsoft.com/office/drawing/2014/main" id="{A27D6487-19AF-46D5-9F51-4EADA2B5FA74}"/>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5" name="图片 24">
              <a:extLst>
                <a:ext uri="{FF2B5EF4-FFF2-40B4-BE49-F238E27FC236}">
                  <a16:creationId xmlns:a16="http://schemas.microsoft.com/office/drawing/2014/main" id="{527B34C3-916E-402D-B9B6-094A0CB93715}"/>
                </a:ext>
              </a:extLst>
            </p:cNvPr>
            <p:cNvPicPr>
              <a:picLocks noChangeAspect="1"/>
            </p:cNvPicPr>
            <p:nvPr/>
          </p:nvPicPr>
          <p:blipFill>
            <a:blip r:embed="rId2"/>
            <a:stretch>
              <a:fillRect/>
            </a:stretch>
          </p:blipFill>
          <p:spPr>
            <a:xfrm>
              <a:off x="4392042" y="1453009"/>
              <a:ext cx="256158" cy="237183"/>
            </a:xfrm>
            <a:prstGeom prst="rect">
              <a:avLst/>
            </a:prstGeom>
          </p:spPr>
        </p:pic>
      </p:grpSp>
      <p:sp>
        <p:nvSpPr>
          <p:cNvPr id="27" name="Text Box 40">
            <a:extLst>
              <a:ext uri="{FF2B5EF4-FFF2-40B4-BE49-F238E27FC236}">
                <a16:creationId xmlns:a16="http://schemas.microsoft.com/office/drawing/2014/main" id="{A25F7AEF-EE29-4783-8E2E-1B35CD077215}"/>
              </a:ext>
            </a:extLst>
          </p:cNvPr>
          <p:cNvSpPr txBox="1">
            <a:spLocks noChangeArrowheads="1"/>
          </p:cNvSpPr>
          <p:nvPr/>
        </p:nvSpPr>
        <p:spPr bwMode="auto">
          <a:xfrm>
            <a:off x="1981200" y="260729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28" name="图片 27">
            <a:extLst>
              <a:ext uri="{FF2B5EF4-FFF2-40B4-BE49-F238E27FC236}">
                <a16:creationId xmlns:a16="http://schemas.microsoft.com/office/drawing/2014/main" id="{D1CAB6AB-3CA1-4291-B21F-53B3F4E46549}"/>
              </a:ext>
            </a:extLst>
          </p:cNvPr>
          <p:cNvPicPr>
            <a:picLocks noChangeAspect="1"/>
          </p:cNvPicPr>
          <p:nvPr/>
        </p:nvPicPr>
        <p:blipFill>
          <a:blip r:embed="rId3"/>
          <a:stretch>
            <a:fillRect/>
          </a:stretch>
        </p:blipFill>
        <p:spPr>
          <a:xfrm>
            <a:off x="2482121" y="2050981"/>
            <a:ext cx="5691049" cy="356234"/>
          </a:xfrm>
          <a:prstGeom prst="rect">
            <a:avLst/>
          </a:prstGeom>
        </p:spPr>
      </p:pic>
      <p:sp>
        <p:nvSpPr>
          <p:cNvPr id="29" name="Text Box 40">
            <a:extLst>
              <a:ext uri="{FF2B5EF4-FFF2-40B4-BE49-F238E27FC236}">
                <a16:creationId xmlns:a16="http://schemas.microsoft.com/office/drawing/2014/main" id="{CE626A86-0A22-4B79-8CF3-7504A7A43B5A}"/>
              </a:ext>
            </a:extLst>
          </p:cNvPr>
          <p:cNvSpPr txBox="1">
            <a:spLocks noChangeArrowheads="1"/>
          </p:cNvSpPr>
          <p:nvPr/>
        </p:nvSpPr>
        <p:spPr bwMode="auto">
          <a:xfrm>
            <a:off x="685800" y="3212977"/>
            <a:ext cx="739675"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解：</a:t>
            </a:r>
          </a:p>
        </p:txBody>
      </p:sp>
      <p:grpSp>
        <p:nvGrpSpPr>
          <p:cNvPr id="30" name="组合 29">
            <a:extLst>
              <a:ext uri="{FF2B5EF4-FFF2-40B4-BE49-F238E27FC236}">
                <a16:creationId xmlns:a16="http://schemas.microsoft.com/office/drawing/2014/main" id="{93E7BE93-7101-4094-9B98-7F40A639FE76}"/>
              </a:ext>
            </a:extLst>
          </p:cNvPr>
          <p:cNvGrpSpPr/>
          <p:nvPr/>
        </p:nvGrpSpPr>
        <p:grpSpPr>
          <a:xfrm>
            <a:off x="1281648" y="3212976"/>
            <a:ext cx="7415914" cy="923330"/>
            <a:chOff x="1332549" y="3212976"/>
            <a:chExt cx="7415914" cy="923330"/>
          </a:xfrm>
        </p:grpSpPr>
        <p:sp>
          <p:nvSpPr>
            <p:cNvPr id="31" name="Text Box 40">
              <a:extLst>
                <a:ext uri="{FF2B5EF4-FFF2-40B4-BE49-F238E27FC236}">
                  <a16:creationId xmlns:a16="http://schemas.microsoft.com/office/drawing/2014/main" id="{8FF301F6-BADE-4458-9399-9A7B3FB8411B}"/>
                </a:ext>
              </a:extLst>
            </p:cNvPr>
            <p:cNvSpPr txBox="1">
              <a:spLocks noChangeArrowheads="1"/>
            </p:cNvSpPr>
            <p:nvPr/>
          </p:nvSpPr>
          <p:spPr bwMode="auto">
            <a:xfrm>
              <a:off x="1332550" y="3212976"/>
              <a:ext cx="7415913"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区分三种情况，</a:t>
              </a:r>
            </a:p>
          </p:txBody>
        </p:sp>
        <p:sp>
          <p:nvSpPr>
            <p:cNvPr id="32" name="Text Box 40">
              <a:extLst>
                <a:ext uri="{FF2B5EF4-FFF2-40B4-BE49-F238E27FC236}">
                  <a16:creationId xmlns:a16="http://schemas.microsoft.com/office/drawing/2014/main" id="{6822E29F-BA58-4399-B84C-B2163640E58A}"/>
                </a:ext>
              </a:extLst>
            </p:cNvPr>
            <p:cNvSpPr txBox="1">
              <a:spLocks noChangeArrowheads="1"/>
            </p:cNvSpPr>
            <p:nvPr/>
          </p:nvSpPr>
          <p:spPr bwMode="auto">
            <a:xfrm>
              <a:off x="1332549" y="3674641"/>
              <a:ext cx="7415913"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第一种情况是</a:t>
              </a:r>
              <a:r>
                <a:rPr lang="zh-CN" altLang="en-US" sz="2400" b="0" i="0" dirty="0">
                  <a:solidFill>
                    <a:srgbClr val="000000"/>
                  </a:solidFill>
                  <a:latin typeface="SimSun" panose="02010600030101010101" pitchFamily="2" charset="-122"/>
                  <a:ea typeface="SimSun" panose="02010600030101010101" pitchFamily="2" charset="-122"/>
                </a:rPr>
                <a:t>开头字符和结尾字符都是</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a:t>
              </a:r>
            </a:p>
          </p:txBody>
        </p:sp>
      </p:grpSp>
      <p:pic>
        <p:nvPicPr>
          <p:cNvPr id="33" name="图片 32">
            <a:extLst>
              <a:ext uri="{FF2B5EF4-FFF2-40B4-BE49-F238E27FC236}">
                <a16:creationId xmlns:a16="http://schemas.microsoft.com/office/drawing/2014/main" id="{C03D09BC-55B3-4773-B593-AC62459EB9F0}"/>
              </a:ext>
            </a:extLst>
          </p:cNvPr>
          <p:cNvPicPr>
            <a:picLocks noChangeAspect="1"/>
          </p:cNvPicPr>
          <p:nvPr/>
        </p:nvPicPr>
        <p:blipFill>
          <a:blip r:embed="rId4"/>
          <a:stretch>
            <a:fillRect/>
          </a:stretch>
        </p:blipFill>
        <p:spPr>
          <a:xfrm>
            <a:off x="3584995" y="4318912"/>
            <a:ext cx="1498848" cy="321182"/>
          </a:xfrm>
          <a:prstGeom prst="rect">
            <a:avLst/>
          </a:prstGeom>
        </p:spPr>
      </p:pic>
      <p:sp>
        <p:nvSpPr>
          <p:cNvPr id="34" name="Text Box 40">
            <a:extLst>
              <a:ext uri="{FF2B5EF4-FFF2-40B4-BE49-F238E27FC236}">
                <a16:creationId xmlns:a16="http://schemas.microsoft.com/office/drawing/2014/main" id="{B8FCBCB4-A0F1-41C0-A025-0768E263035C}"/>
              </a:ext>
            </a:extLst>
          </p:cNvPr>
          <p:cNvSpPr txBox="1">
            <a:spLocks noChangeArrowheads="1"/>
          </p:cNvSpPr>
          <p:nvPr/>
        </p:nvSpPr>
        <p:spPr bwMode="auto">
          <a:xfrm>
            <a:off x="1281648" y="4742841"/>
            <a:ext cx="7415913"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第二种情况是开头字符和结尾字符都是</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35" name="图片 34">
            <a:extLst>
              <a:ext uri="{FF2B5EF4-FFF2-40B4-BE49-F238E27FC236}">
                <a16:creationId xmlns:a16="http://schemas.microsoft.com/office/drawing/2014/main" id="{4DA1105A-DD79-4E0A-9BF9-1BA92EA3C65F}"/>
              </a:ext>
            </a:extLst>
          </p:cNvPr>
          <p:cNvPicPr>
            <a:picLocks noChangeAspect="1"/>
          </p:cNvPicPr>
          <p:nvPr/>
        </p:nvPicPr>
        <p:blipFill>
          <a:blip r:embed="rId5"/>
          <a:stretch>
            <a:fillRect/>
          </a:stretch>
        </p:blipFill>
        <p:spPr>
          <a:xfrm>
            <a:off x="3564910" y="5310787"/>
            <a:ext cx="1600820" cy="347166"/>
          </a:xfrm>
          <a:prstGeom prst="rect">
            <a:avLst/>
          </a:prstGeom>
        </p:spPr>
      </p:pic>
      <p:sp>
        <p:nvSpPr>
          <p:cNvPr id="36" name="Text Box 40">
            <a:extLst>
              <a:ext uri="{FF2B5EF4-FFF2-40B4-BE49-F238E27FC236}">
                <a16:creationId xmlns:a16="http://schemas.microsoft.com/office/drawing/2014/main" id="{F48B0510-639A-4659-B750-69CDD6945996}"/>
              </a:ext>
            </a:extLst>
          </p:cNvPr>
          <p:cNvSpPr txBox="1">
            <a:spLocks noChangeArrowheads="1"/>
          </p:cNvSpPr>
          <p:nvPr/>
        </p:nvSpPr>
        <p:spPr bwMode="auto">
          <a:xfrm>
            <a:off x="1290740" y="5766435"/>
            <a:ext cx="7415913"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第三种情况是字符串的长度为</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。因此结果为：</a:t>
            </a:r>
          </a:p>
        </p:txBody>
      </p:sp>
      <p:pic>
        <p:nvPicPr>
          <p:cNvPr id="37" name="图片 36">
            <a:extLst>
              <a:ext uri="{FF2B5EF4-FFF2-40B4-BE49-F238E27FC236}">
                <a16:creationId xmlns:a16="http://schemas.microsoft.com/office/drawing/2014/main" id="{D4D5CC04-F509-4607-A61E-485718608E96}"/>
              </a:ext>
            </a:extLst>
          </p:cNvPr>
          <p:cNvPicPr>
            <a:picLocks noChangeAspect="1"/>
          </p:cNvPicPr>
          <p:nvPr/>
        </p:nvPicPr>
        <p:blipFill>
          <a:blip r:embed="rId6"/>
          <a:stretch>
            <a:fillRect/>
          </a:stretch>
        </p:blipFill>
        <p:spPr>
          <a:xfrm>
            <a:off x="2061994" y="6341797"/>
            <a:ext cx="4606652" cy="334208"/>
          </a:xfrm>
          <a:prstGeom prst="rect">
            <a:avLst/>
          </a:prstGeom>
        </p:spPr>
      </p:pic>
    </p:spTree>
    <p:extLst>
      <p:ext uri="{BB962C8B-B14F-4D97-AF65-F5344CB8AC3E}">
        <p14:creationId xmlns:p14="http://schemas.microsoft.com/office/powerpoint/2010/main" val="1141433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92</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2" name="组合 1">
            <a:extLst>
              <a:ext uri="{FF2B5EF4-FFF2-40B4-BE49-F238E27FC236}">
                <a16:creationId xmlns:a16="http://schemas.microsoft.com/office/drawing/2014/main" id="{CD3A2B7D-E840-4A8D-84D1-CE51B649F1B8}"/>
              </a:ext>
            </a:extLst>
          </p:cNvPr>
          <p:cNvGrpSpPr/>
          <p:nvPr/>
        </p:nvGrpSpPr>
        <p:grpSpPr>
          <a:xfrm>
            <a:off x="1295400" y="1340769"/>
            <a:ext cx="4209991" cy="461665"/>
            <a:chOff x="1295400" y="1340769"/>
            <a:chExt cx="4209991" cy="461665"/>
          </a:xfrm>
        </p:grpSpPr>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6</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0" name="Text Box 40">
              <a:extLst>
                <a:ext uri="{FF2B5EF4-FFF2-40B4-BE49-F238E27FC236}">
                  <a16:creationId xmlns:a16="http://schemas.microsoft.com/office/drawing/2014/main" id="{975467AC-F4DE-4298-A066-A23BBCC66131}"/>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6" name="图片 25">
              <a:extLst>
                <a:ext uri="{FF2B5EF4-FFF2-40B4-BE49-F238E27FC236}">
                  <a16:creationId xmlns:a16="http://schemas.microsoft.com/office/drawing/2014/main" id="{F0F47ED9-E4B0-49E6-87A0-AA982694B2C0}"/>
                </a:ext>
              </a:extLst>
            </p:cNvPr>
            <p:cNvPicPr>
              <a:picLocks noChangeAspect="1"/>
            </p:cNvPicPr>
            <p:nvPr/>
          </p:nvPicPr>
          <p:blipFill>
            <a:blip r:embed="rId11"/>
            <a:stretch>
              <a:fillRect/>
            </a:stretch>
          </p:blipFill>
          <p:spPr>
            <a:xfrm>
              <a:off x="4392042" y="1453009"/>
              <a:ext cx="256158" cy="237183"/>
            </a:xfrm>
            <a:prstGeom prst="rect">
              <a:avLst/>
            </a:prstGeom>
          </p:spPr>
        </p:pic>
      </p:grpSp>
      <p:sp>
        <p:nvSpPr>
          <p:cNvPr id="17" name="Text Box 40">
            <a:extLst>
              <a:ext uri="{FF2B5EF4-FFF2-40B4-BE49-F238E27FC236}">
                <a16:creationId xmlns:a16="http://schemas.microsoft.com/office/drawing/2014/main" id="{C2C68974-0808-456C-87A5-01F02AA26EFD}"/>
              </a:ext>
            </a:extLst>
          </p:cNvPr>
          <p:cNvSpPr txBox="1">
            <a:spLocks noChangeArrowheads="1"/>
          </p:cNvSpPr>
          <p:nvPr/>
        </p:nvSpPr>
        <p:spPr bwMode="auto">
          <a:xfrm>
            <a:off x="2057400"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19" name="图片 18">
            <a:extLst>
              <a:ext uri="{FF2B5EF4-FFF2-40B4-BE49-F238E27FC236}">
                <a16:creationId xmlns:a16="http://schemas.microsoft.com/office/drawing/2014/main" id="{B4B6E6E9-DEC2-4D23-A29F-31B81076B316}"/>
              </a:ext>
            </a:extLst>
          </p:cNvPr>
          <p:cNvPicPr>
            <a:picLocks noChangeAspect="1"/>
          </p:cNvPicPr>
          <p:nvPr/>
        </p:nvPicPr>
        <p:blipFill>
          <a:blip r:embed="rId12"/>
          <a:stretch>
            <a:fillRect/>
          </a:stretch>
        </p:blipFill>
        <p:spPr>
          <a:xfrm>
            <a:off x="3280817" y="1944084"/>
            <a:ext cx="4464496" cy="349471"/>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97751264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19" name="组合 18">
            <a:extLst>
              <a:ext uri="{FF2B5EF4-FFF2-40B4-BE49-F238E27FC236}">
                <a16:creationId xmlns:a16="http://schemas.microsoft.com/office/drawing/2014/main" id="{645A9B3B-1E7D-408E-B791-6EC4C0D91577}"/>
              </a:ext>
            </a:extLst>
          </p:cNvPr>
          <p:cNvGrpSpPr/>
          <p:nvPr/>
        </p:nvGrpSpPr>
        <p:grpSpPr>
          <a:xfrm>
            <a:off x="1295400" y="1340769"/>
            <a:ext cx="4209991" cy="461665"/>
            <a:chOff x="1295400" y="1340769"/>
            <a:chExt cx="4209991" cy="461665"/>
          </a:xfrm>
        </p:grpSpPr>
        <p:sp>
          <p:nvSpPr>
            <p:cNvPr id="20" name="Text Box 40">
              <a:extLst>
                <a:ext uri="{FF2B5EF4-FFF2-40B4-BE49-F238E27FC236}">
                  <a16:creationId xmlns:a16="http://schemas.microsoft.com/office/drawing/2014/main" id="{4979E9BE-C417-45E7-ACB6-A7B2A983F616}"/>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6</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1" name="Text Box 40">
              <a:extLst>
                <a:ext uri="{FF2B5EF4-FFF2-40B4-BE49-F238E27FC236}">
                  <a16:creationId xmlns:a16="http://schemas.microsoft.com/office/drawing/2014/main" id="{A25135F4-6480-40FE-A75C-8A8824830E2C}"/>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2" name="图片 21">
              <a:extLst>
                <a:ext uri="{FF2B5EF4-FFF2-40B4-BE49-F238E27FC236}">
                  <a16:creationId xmlns:a16="http://schemas.microsoft.com/office/drawing/2014/main" id="{80BA0EEE-92AF-4313-B1F3-916F4BDCECA8}"/>
                </a:ext>
              </a:extLst>
            </p:cNvPr>
            <p:cNvPicPr>
              <a:picLocks noChangeAspect="1"/>
            </p:cNvPicPr>
            <p:nvPr/>
          </p:nvPicPr>
          <p:blipFill>
            <a:blip r:embed="rId2"/>
            <a:stretch>
              <a:fillRect/>
            </a:stretch>
          </p:blipFill>
          <p:spPr>
            <a:xfrm>
              <a:off x="4392042" y="1453009"/>
              <a:ext cx="256158" cy="237183"/>
            </a:xfrm>
            <a:prstGeom prst="rect">
              <a:avLst/>
            </a:prstGeom>
          </p:spPr>
        </p:pic>
      </p:grpSp>
      <p:sp>
        <p:nvSpPr>
          <p:cNvPr id="24" name="Text Box 40">
            <a:extLst>
              <a:ext uri="{FF2B5EF4-FFF2-40B4-BE49-F238E27FC236}">
                <a16:creationId xmlns:a16="http://schemas.microsoft.com/office/drawing/2014/main" id="{3942CACC-0D38-4018-9E6D-D10808823C8E}"/>
              </a:ext>
            </a:extLst>
          </p:cNvPr>
          <p:cNvSpPr txBox="1">
            <a:spLocks noChangeArrowheads="1"/>
          </p:cNvSpPr>
          <p:nvPr/>
        </p:nvSpPr>
        <p:spPr bwMode="auto">
          <a:xfrm>
            <a:off x="2057400"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26" name="图片 25">
            <a:extLst>
              <a:ext uri="{FF2B5EF4-FFF2-40B4-BE49-F238E27FC236}">
                <a16:creationId xmlns:a16="http://schemas.microsoft.com/office/drawing/2014/main" id="{7B6C0B6E-2085-4095-8FBE-F50DD1DAB55C}"/>
              </a:ext>
            </a:extLst>
          </p:cNvPr>
          <p:cNvPicPr>
            <a:picLocks noChangeAspect="1"/>
          </p:cNvPicPr>
          <p:nvPr/>
        </p:nvPicPr>
        <p:blipFill>
          <a:blip r:embed="rId3"/>
          <a:stretch>
            <a:fillRect/>
          </a:stretch>
        </p:blipFill>
        <p:spPr>
          <a:xfrm>
            <a:off x="3280817" y="1944084"/>
            <a:ext cx="4464496" cy="349471"/>
          </a:xfrm>
          <a:prstGeom prst="rect">
            <a:avLst/>
          </a:prstGeom>
        </p:spPr>
      </p:pic>
      <p:sp>
        <p:nvSpPr>
          <p:cNvPr id="38" name="Text Box 40">
            <a:extLst>
              <a:ext uri="{FF2B5EF4-FFF2-40B4-BE49-F238E27FC236}">
                <a16:creationId xmlns:a16="http://schemas.microsoft.com/office/drawing/2014/main" id="{1FB77094-8063-4DAE-89C7-78A968A49E5C}"/>
              </a:ext>
            </a:extLst>
          </p:cNvPr>
          <p:cNvSpPr txBox="1">
            <a:spLocks noChangeArrowheads="1"/>
          </p:cNvSpPr>
          <p:nvPr/>
        </p:nvSpPr>
        <p:spPr bwMode="auto">
          <a:xfrm>
            <a:off x="609600" y="2967336"/>
            <a:ext cx="739675"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解：</a:t>
            </a:r>
          </a:p>
        </p:txBody>
      </p:sp>
      <p:grpSp>
        <p:nvGrpSpPr>
          <p:cNvPr id="39" name="组合 38">
            <a:extLst>
              <a:ext uri="{FF2B5EF4-FFF2-40B4-BE49-F238E27FC236}">
                <a16:creationId xmlns:a16="http://schemas.microsoft.com/office/drawing/2014/main" id="{D6CD3C17-A7A6-4C83-BB5D-108E62820805}"/>
              </a:ext>
            </a:extLst>
          </p:cNvPr>
          <p:cNvGrpSpPr/>
          <p:nvPr/>
        </p:nvGrpSpPr>
        <p:grpSpPr>
          <a:xfrm>
            <a:off x="1199781" y="2967336"/>
            <a:ext cx="7489552" cy="988009"/>
            <a:chOff x="1330920" y="2967335"/>
            <a:chExt cx="7489552" cy="988009"/>
          </a:xfrm>
        </p:grpSpPr>
        <p:sp>
          <p:nvSpPr>
            <p:cNvPr id="40" name="Text Box 40">
              <a:extLst>
                <a:ext uri="{FF2B5EF4-FFF2-40B4-BE49-F238E27FC236}">
                  <a16:creationId xmlns:a16="http://schemas.microsoft.com/office/drawing/2014/main" id="{941C51CF-60C2-4D12-B8DD-1CDE38DD23C0}"/>
                </a:ext>
              </a:extLst>
            </p:cNvPr>
            <p:cNvSpPr txBox="1">
              <a:spLocks noChangeArrowheads="1"/>
            </p:cNvSpPr>
            <p:nvPr/>
          </p:nvSpPr>
          <p:spPr bwMode="auto">
            <a:xfrm>
              <a:off x="1330921" y="2967335"/>
              <a:ext cx="3601119"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这道题一个直观的想法是</a:t>
              </a:r>
            </a:p>
          </p:txBody>
        </p:sp>
        <p:pic>
          <p:nvPicPr>
            <p:cNvPr id="41" name="图片 40">
              <a:extLst>
                <a:ext uri="{FF2B5EF4-FFF2-40B4-BE49-F238E27FC236}">
                  <a16:creationId xmlns:a16="http://schemas.microsoft.com/office/drawing/2014/main" id="{07A26CBB-1402-4ED1-827D-B82874E3AB9D}"/>
                </a:ext>
              </a:extLst>
            </p:cNvPr>
            <p:cNvPicPr>
              <a:picLocks noChangeAspect="1"/>
            </p:cNvPicPr>
            <p:nvPr/>
          </p:nvPicPr>
          <p:blipFill>
            <a:blip r:embed="rId4"/>
            <a:stretch>
              <a:fillRect/>
            </a:stretch>
          </p:blipFill>
          <p:spPr>
            <a:xfrm>
              <a:off x="4841264" y="3071061"/>
              <a:ext cx="1530936" cy="351043"/>
            </a:xfrm>
            <a:prstGeom prst="rect">
              <a:avLst/>
            </a:prstGeom>
          </p:spPr>
        </p:pic>
        <p:sp>
          <p:nvSpPr>
            <p:cNvPr id="42" name="Text Box 40">
              <a:extLst>
                <a:ext uri="{FF2B5EF4-FFF2-40B4-BE49-F238E27FC236}">
                  <a16:creationId xmlns:a16="http://schemas.microsoft.com/office/drawing/2014/main" id="{53EC27C5-8E73-4FF5-90F3-076396365945}"/>
                </a:ext>
              </a:extLst>
            </p:cNvPr>
            <p:cNvSpPr txBox="1">
              <a:spLocks noChangeArrowheads="1"/>
            </p:cNvSpPr>
            <p:nvPr/>
          </p:nvSpPr>
          <p:spPr bwMode="auto">
            <a:xfrm>
              <a:off x="6372200" y="2967335"/>
              <a:ext cx="2448272"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，但是这样仅包</a:t>
              </a:r>
            </a:p>
          </p:txBody>
        </p:sp>
        <p:sp>
          <p:nvSpPr>
            <p:cNvPr id="43" name="Text Box 40">
              <a:extLst>
                <a:ext uri="{FF2B5EF4-FFF2-40B4-BE49-F238E27FC236}">
                  <a16:creationId xmlns:a16="http://schemas.microsoft.com/office/drawing/2014/main" id="{6711DFCE-B243-43A3-B6AC-58E6F12FDB0F}"/>
                </a:ext>
              </a:extLst>
            </p:cNvPr>
            <p:cNvSpPr txBox="1">
              <a:spLocks noChangeArrowheads="1"/>
            </p:cNvSpPr>
            <p:nvPr/>
          </p:nvSpPr>
          <p:spPr bwMode="auto">
            <a:xfrm>
              <a:off x="1330920" y="3493679"/>
              <a:ext cx="7489552"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含了以</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开头、以</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结尾的情况。需要考虑四种情况：</a:t>
              </a:r>
            </a:p>
          </p:txBody>
        </p:sp>
      </p:grpSp>
      <p:sp>
        <p:nvSpPr>
          <p:cNvPr id="44" name="Text Box 40">
            <a:extLst>
              <a:ext uri="{FF2B5EF4-FFF2-40B4-BE49-F238E27FC236}">
                <a16:creationId xmlns:a16="http://schemas.microsoft.com/office/drawing/2014/main" id="{7E9A17DB-A1D6-4EB6-989A-48D622FC9DA2}"/>
              </a:ext>
            </a:extLst>
          </p:cNvPr>
          <p:cNvSpPr txBox="1">
            <a:spLocks noChangeArrowheads="1"/>
          </p:cNvSpPr>
          <p:nvPr/>
        </p:nvSpPr>
        <p:spPr bwMode="auto">
          <a:xfrm>
            <a:off x="1199781" y="4132238"/>
            <a:ext cx="3241080" cy="461665"/>
          </a:xfrm>
          <a:prstGeom prst="rect">
            <a:avLst/>
          </a:prstGeom>
          <a:noFill/>
          <a:ln w="9525">
            <a:noFill/>
            <a:miter lim="800000"/>
            <a:headEnd/>
            <a:tailEnd/>
          </a:ln>
        </p:spPr>
        <p:txBody>
          <a:bodyPr wrap="square">
            <a:spAutoFit/>
          </a:bodyPr>
          <a:lstStyle/>
          <a:p>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以</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开头、以</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结尾：</a:t>
            </a:r>
          </a:p>
        </p:txBody>
      </p:sp>
      <p:sp>
        <p:nvSpPr>
          <p:cNvPr id="45" name="Text Box 40">
            <a:extLst>
              <a:ext uri="{FF2B5EF4-FFF2-40B4-BE49-F238E27FC236}">
                <a16:creationId xmlns:a16="http://schemas.microsoft.com/office/drawing/2014/main" id="{97623512-825C-4FCA-87C7-8AD7965C6485}"/>
              </a:ext>
            </a:extLst>
          </p:cNvPr>
          <p:cNvSpPr txBox="1">
            <a:spLocks noChangeArrowheads="1"/>
          </p:cNvSpPr>
          <p:nvPr/>
        </p:nvSpPr>
        <p:spPr bwMode="auto">
          <a:xfrm>
            <a:off x="1199781" y="4740382"/>
            <a:ext cx="3241080" cy="461665"/>
          </a:xfrm>
          <a:prstGeom prst="rect">
            <a:avLst/>
          </a:prstGeom>
          <a:noFill/>
          <a:ln w="9525">
            <a:noFill/>
            <a:miter lim="800000"/>
            <a:headEnd/>
            <a:tailEnd/>
          </a:ln>
        </p:spPr>
        <p:txBody>
          <a:bodyPr wrap="square">
            <a:spAutoFit/>
          </a:bodyPr>
          <a:lstStyle/>
          <a:p>
            <a:r>
              <a:rPr lang="en-US" altLang="zh-CN" sz="2400" b="0" i="0" dirty="0">
                <a:solidFill>
                  <a:srgbClr val="000000"/>
                </a:solidFill>
                <a:latin typeface="SimSun" panose="02010600030101010101" pitchFamily="2" charset="-122"/>
                <a:ea typeface="SimSun" panose="02010600030101010101" pitchFamily="2" charset="-122"/>
              </a:rPr>
              <a:t>(2)</a:t>
            </a:r>
            <a:r>
              <a:rPr lang="zh-CN" altLang="en-US" sz="2400" b="0" i="0" dirty="0">
                <a:solidFill>
                  <a:srgbClr val="000000"/>
                </a:solidFill>
                <a:latin typeface="SimSun" panose="02010600030101010101" pitchFamily="2" charset="-122"/>
                <a:ea typeface="SimSun" panose="02010600030101010101" pitchFamily="2" charset="-122"/>
              </a:rPr>
              <a:t>以</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开头、以</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结尾：</a:t>
            </a:r>
          </a:p>
        </p:txBody>
      </p:sp>
      <p:sp>
        <p:nvSpPr>
          <p:cNvPr id="46" name="Text Box 40">
            <a:extLst>
              <a:ext uri="{FF2B5EF4-FFF2-40B4-BE49-F238E27FC236}">
                <a16:creationId xmlns:a16="http://schemas.microsoft.com/office/drawing/2014/main" id="{4CB07387-56F6-4964-94BE-82EE2C7268C9}"/>
              </a:ext>
            </a:extLst>
          </p:cNvPr>
          <p:cNvSpPr txBox="1">
            <a:spLocks noChangeArrowheads="1"/>
          </p:cNvSpPr>
          <p:nvPr/>
        </p:nvSpPr>
        <p:spPr bwMode="auto">
          <a:xfrm>
            <a:off x="1199781" y="5378021"/>
            <a:ext cx="3241080" cy="461665"/>
          </a:xfrm>
          <a:prstGeom prst="rect">
            <a:avLst/>
          </a:prstGeom>
          <a:noFill/>
          <a:ln w="9525">
            <a:noFill/>
            <a:miter lim="800000"/>
            <a:headEnd/>
            <a:tailEnd/>
          </a:ln>
        </p:spPr>
        <p:txBody>
          <a:bodyPr wrap="square">
            <a:spAutoFit/>
          </a:bodyPr>
          <a:lstStyle/>
          <a:p>
            <a:r>
              <a:rPr lang="en-US" altLang="zh-CN" sz="2400" b="0" i="0" dirty="0">
                <a:solidFill>
                  <a:srgbClr val="000000"/>
                </a:solidFill>
                <a:latin typeface="SimSun" panose="02010600030101010101" pitchFamily="2" charset="-122"/>
                <a:ea typeface="SimSun" panose="02010600030101010101" pitchFamily="2" charset="-122"/>
              </a:rPr>
              <a:t>(3)</a:t>
            </a:r>
            <a:r>
              <a:rPr lang="zh-CN" altLang="en-US" sz="2400" b="0" i="0" dirty="0">
                <a:solidFill>
                  <a:srgbClr val="000000"/>
                </a:solidFill>
                <a:latin typeface="SimSun" panose="02010600030101010101" pitchFamily="2" charset="-122"/>
                <a:ea typeface="SimSun" panose="02010600030101010101" pitchFamily="2" charset="-122"/>
              </a:rPr>
              <a:t>以</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开头、以</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结尾：</a:t>
            </a:r>
          </a:p>
        </p:txBody>
      </p:sp>
      <p:sp>
        <p:nvSpPr>
          <p:cNvPr id="47" name="Text Box 40">
            <a:extLst>
              <a:ext uri="{FF2B5EF4-FFF2-40B4-BE49-F238E27FC236}">
                <a16:creationId xmlns:a16="http://schemas.microsoft.com/office/drawing/2014/main" id="{4C5F68F2-6F5F-48C2-B938-DA39379DD4F5}"/>
              </a:ext>
            </a:extLst>
          </p:cNvPr>
          <p:cNvSpPr txBox="1">
            <a:spLocks noChangeArrowheads="1"/>
          </p:cNvSpPr>
          <p:nvPr/>
        </p:nvSpPr>
        <p:spPr bwMode="auto">
          <a:xfrm>
            <a:off x="1199781" y="6026304"/>
            <a:ext cx="3241080" cy="461665"/>
          </a:xfrm>
          <a:prstGeom prst="rect">
            <a:avLst/>
          </a:prstGeom>
          <a:noFill/>
          <a:ln w="9525">
            <a:noFill/>
            <a:miter lim="800000"/>
            <a:headEnd/>
            <a:tailEnd/>
          </a:ln>
        </p:spPr>
        <p:txBody>
          <a:bodyPr wrap="square">
            <a:spAutoFit/>
          </a:bodyPr>
          <a:lstStyle/>
          <a:p>
            <a:r>
              <a:rPr lang="en-US" altLang="zh-CN" sz="2400" b="0" i="0" dirty="0">
                <a:solidFill>
                  <a:srgbClr val="000000"/>
                </a:solidFill>
                <a:latin typeface="SimSun" panose="02010600030101010101" pitchFamily="2" charset="-122"/>
                <a:ea typeface="SimSun" panose="02010600030101010101" pitchFamily="2" charset="-122"/>
              </a:rPr>
              <a:t>(4)</a:t>
            </a:r>
            <a:r>
              <a:rPr lang="zh-CN" altLang="en-US" sz="2400" b="0" i="0" dirty="0">
                <a:solidFill>
                  <a:srgbClr val="000000"/>
                </a:solidFill>
                <a:latin typeface="SimSun" panose="02010600030101010101" pitchFamily="2" charset="-122"/>
                <a:ea typeface="SimSun" panose="02010600030101010101" pitchFamily="2" charset="-122"/>
              </a:rPr>
              <a:t>以</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开头、以</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结尾：</a:t>
            </a:r>
          </a:p>
        </p:txBody>
      </p:sp>
      <p:pic>
        <p:nvPicPr>
          <p:cNvPr id="48" name="图片 47">
            <a:extLst>
              <a:ext uri="{FF2B5EF4-FFF2-40B4-BE49-F238E27FC236}">
                <a16:creationId xmlns:a16="http://schemas.microsoft.com/office/drawing/2014/main" id="{BA31D9D7-039F-4423-AE45-6C5DA84552A3}"/>
              </a:ext>
            </a:extLst>
          </p:cNvPr>
          <p:cNvPicPr>
            <a:picLocks noChangeAspect="1"/>
          </p:cNvPicPr>
          <p:nvPr/>
        </p:nvPicPr>
        <p:blipFill>
          <a:blip r:embed="rId5"/>
          <a:stretch>
            <a:fillRect/>
          </a:stretch>
        </p:blipFill>
        <p:spPr>
          <a:xfrm>
            <a:off x="4463911" y="4221088"/>
            <a:ext cx="1583457" cy="333360"/>
          </a:xfrm>
          <a:prstGeom prst="rect">
            <a:avLst/>
          </a:prstGeom>
        </p:spPr>
      </p:pic>
      <p:pic>
        <p:nvPicPr>
          <p:cNvPr id="49" name="图片 48">
            <a:extLst>
              <a:ext uri="{FF2B5EF4-FFF2-40B4-BE49-F238E27FC236}">
                <a16:creationId xmlns:a16="http://schemas.microsoft.com/office/drawing/2014/main" id="{F5F8E6A6-83E6-422E-8B30-FBEAC6E015F5}"/>
              </a:ext>
            </a:extLst>
          </p:cNvPr>
          <p:cNvPicPr>
            <a:picLocks noChangeAspect="1"/>
          </p:cNvPicPr>
          <p:nvPr/>
        </p:nvPicPr>
        <p:blipFill>
          <a:blip r:embed="rId6"/>
          <a:stretch>
            <a:fillRect/>
          </a:stretch>
        </p:blipFill>
        <p:spPr>
          <a:xfrm>
            <a:off x="4463911" y="4849607"/>
            <a:ext cx="1583465" cy="333361"/>
          </a:xfrm>
          <a:prstGeom prst="rect">
            <a:avLst/>
          </a:prstGeom>
        </p:spPr>
      </p:pic>
      <p:pic>
        <p:nvPicPr>
          <p:cNvPr id="50" name="图片 49">
            <a:extLst>
              <a:ext uri="{FF2B5EF4-FFF2-40B4-BE49-F238E27FC236}">
                <a16:creationId xmlns:a16="http://schemas.microsoft.com/office/drawing/2014/main" id="{E5F40A30-E483-419A-8147-D04C339B495E}"/>
              </a:ext>
            </a:extLst>
          </p:cNvPr>
          <p:cNvPicPr>
            <a:picLocks noChangeAspect="1"/>
          </p:cNvPicPr>
          <p:nvPr/>
        </p:nvPicPr>
        <p:blipFill>
          <a:blip r:embed="rId7"/>
          <a:stretch>
            <a:fillRect/>
          </a:stretch>
        </p:blipFill>
        <p:spPr>
          <a:xfrm>
            <a:off x="4463911" y="5487390"/>
            <a:ext cx="1777151" cy="333216"/>
          </a:xfrm>
          <a:prstGeom prst="rect">
            <a:avLst/>
          </a:prstGeom>
        </p:spPr>
      </p:pic>
      <p:pic>
        <p:nvPicPr>
          <p:cNvPr id="51" name="图片 50">
            <a:extLst>
              <a:ext uri="{FF2B5EF4-FFF2-40B4-BE49-F238E27FC236}">
                <a16:creationId xmlns:a16="http://schemas.microsoft.com/office/drawing/2014/main" id="{ED2E3B35-9443-4F0C-8C00-FDA6A0B5CD23}"/>
              </a:ext>
            </a:extLst>
          </p:cNvPr>
          <p:cNvPicPr>
            <a:picLocks noChangeAspect="1"/>
          </p:cNvPicPr>
          <p:nvPr/>
        </p:nvPicPr>
        <p:blipFill>
          <a:blip r:embed="rId8"/>
          <a:stretch>
            <a:fillRect/>
          </a:stretch>
        </p:blipFill>
        <p:spPr>
          <a:xfrm>
            <a:off x="4463911" y="6138570"/>
            <a:ext cx="1777925" cy="333361"/>
          </a:xfrm>
          <a:prstGeom prst="rect">
            <a:avLst/>
          </a:prstGeom>
        </p:spPr>
      </p:pic>
    </p:spTree>
    <p:extLst>
      <p:ext uri="{BB962C8B-B14F-4D97-AF65-F5344CB8AC3E}">
        <p14:creationId xmlns:p14="http://schemas.microsoft.com/office/powerpoint/2010/main" val="12482582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19" name="组合 18">
            <a:extLst>
              <a:ext uri="{FF2B5EF4-FFF2-40B4-BE49-F238E27FC236}">
                <a16:creationId xmlns:a16="http://schemas.microsoft.com/office/drawing/2014/main" id="{645A9B3B-1E7D-408E-B791-6EC4C0D91577}"/>
              </a:ext>
            </a:extLst>
          </p:cNvPr>
          <p:cNvGrpSpPr/>
          <p:nvPr/>
        </p:nvGrpSpPr>
        <p:grpSpPr>
          <a:xfrm>
            <a:off x="1295400" y="1340769"/>
            <a:ext cx="4209991" cy="461665"/>
            <a:chOff x="1295400" y="1340769"/>
            <a:chExt cx="4209991" cy="461665"/>
          </a:xfrm>
        </p:grpSpPr>
        <p:sp>
          <p:nvSpPr>
            <p:cNvPr id="20" name="Text Box 40">
              <a:extLst>
                <a:ext uri="{FF2B5EF4-FFF2-40B4-BE49-F238E27FC236}">
                  <a16:creationId xmlns:a16="http://schemas.microsoft.com/office/drawing/2014/main" id="{4979E9BE-C417-45E7-ACB6-A7B2A983F616}"/>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6</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1" name="Text Box 40">
              <a:extLst>
                <a:ext uri="{FF2B5EF4-FFF2-40B4-BE49-F238E27FC236}">
                  <a16:creationId xmlns:a16="http://schemas.microsoft.com/office/drawing/2014/main" id="{A25135F4-6480-40FE-A75C-8A8824830E2C}"/>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2" name="图片 21">
              <a:extLst>
                <a:ext uri="{FF2B5EF4-FFF2-40B4-BE49-F238E27FC236}">
                  <a16:creationId xmlns:a16="http://schemas.microsoft.com/office/drawing/2014/main" id="{80BA0EEE-92AF-4313-B1F3-916F4BDCECA8}"/>
                </a:ext>
              </a:extLst>
            </p:cNvPr>
            <p:cNvPicPr>
              <a:picLocks noChangeAspect="1"/>
            </p:cNvPicPr>
            <p:nvPr/>
          </p:nvPicPr>
          <p:blipFill>
            <a:blip r:embed="rId2"/>
            <a:stretch>
              <a:fillRect/>
            </a:stretch>
          </p:blipFill>
          <p:spPr>
            <a:xfrm>
              <a:off x="4392042" y="1453009"/>
              <a:ext cx="256158" cy="237183"/>
            </a:xfrm>
            <a:prstGeom prst="rect">
              <a:avLst/>
            </a:prstGeom>
          </p:spPr>
        </p:pic>
      </p:grpSp>
      <p:sp>
        <p:nvSpPr>
          <p:cNvPr id="24" name="Text Box 40">
            <a:extLst>
              <a:ext uri="{FF2B5EF4-FFF2-40B4-BE49-F238E27FC236}">
                <a16:creationId xmlns:a16="http://schemas.microsoft.com/office/drawing/2014/main" id="{3942CACC-0D38-4018-9E6D-D10808823C8E}"/>
              </a:ext>
            </a:extLst>
          </p:cNvPr>
          <p:cNvSpPr txBox="1">
            <a:spLocks noChangeArrowheads="1"/>
          </p:cNvSpPr>
          <p:nvPr/>
        </p:nvSpPr>
        <p:spPr bwMode="auto">
          <a:xfrm>
            <a:off x="2057400"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26" name="图片 25">
            <a:extLst>
              <a:ext uri="{FF2B5EF4-FFF2-40B4-BE49-F238E27FC236}">
                <a16:creationId xmlns:a16="http://schemas.microsoft.com/office/drawing/2014/main" id="{7B6C0B6E-2085-4095-8FBE-F50DD1DAB55C}"/>
              </a:ext>
            </a:extLst>
          </p:cNvPr>
          <p:cNvPicPr>
            <a:picLocks noChangeAspect="1"/>
          </p:cNvPicPr>
          <p:nvPr/>
        </p:nvPicPr>
        <p:blipFill>
          <a:blip r:embed="rId3"/>
          <a:stretch>
            <a:fillRect/>
          </a:stretch>
        </p:blipFill>
        <p:spPr>
          <a:xfrm>
            <a:off x="3280817" y="1944084"/>
            <a:ext cx="4464496" cy="349471"/>
          </a:xfrm>
          <a:prstGeom prst="rect">
            <a:avLst/>
          </a:prstGeom>
        </p:spPr>
      </p:pic>
      <p:sp>
        <p:nvSpPr>
          <p:cNvPr id="25" name="Text Box 40">
            <a:extLst>
              <a:ext uri="{FF2B5EF4-FFF2-40B4-BE49-F238E27FC236}">
                <a16:creationId xmlns:a16="http://schemas.microsoft.com/office/drawing/2014/main" id="{0D32B117-45FE-4EA1-BBAC-E0F2BEE2016F}"/>
              </a:ext>
            </a:extLst>
          </p:cNvPr>
          <p:cNvSpPr txBox="1">
            <a:spLocks noChangeArrowheads="1"/>
          </p:cNvSpPr>
          <p:nvPr/>
        </p:nvSpPr>
        <p:spPr bwMode="auto">
          <a:xfrm>
            <a:off x="1143000" y="2967336"/>
            <a:ext cx="739675"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解：</a:t>
            </a:r>
          </a:p>
        </p:txBody>
      </p:sp>
      <p:grpSp>
        <p:nvGrpSpPr>
          <p:cNvPr id="27" name="组合 26">
            <a:extLst>
              <a:ext uri="{FF2B5EF4-FFF2-40B4-BE49-F238E27FC236}">
                <a16:creationId xmlns:a16="http://schemas.microsoft.com/office/drawing/2014/main" id="{5E919E20-C90E-40CC-BCD9-9FF70F94DD51}"/>
              </a:ext>
            </a:extLst>
          </p:cNvPr>
          <p:cNvGrpSpPr/>
          <p:nvPr/>
        </p:nvGrpSpPr>
        <p:grpSpPr>
          <a:xfrm>
            <a:off x="1733183" y="2967335"/>
            <a:ext cx="6005263" cy="926680"/>
            <a:chOff x="1330921" y="2967335"/>
            <a:chExt cx="6005263" cy="926680"/>
          </a:xfrm>
        </p:grpSpPr>
        <p:sp>
          <p:nvSpPr>
            <p:cNvPr id="28" name="Text Box 40">
              <a:extLst>
                <a:ext uri="{FF2B5EF4-FFF2-40B4-BE49-F238E27FC236}">
                  <a16:creationId xmlns:a16="http://schemas.microsoft.com/office/drawing/2014/main" id="{447CAB06-080B-41FC-B141-B41A1DCCB179}"/>
                </a:ext>
              </a:extLst>
            </p:cNvPr>
            <p:cNvSpPr txBox="1">
              <a:spLocks noChangeArrowheads="1"/>
            </p:cNvSpPr>
            <p:nvPr/>
          </p:nvSpPr>
          <p:spPr bwMode="auto">
            <a:xfrm>
              <a:off x="1330921" y="2967335"/>
              <a:ext cx="3601119"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合并这四种情况可以得到</a:t>
              </a:r>
            </a:p>
          </p:txBody>
        </p:sp>
        <p:pic>
          <p:nvPicPr>
            <p:cNvPr id="29" name="图片 28">
              <a:extLst>
                <a:ext uri="{FF2B5EF4-FFF2-40B4-BE49-F238E27FC236}">
                  <a16:creationId xmlns:a16="http://schemas.microsoft.com/office/drawing/2014/main" id="{B2DE5A44-4AFD-41EF-911D-CEC0A2135431}"/>
                </a:ext>
              </a:extLst>
            </p:cNvPr>
            <p:cNvPicPr>
              <a:picLocks noChangeAspect="1"/>
            </p:cNvPicPr>
            <p:nvPr/>
          </p:nvPicPr>
          <p:blipFill>
            <a:blip r:embed="rId4"/>
            <a:stretch>
              <a:fillRect/>
            </a:stretch>
          </p:blipFill>
          <p:spPr>
            <a:xfrm>
              <a:off x="1953269" y="3563887"/>
              <a:ext cx="5382915" cy="330128"/>
            </a:xfrm>
            <a:prstGeom prst="rect">
              <a:avLst/>
            </a:prstGeom>
          </p:spPr>
        </p:pic>
      </p:grpSp>
      <p:grpSp>
        <p:nvGrpSpPr>
          <p:cNvPr id="30" name="组合 29">
            <a:extLst>
              <a:ext uri="{FF2B5EF4-FFF2-40B4-BE49-F238E27FC236}">
                <a16:creationId xmlns:a16="http://schemas.microsoft.com/office/drawing/2014/main" id="{BC5CD49A-204D-470F-9E42-0583BD40FFF3}"/>
              </a:ext>
            </a:extLst>
          </p:cNvPr>
          <p:cNvGrpSpPr/>
          <p:nvPr/>
        </p:nvGrpSpPr>
        <p:grpSpPr>
          <a:xfrm>
            <a:off x="1711085" y="4028903"/>
            <a:ext cx="6647552" cy="998245"/>
            <a:chOff x="1308824" y="4028902"/>
            <a:chExt cx="6647552" cy="998245"/>
          </a:xfrm>
        </p:grpSpPr>
        <p:sp>
          <p:nvSpPr>
            <p:cNvPr id="31" name="Text Box 40">
              <a:extLst>
                <a:ext uri="{FF2B5EF4-FFF2-40B4-BE49-F238E27FC236}">
                  <a16:creationId xmlns:a16="http://schemas.microsoft.com/office/drawing/2014/main" id="{330B2DEA-DB4A-4275-A5D7-62F0052BF8A3}"/>
                </a:ext>
              </a:extLst>
            </p:cNvPr>
            <p:cNvSpPr txBox="1">
              <a:spLocks noChangeArrowheads="1"/>
            </p:cNvSpPr>
            <p:nvPr/>
          </p:nvSpPr>
          <p:spPr bwMode="auto">
            <a:xfrm>
              <a:off x="1308824" y="4028902"/>
              <a:ext cx="6647552"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上面的式子是否可以写成更紧凑的形式呢？可以</a:t>
              </a:r>
            </a:p>
          </p:txBody>
        </p:sp>
        <p:sp>
          <p:nvSpPr>
            <p:cNvPr id="32" name="Text Box 40">
              <a:extLst>
                <a:ext uri="{FF2B5EF4-FFF2-40B4-BE49-F238E27FC236}">
                  <a16:creationId xmlns:a16="http://schemas.microsoft.com/office/drawing/2014/main" id="{92546A02-A972-431B-9A48-61EE5F4458E0}"/>
                </a:ext>
              </a:extLst>
            </p:cNvPr>
            <p:cNvSpPr txBox="1">
              <a:spLocks noChangeArrowheads="1"/>
            </p:cNvSpPr>
            <p:nvPr/>
          </p:nvSpPr>
          <p:spPr bwMode="auto">
            <a:xfrm>
              <a:off x="1308824" y="4565482"/>
              <a:ext cx="6647552"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利用分配律来实现。</a:t>
              </a:r>
            </a:p>
          </p:txBody>
        </p:sp>
      </p:grpSp>
    </p:spTree>
    <p:extLst>
      <p:ext uri="{BB962C8B-B14F-4D97-AF65-F5344CB8AC3E}">
        <p14:creationId xmlns:p14="http://schemas.microsoft.com/office/powerpoint/2010/main" val="323087385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19" name="组合 18">
            <a:extLst>
              <a:ext uri="{FF2B5EF4-FFF2-40B4-BE49-F238E27FC236}">
                <a16:creationId xmlns:a16="http://schemas.microsoft.com/office/drawing/2014/main" id="{645A9B3B-1E7D-408E-B791-6EC4C0D91577}"/>
              </a:ext>
            </a:extLst>
          </p:cNvPr>
          <p:cNvGrpSpPr/>
          <p:nvPr/>
        </p:nvGrpSpPr>
        <p:grpSpPr>
          <a:xfrm>
            <a:off x="1295400" y="1340769"/>
            <a:ext cx="4209991" cy="461665"/>
            <a:chOff x="1295400" y="1340769"/>
            <a:chExt cx="4209991" cy="461665"/>
          </a:xfrm>
        </p:grpSpPr>
        <p:sp>
          <p:nvSpPr>
            <p:cNvPr id="20" name="Text Box 40">
              <a:extLst>
                <a:ext uri="{FF2B5EF4-FFF2-40B4-BE49-F238E27FC236}">
                  <a16:creationId xmlns:a16="http://schemas.microsoft.com/office/drawing/2014/main" id="{4979E9BE-C417-45E7-ACB6-A7B2A983F616}"/>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6</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1" name="Text Box 40">
              <a:extLst>
                <a:ext uri="{FF2B5EF4-FFF2-40B4-BE49-F238E27FC236}">
                  <a16:creationId xmlns:a16="http://schemas.microsoft.com/office/drawing/2014/main" id="{A25135F4-6480-40FE-A75C-8A8824830E2C}"/>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2" name="图片 21">
              <a:extLst>
                <a:ext uri="{FF2B5EF4-FFF2-40B4-BE49-F238E27FC236}">
                  <a16:creationId xmlns:a16="http://schemas.microsoft.com/office/drawing/2014/main" id="{80BA0EEE-92AF-4313-B1F3-916F4BDCECA8}"/>
                </a:ext>
              </a:extLst>
            </p:cNvPr>
            <p:cNvPicPr>
              <a:picLocks noChangeAspect="1"/>
            </p:cNvPicPr>
            <p:nvPr/>
          </p:nvPicPr>
          <p:blipFill>
            <a:blip r:embed="rId2"/>
            <a:stretch>
              <a:fillRect/>
            </a:stretch>
          </p:blipFill>
          <p:spPr>
            <a:xfrm>
              <a:off x="4392042" y="1453009"/>
              <a:ext cx="256158" cy="237183"/>
            </a:xfrm>
            <a:prstGeom prst="rect">
              <a:avLst/>
            </a:prstGeom>
          </p:spPr>
        </p:pic>
      </p:grpSp>
      <p:sp>
        <p:nvSpPr>
          <p:cNvPr id="24" name="Text Box 40">
            <a:extLst>
              <a:ext uri="{FF2B5EF4-FFF2-40B4-BE49-F238E27FC236}">
                <a16:creationId xmlns:a16="http://schemas.microsoft.com/office/drawing/2014/main" id="{3942CACC-0D38-4018-9E6D-D10808823C8E}"/>
              </a:ext>
            </a:extLst>
          </p:cNvPr>
          <p:cNvSpPr txBox="1">
            <a:spLocks noChangeArrowheads="1"/>
          </p:cNvSpPr>
          <p:nvPr/>
        </p:nvSpPr>
        <p:spPr bwMode="auto">
          <a:xfrm>
            <a:off x="2057400"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26" name="图片 25">
            <a:extLst>
              <a:ext uri="{FF2B5EF4-FFF2-40B4-BE49-F238E27FC236}">
                <a16:creationId xmlns:a16="http://schemas.microsoft.com/office/drawing/2014/main" id="{7B6C0B6E-2085-4095-8FBE-F50DD1DAB55C}"/>
              </a:ext>
            </a:extLst>
          </p:cNvPr>
          <p:cNvPicPr>
            <a:picLocks noChangeAspect="1"/>
          </p:cNvPicPr>
          <p:nvPr/>
        </p:nvPicPr>
        <p:blipFill>
          <a:blip r:embed="rId3"/>
          <a:stretch>
            <a:fillRect/>
          </a:stretch>
        </p:blipFill>
        <p:spPr>
          <a:xfrm>
            <a:off x="3280817" y="1944084"/>
            <a:ext cx="4464496" cy="349471"/>
          </a:xfrm>
          <a:prstGeom prst="rect">
            <a:avLst/>
          </a:prstGeom>
        </p:spPr>
      </p:pic>
      <p:sp>
        <p:nvSpPr>
          <p:cNvPr id="17" name="Text Box 40">
            <a:extLst>
              <a:ext uri="{FF2B5EF4-FFF2-40B4-BE49-F238E27FC236}">
                <a16:creationId xmlns:a16="http://schemas.microsoft.com/office/drawing/2014/main" id="{679B3E4F-8CD1-407F-8260-BB2062D31AF8}"/>
              </a:ext>
            </a:extLst>
          </p:cNvPr>
          <p:cNvSpPr txBox="1">
            <a:spLocks noChangeArrowheads="1"/>
          </p:cNvSpPr>
          <p:nvPr/>
        </p:nvSpPr>
        <p:spPr bwMode="auto">
          <a:xfrm>
            <a:off x="1371600" y="2967336"/>
            <a:ext cx="739675"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解：</a:t>
            </a:r>
          </a:p>
        </p:txBody>
      </p:sp>
      <p:sp>
        <p:nvSpPr>
          <p:cNvPr id="18" name="Text Box 40">
            <a:extLst>
              <a:ext uri="{FF2B5EF4-FFF2-40B4-BE49-F238E27FC236}">
                <a16:creationId xmlns:a16="http://schemas.microsoft.com/office/drawing/2014/main" id="{365EA0AA-8685-4D12-80F3-4204254FDDEA}"/>
              </a:ext>
            </a:extLst>
          </p:cNvPr>
          <p:cNvSpPr txBox="1">
            <a:spLocks noChangeArrowheads="1"/>
          </p:cNvSpPr>
          <p:nvPr/>
        </p:nvSpPr>
        <p:spPr bwMode="auto">
          <a:xfrm>
            <a:off x="2034509" y="296733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利用分配律来处理</a:t>
            </a:r>
          </a:p>
        </p:txBody>
      </p:sp>
      <p:pic>
        <p:nvPicPr>
          <p:cNvPr id="23" name="图片 22">
            <a:extLst>
              <a:ext uri="{FF2B5EF4-FFF2-40B4-BE49-F238E27FC236}">
                <a16:creationId xmlns:a16="http://schemas.microsoft.com/office/drawing/2014/main" id="{7A543C68-A603-414D-BEC4-0E24F8342FFF}"/>
              </a:ext>
            </a:extLst>
          </p:cNvPr>
          <p:cNvPicPr>
            <a:picLocks noChangeAspect="1"/>
          </p:cNvPicPr>
          <p:nvPr/>
        </p:nvPicPr>
        <p:blipFill>
          <a:blip r:embed="rId4"/>
          <a:stretch>
            <a:fillRect/>
          </a:stretch>
        </p:blipFill>
        <p:spPr>
          <a:xfrm>
            <a:off x="2515610" y="4235415"/>
            <a:ext cx="4392487" cy="313128"/>
          </a:xfrm>
          <a:prstGeom prst="rect">
            <a:avLst/>
          </a:prstGeom>
        </p:spPr>
      </p:pic>
      <p:pic>
        <p:nvPicPr>
          <p:cNvPr id="33" name="图片 32">
            <a:extLst>
              <a:ext uri="{FF2B5EF4-FFF2-40B4-BE49-F238E27FC236}">
                <a16:creationId xmlns:a16="http://schemas.microsoft.com/office/drawing/2014/main" id="{45DCA260-DBA6-4DEB-96DE-3710B323B75E}"/>
              </a:ext>
            </a:extLst>
          </p:cNvPr>
          <p:cNvPicPr>
            <a:picLocks noChangeAspect="1"/>
          </p:cNvPicPr>
          <p:nvPr/>
        </p:nvPicPr>
        <p:blipFill>
          <a:blip r:embed="rId5"/>
          <a:stretch>
            <a:fillRect/>
          </a:stretch>
        </p:blipFill>
        <p:spPr>
          <a:xfrm>
            <a:off x="2515609" y="4727344"/>
            <a:ext cx="4418584" cy="313128"/>
          </a:xfrm>
          <a:prstGeom prst="rect">
            <a:avLst/>
          </a:prstGeom>
        </p:spPr>
      </p:pic>
      <p:pic>
        <p:nvPicPr>
          <p:cNvPr id="34" name="图片 33">
            <a:extLst>
              <a:ext uri="{FF2B5EF4-FFF2-40B4-BE49-F238E27FC236}">
                <a16:creationId xmlns:a16="http://schemas.microsoft.com/office/drawing/2014/main" id="{B01B8A63-DB5A-4924-9FCA-3AC297009757}"/>
              </a:ext>
            </a:extLst>
          </p:cNvPr>
          <p:cNvPicPr>
            <a:picLocks noChangeAspect="1"/>
          </p:cNvPicPr>
          <p:nvPr/>
        </p:nvPicPr>
        <p:blipFill>
          <a:blip r:embed="rId6"/>
          <a:stretch>
            <a:fillRect/>
          </a:stretch>
        </p:blipFill>
        <p:spPr>
          <a:xfrm>
            <a:off x="2515609" y="5228943"/>
            <a:ext cx="4212468" cy="328244"/>
          </a:xfrm>
          <a:prstGeom prst="rect">
            <a:avLst/>
          </a:prstGeom>
        </p:spPr>
      </p:pic>
      <p:pic>
        <p:nvPicPr>
          <p:cNvPr id="35" name="图片 34">
            <a:extLst>
              <a:ext uri="{FF2B5EF4-FFF2-40B4-BE49-F238E27FC236}">
                <a16:creationId xmlns:a16="http://schemas.microsoft.com/office/drawing/2014/main" id="{6BF9CE37-39C5-4791-95A3-895FA379E34A}"/>
              </a:ext>
            </a:extLst>
          </p:cNvPr>
          <p:cNvPicPr>
            <a:picLocks noChangeAspect="1"/>
          </p:cNvPicPr>
          <p:nvPr/>
        </p:nvPicPr>
        <p:blipFill>
          <a:blip r:embed="rId7"/>
          <a:stretch>
            <a:fillRect/>
          </a:stretch>
        </p:blipFill>
        <p:spPr>
          <a:xfrm>
            <a:off x="2512482" y="5746349"/>
            <a:ext cx="5142489" cy="328244"/>
          </a:xfrm>
          <a:prstGeom prst="rect">
            <a:avLst/>
          </a:prstGeom>
        </p:spPr>
      </p:pic>
      <p:pic>
        <p:nvPicPr>
          <p:cNvPr id="36" name="图片 35">
            <a:extLst>
              <a:ext uri="{FF2B5EF4-FFF2-40B4-BE49-F238E27FC236}">
                <a16:creationId xmlns:a16="http://schemas.microsoft.com/office/drawing/2014/main" id="{101C600E-C71D-4565-8C81-FB397F46E1DD}"/>
              </a:ext>
            </a:extLst>
          </p:cNvPr>
          <p:cNvPicPr>
            <a:picLocks noChangeAspect="1"/>
          </p:cNvPicPr>
          <p:nvPr/>
        </p:nvPicPr>
        <p:blipFill>
          <a:blip r:embed="rId8"/>
          <a:stretch>
            <a:fillRect/>
          </a:stretch>
        </p:blipFill>
        <p:spPr>
          <a:xfrm>
            <a:off x="2512481" y="6263064"/>
            <a:ext cx="3194436" cy="345344"/>
          </a:xfrm>
          <a:prstGeom prst="rect">
            <a:avLst/>
          </a:prstGeom>
        </p:spPr>
      </p:pic>
      <p:pic>
        <p:nvPicPr>
          <p:cNvPr id="37" name="图片 36">
            <a:extLst>
              <a:ext uri="{FF2B5EF4-FFF2-40B4-BE49-F238E27FC236}">
                <a16:creationId xmlns:a16="http://schemas.microsoft.com/office/drawing/2014/main" id="{53C74A8A-BA01-4FA5-ADD9-850C6E1CF380}"/>
              </a:ext>
            </a:extLst>
          </p:cNvPr>
          <p:cNvPicPr>
            <a:picLocks noChangeAspect="1"/>
          </p:cNvPicPr>
          <p:nvPr/>
        </p:nvPicPr>
        <p:blipFill>
          <a:blip r:embed="rId9"/>
          <a:stretch>
            <a:fillRect/>
          </a:stretch>
        </p:blipFill>
        <p:spPr>
          <a:xfrm>
            <a:off x="2854999" y="3669526"/>
            <a:ext cx="4600302" cy="325365"/>
          </a:xfrm>
          <a:prstGeom prst="rect">
            <a:avLst/>
          </a:prstGeom>
        </p:spPr>
      </p:pic>
    </p:spTree>
    <p:extLst>
      <p:ext uri="{BB962C8B-B14F-4D97-AF65-F5344CB8AC3E}">
        <p14:creationId xmlns:p14="http://schemas.microsoft.com/office/powerpoint/2010/main" val="388069586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19" name="组合 18">
            <a:extLst>
              <a:ext uri="{FF2B5EF4-FFF2-40B4-BE49-F238E27FC236}">
                <a16:creationId xmlns:a16="http://schemas.microsoft.com/office/drawing/2014/main" id="{645A9B3B-1E7D-408E-B791-6EC4C0D91577}"/>
              </a:ext>
            </a:extLst>
          </p:cNvPr>
          <p:cNvGrpSpPr/>
          <p:nvPr/>
        </p:nvGrpSpPr>
        <p:grpSpPr>
          <a:xfrm>
            <a:off x="1295400" y="1340769"/>
            <a:ext cx="4209991" cy="461665"/>
            <a:chOff x="1295400" y="1340769"/>
            <a:chExt cx="4209991" cy="461665"/>
          </a:xfrm>
        </p:grpSpPr>
        <p:sp>
          <p:nvSpPr>
            <p:cNvPr id="20" name="Text Box 40">
              <a:extLst>
                <a:ext uri="{FF2B5EF4-FFF2-40B4-BE49-F238E27FC236}">
                  <a16:creationId xmlns:a16="http://schemas.microsoft.com/office/drawing/2014/main" id="{4979E9BE-C417-45E7-ACB6-A7B2A983F616}"/>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6</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1" name="Text Box 40">
              <a:extLst>
                <a:ext uri="{FF2B5EF4-FFF2-40B4-BE49-F238E27FC236}">
                  <a16:creationId xmlns:a16="http://schemas.microsoft.com/office/drawing/2014/main" id="{A25135F4-6480-40FE-A75C-8A8824830E2C}"/>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2" name="图片 21">
              <a:extLst>
                <a:ext uri="{FF2B5EF4-FFF2-40B4-BE49-F238E27FC236}">
                  <a16:creationId xmlns:a16="http://schemas.microsoft.com/office/drawing/2014/main" id="{80BA0EEE-92AF-4313-B1F3-916F4BDCECA8}"/>
                </a:ext>
              </a:extLst>
            </p:cNvPr>
            <p:cNvPicPr>
              <a:picLocks noChangeAspect="1"/>
            </p:cNvPicPr>
            <p:nvPr/>
          </p:nvPicPr>
          <p:blipFill>
            <a:blip r:embed="rId2"/>
            <a:stretch>
              <a:fillRect/>
            </a:stretch>
          </p:blipFill>
          <p:spPr>
            <a:xfrm>
              <a:off x="4392042" y="1453009"/>
              <a:ext cx="256158" cy="237183"/>
            </a:xfrm>
            <a:prstGeom prst="rect">
              <a:avLst/>
            </a:prstGeom>
          </p:spPr>
        </p:pic>
      </p:grpSp>
      <p:sp>
        <p:nvSpPr>
          <p:cNvPr id="24" name="Text Box 40">
            <a:extLst>
              <a:ext uri="{FF2B5EF4-FFF2-40B4-BE49-F238E27FC236}">
                <a16:creationId xmlns:a16="http://schemas.microsoft.com/office/drawing/2014/main" id="{3942CACC-0D38-4018-9E6D-D10808823C8E}"/>
              </a:ext>
            </a:extLst>
          </p:cNvPr>
          <p:cNvSpPr txBox="1">
            <a:spLocks noChangeArrowheads="1"/>
          </p:cNvSpPr>
          <p:nvPr/>
        </p:nvSpPr>
        <p:spPr bwMode="auto">
          <a:xfrm>
            <a:off x="2057400"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26" name="图片 25">
            <a:extLst>
              <a:ext uri="{FF2B5EF4-FFF2-40B4-BE49-F238E27FC236}">
                <a16:creationId xmlns:a16="http://schemas.microsoft.com/office/drawing/2014/main" id="{7B6C0B6E-2085-4095-8FBE-F50DD1DAB55C}"/>
              </a:ext>
            </a:extLst>
          </p:cNvPr>
          <p:cNvPicPr>
            <a:picLocks noChangeAspect="1"/>
          </p:cNvPicPr>
          <p:nvPr/>
        </p:nvPicPr>
        <p:blipFill>
          <a:blip r:embed="rId3"/>
          <a:stretch>
            <a:fillRect/>
          </a:stretch>
        </p:blipFill>
        <p:spPr>
          <a:xfrm>
            <a:off x="3280817" y="1944084"/>
            <a:ext cx="4464496" cy="349471"/>
          </a:xfrm>
          <a:prstGeom prst="rect">
            <a:avLst/>
          </a:prstGeom>
        </p:spPr>
      </p:pic>
      <p:sp>
        <p:nvSpPr>
          <p:cNvPr id="25" name="Text Box 40">
            <a:extLst>
              <a:ext uri="{FF2B5EF4-FFF2-40B4-BE49-F238E27FC236}">
                <a16:creationId xmlns:a16="http://schemas.microsoft.com/office/drawing/2014/main" id="{28E84D50-3CB1-4612-9271-1AE88CA339AF}"/>
              </a:ext>
            </a:extLst>
          </p:cNvPr>
          <p:cNvSpPr txBox="1">
            <a:spLocks noChangeArrowheads="1"/>
          </p:cNvSpPr>
          <p:nvPr/>
        </p:nvSpPr>
        <p:spPr bwMode="auto">
          <a:xfrm>
            <a:off x="1447800" y="2967336"/>
            <a:ext cx="739675"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解：</a:t>
            </a:r>
          </a:p>
        </p:txBody>
      </p:sp>
      <p:sp>
        <p:nvSpPr>
          <p:cNvPr id="27" name="Text Box 40">
            <a:extLst>
              <a:ext uri="{FF2B5EF4-FFF2-40B4-BE49-F238E27FC236}">
                <a16:creationId xmlns:a16="http://schemas.microsoft.com/office/drawing/2014/main" id="{960EDE1C-171D-4348-9DA8-85B9016E5672}"/>
              </a:ext>
            </a:extLst>
          </p:cNvPr>
          <p:cNvSpPr txBox="1">
            <a:spLocks noChangeArrowheads="1"/>
          </p:cNvSpPr>
          <p:nvPr/>
        </p:nvSpPr>
        <p:spPr bwMode="auto">
          <a:xfrm>
            <a:off x="2110709" y="296733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还有另一种处理方式</a:t>
            </a:r>
          </a:p>
        </p:txBody>
      </p:sp>
      <p:pic>
        <p:nvPicPr>
          <p:cNvPr id="28" name="图片 27">
            <a:extLst>
              <a:ext uri="{FF2B5EF4-FFF2-40B4-BE49-F238E27FC236}">
                <a16:creationId xmlns:a16="http://schemas.microsoft.com/office/drawing/2014/main" id="{2A37980D-DE51-449A-89A2-184200B1873F}"/>
              </a:ext>
            </a:extLst>
          </p:cNvPr>
          <p:cNvPicPr>
            <a:picLocks noChangeAspect="1"/>
          </p:cNvPicPr>
          <p:nvPr/>
        </p:nvPicPr>
        <p:blipFill>
          <a:blip r:embed="rId4"/>
          <a:stretch>
            <a:fillRect/>
          </a:stretch>
        </p:blipFill>
        <p:spPr>
          <a:xfrm>
            <a:off x="2931199" y="3669526"/>
            <a:ext cx="4600302" cy="325365"/>
          </a:xfrm>
          <a:prstGeom prst="rect">
            <a:avLst/>
          </a:prstGeom>
        </p:spPr>
      </p:pic>
      <p:pic>
        <p:nvPicPr>
          <p:cNvPr id="29" name="图片 28">
            <a:extLst>
              <a:ext uri="{FF2B5EF4-FFF2-40B4-BE49-F238E27FC236}">
                <a16:creationId xmlns:a16="http://schemas.microsoft.com/office/drawing/2014/main" id="{ADEEA5D0-A6EB-4F33-8ADC-35F9C68D5E35}"/>
              </a:ext>
            </a:extLst>
          </p:cNvPr>
          <p:cNvPicPr>
            <a:picLocks noChangeAspect="1"/>
          </p:cNvPicPr>
          <p:nvPr/>
        </p:nvPicPr>
        <p:blipFill>
          <a:blip r:embed="rId5"/>
          <a:stretch>
            <a:fillRect/>
          </a:stretch>
        </p:blipFill>
        <p:spPr>
          <a:xfrm>
            <a:off x="2542757" y="4183119"/>
            <a:ext cx="4824536" cy="343928"/>
          </a:xfrm>
          <a:prstGeom prst="rect">
            <a:avLst/>
          </a:prstGeom>
        </p:spPr>
      </p:pic>
      <p:pic>
        <p:nvPicPr>
          <p:cNvPr id="30" name="图片 29">
            <a:extLst>
              <a:ext uri="{FF2B5EF4-FFF2-40B4-BE49-F238E27FC236}">
                <a16:creationId xmlns:a16="http://schemas.microsoft.com/office/drawing/2014/main" id="{524C5239-0C68-42D0-8DA8-D9BDBD2389A4}"/>
              </a:ext>
            </a:extLst>
          </p:cNvPr>
          <p:cNvPicPr>
            <a:picLocks noChangeAspect="1"/>
          </p:cNvPicPr>
          <p:nvPr/>
        </p:nvPicPr>
        <p:blipFill>
          <a:blip r:embed="rId6"/>
          <a:stretch>
            <a:fillRect/>
          </a:stretch>
        </p:blipFill>
        <p:spPr>
          <a:xfrm>
            <a:off x="2542757" y="4711187"/>
            <a:ext cx="4824536" cy="343247"/>
          </a:xfrm>
          <a:prstGeom prst="rect">
            <a:avLst/>
          </a:prstGeom>
        </p:spPr>
      </p:pic>
      <p:pic>
        <p:nvPicPr>
          <p:cNvPr id="31" name="图片 30">
            <a:extLst>
              <a:ext uri="{FF2B5EF4-FFF2-40B4-BE49-F238E27FC236}">
                <a16:creationId xmlns:a16="http://schemas.microsoft.com/office/drawing/2014/main" id="{A213CEDD-16EA-4280-B1EA-5516E8D293EE}"/>
              </a:ext>
            </a:extLst>
          </p:cNvPr>
          <p:cNvPicPr>
            <a:picLocks noChangeAspect="1"/>
          </p:cNvPicPr>
          <p:nvPr/>
        </p:nvPicPr>
        <p:blipFill>
          <a:blip r:embed="rId7"/>
          <a:stretch>
            <a:fillRect/>
          </a:stretch>
        </p:blipFill>
        <p:spPr>
          <a:xfrm>
            <a:off x="2542757" y="5238573"/>
            <a:ext cx="4464496" cy="347883"/>
          </a:xfrm>
          <a:prstGeom prst="rect">
            <a:avLst/>
          </a:prstGeom>
        </p:spPr>
      </p:pic>
      <p:pic>
        <p:nvPicPr>
          <p:cNvPr id="32" name="图片 31">
            <a:extLst>
              <a:ext uri="{FF2B5EF4-FFF2-40B4-BE49-F238E27FC236}">
                <a16:creationId xmlns:a16="http://schemas.microsoft.com/office/drawing/2014/main" id="{AD9B1694-5EFE-4D69-90D4-7672BCC5C931}"/>
              </a:ext>
            </a:extLst>
          </p:cNvPr>
          <p:cNvPicPr>
            <a:picLocks noChangeAspect="1"/>
          </p:cNvPicPr>
          <p:nvPr/>
        </p:nvPicPr>
        <p:blipFill>
          <a:blip r:embed="rId8"/>
          <a:stretch>
            <a:fillRect/>
          </a:stretch>
        </p:blipFill>
        <p:spPr>
          <a:xfrm>
            <a:off x="2542757" y="5770595"/>
            <a:ext cx="5472608" cy="349936"/>
          </a:xfrm>
          <a:prstGeom prst="rect">
            <a:avLst/>
          </a:prstGeom>
        </p:spPr>
      </p:pic>
      <p:pic>
        <p:nvPicPr>
          <p:cNvPr id="38" name="图片 37">
            <a:extLst>
              <a:ext uri="{FF2B5EF4-FFF2-40B4-BE49-F238E27FC236}">
                <a16:creationId xmlns:a16="http://schemas.microsoft.com/office/drawing/2014/main" id="{71C9C25F-93E2-4C7F-80A5-4B391613D049}"/>
              </a:ext>
            </a:extLst>
          </p:cNvPr>
          <p:cNvPicPr>
            <a:picLocks noChangeAspect="1"/>
          </p:cNvPicPr>
          <p:nvPr/>
        </p:nvPicPr>
        <p:blipFill>
          <a:blip r:embed="rId9"/>
          <a:stretch>
            <a:fillRect/>
          </a:stretch>
        </p:blipFill>
        <p:spPr>
          <a:xfrm>
            <a:off x="2542759" y="6272383"/>
            <a:ext cx="3240359" cy="350310"/>
          </a:xfrm>
          <a:prstGeom prst="rect">
            <a:avLst/>
          </a:prstGeom>
        </p:spPr>
      </p:pic>
    </p:spTree>
    <p:extLst>
      <p:ext uri="{BB962C8B-B14F-4D97-AF65-F5344CB8AC3E}">
        <p14:creationId xmlns:p14="http://schemas.microsoft.com/office/powerpoint/2010/main" val="326035836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97</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2" name="组合 1">
            <a:extLst>
              <a:ext uri="{FF2B5EF4-FFF2-40B4-BE49-F238E27FC236}">
                <a16:creationId xmlns:a16="http://schemas.microsoft.com/office/drawing/2014/main" id="{CD3A2B7D-E840-4A8D-84D1-CE51B649F1B8}"/>
              </a:ext>
            </a:extLst>
          </p:cNvPr>
          <p:cNvGrpSpPr/>
          <p:nvPr/>
        </p:nvGrpSpPr>
        <p:grpSpPr>
          <a:xfrm>
            <a:off x="1295400" y="1340769"/>
            <a:ext cx="4209991" cy="461665"/>
            <a:chOff x="1295400" y="1340769"/>
            <a:chExt cx="4209991" cy="461665"/>
          </a:xfrm>
        </p:grpSpPr>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7</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0" name="Text Box 40">
              <a:extLst>
                <a:ext uri="{FF2B5EF4-FFF2-40B4-BE49-F238E27FC236}">
                  <a16:creationId xmlns:a16="http://schemas.microsoft.com/office/drawing/2014/main" id="{975467AC-F4DE-4298-A066-A23BBCC66131}"/>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6" name="图片 25">
              <a:extLst>
                <a:ext uri="{FF2B5EF4-FFF2-40B4-BE49-F238E27FC236}">
                  <a16:creationId xmlns:a16="http://schemas.microsoft.com/office/drawing/2014/main" id="{F0F47ED9-E4B0-49E6-87A0-AA982694B2C0}"/>
                </a:ext>
              </a:extLst>
            </p:cNvPr>
            <p:cNvPicPr>
              <a:picLocks noChangeAspect="1"/>
            </p:cNvPicPr>
            <p:nvPr/>
          </p:nvPicPr>
          <p:blipFill>
            <a:blip r:embed="rId11"/>
            <a:stretch>
              <a:fillRect/>
            </a:stretch>
          </p:blipFill>
          <p:spPr>
            <a:xfrm>
              <a:off x="4392042" y="1453009"/>
              <a:ext cx="256158" cy="237183"/>
            </a:xfrm>
            <a:prstGeom prst="rect">
              <a:avLst/>
            </a:prstGeom>
          </p:spPr>
        </p:pic>
      </p:grpSp>
      <p:sp>
        <p:nvSpPr>
          <p:cNvPr id="30" name="Text Box 40">
            <a:extLst>
              <a:ext uri="{FF2B5EF4-FFF2-40B4-BE49-F238E27FC236}">
                <a16:creationId xmlns:a16="http://schemas.microsoft.com/office/drawing/2014/main" id="{113F0990-E1E3-4488-8181-13A78F6BC348}"/>
              </a:ext>
            </a:extLst>
          </p:cNvPr>
          <p:cNvSpPr txBox="1">
            <a:spLocks noChangeArrowheads="1"/>
          </p:cNvSpPr>
          <p:nvPr/>
        </p:nvSpPr>
        <p:spPr bwMode="auto">
          <a:xfrm>
            <a:off x="2057400"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31" name="图片 30">
            <a:extLst>
              <a:ext uri="{FF2B5EF4-FFF2-40B4-BE49-F238E27FC236}">
                <a16:creationId xmlns:a16="http://schemas.microsoft.com/office/drawing/2014/main" id="{5A8EA738-FF8D-4FE3-80DB-C9C7F180E15D}"/>
              </a:ext>
            </a:extLst>
          </p:cNvPr>
          <p:cNvPicPr>
            <a:picLocks noChangeAspect="1"/>
          </p:cNvPicPr>
          <p:nvPr/>
        </p:nvPicPr>
        <p:blipFill>
          <a:blip r:embed="rId12"/>
          <a:stretch>
            <a:fillRect/>
          </a:stretch>
        </p:blipFill>
        <p:spPr>
          <a:xfrm>
            <a:off x="2875336" y="1941625"/>
            <a:ext cx="5013994" cy="352613"/>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53723999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4294542" cy="661720"/>
          </a:xfrm>
          <a:prstGeom prst="rect">
            <a:avLst/>
          </a:prstGeom>
          <a:noFill/>
          <a:ln w="9525" algn="ctr">
            <a:noFill/>
            <a:miter lim="800000"/>
            <a:headEnd/>
            <a:tailEnd/>
          </a:ln>
          <a:effectLst/>
        </p:spPr>
        <p:txBody>
          <a:bodyPr wrap="square">
            <a:spAutoFit/>
          </a:bodyPr>
          <a:lstStyle/>
          <a:p>
            <a:pPr>
              <a:lnSpc>
                <a:spcPct val="90000"/>
              </a:lnSpc>
            </a:pPr>
            <a:r>
              <a:rPr lang="zh-CN" altLang="en-US" sz="4000" i="0" dirty="0">
                <a:ea typeface="华文行楷" pitchFamily="2" charset="-122"/>
              </a:rPr>
              <a:t>正则表达式</a:t>
            </a:r>
          </a:p>
        </p:txBody>
      </p:sp>
      <p:sp>
        <p:nvSpPr>
          <p:cNvPr id="14" name="文本框 13">
            <a:extLst>
              <a:ext uri="{FF2B5EF4-FFF2-40B4-BE49-F238E27FC236}">
                <a16:creationId xmlns:a16="http://schemas.microsoft.com/office/drawing/2014/main" id="{5C4E9407-D314-8942-ABC0-C2568C1E22B4}"/>
              </a:ext>
            </a:extLst>
          </p:cNvPr>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grpSp>
        <p:nvGrpSpPr>
          <p:cNvPr id="25" name="组合 24">
            <a:extLst>
              <a:ext uri="{FF2B5EF4-FFF2-40B4-BE49-F238E27FC236}">
                <a16:creationId xmlns:a16="http://schemas.microsoft.com/office/drawing/2014/main" id="{4301342A-E3D0-40B4-B614-645F3FF345D1}"/>
              </a:ext>
            </a:extLst>
          </p:cNvPr>
          <p:cNvGrpSpPr/>
          <p:nvPr/>
        </p:nvGrpSpPr>
        <p:grpSpPr>
          <a:xfrm>
            <a:off x="1295400" y="1340769"/>
            <a:ext cx="4209991" cy="461665"/>
            <a:chOff x="1295400" y="1340769"/>
            <a:chExt cx="4209991" cy="461665"/>
          </a:xfrm>
        </p:grpSpPr>
        <p:sp>
          <p:nvSpPr>
            <p:cNvPr id="27" name="Text Box 40">
              <a:extLst>
                <a:ext uri="{FF2B5EF4-FFF2-40B4-BE49-F238E27FC236}">
                  <a16:creationId xmlns:a16="http://schemas.microsoft.com/office/drawing/2014/main" id="{592F9476-D769-4292-B52A-1CCBBAB5730E}"/>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dirty="0">
                  <a:solidFill>
                    <a:srgbClr val="000000"/>
                  </a:solidFill>
                  <a:ea typeface="SimSun" panose="02010600030101010101" pitchFamily="2" charset="-122"/>
                  <a:cs typeface="Times New Roman" panose="02020603050405020304" pitchFamily="18" charset="0"/>
                </a:rPr>
                <a:t>7</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8" name="Text Box 40">
              <a:extLst>
                <a:ext uri="{FF2B5EF4-FFF2-40B4-BE49-F238E27FC236}">
                  <a16:creationId xmlns:a16="http://schemas.microsoft.com/office/drawing/2014/main" id="{FAC8B10F-26D4-4615-BA95-1CB3FA8C154D}"/>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9" name="图片 28">
              <a:extLst>
                <a:ext uri="{FF2B5EF4-FFF2-40B4-BE49-F238E27FC236}">
                  <a16:creationId xmlns:a16="http://schemas.microsoft.com/office/drawing/2014/main" id="{7A9FF12B-8F15-4838-8B8E-66FD901645D0}"/>
                </a:ext>
              </a:extLst>
            </p:cNvPr>
            <p:cNvPicPr>
              <a:picLocks noChangeAspect="1"/>
            </p:cNvPicPr>
            <p:nvPr/>
          </p:nvPicPr>
          <p:blipFill>
            <a:blip r:embed="rId2"/>
            <a:stretch>
              <a:fillRect/>
            </a:stretch>
          </p:blipFill>
          <p:spPr>
            <a:xfrm>
              <a:off x="4392042" y="1453009"/>
              <a:ext cx="256158" cy="237183"/>
            </a:xfrm>
            <a:prstGeom prst="rect">
              <a:avLst/>
            </a:prstGeom>
          </p:spPr>
        </p:pic>
      </p:grpSp>
      <p:sp>
        <p:nvSpPr>
          <p:cNvPr id="30" name="Text Box 40">
            <a:extLst>
              <a:ext uri="{FF2B5EF4-FFF2-40B4-BE49-F238E27FC236}">
                <a16:creationId xmlns:a16="http://schemas.microsoft.com/office/drawing/2014/main" id="{C1E0999F-48F3-4EF1-B79F-70367BCBE86C}"/>
              </a:ext>
            </a:extLst>
          </p:cNvPr>
          <p:cNvSpPr txBox="1">
            <a:spLocks noChangeArrowheads="1"/>
          </p:cNvSpPr>
          <p:nvPr/>
        </p:nvSpPr>
        <p:spPr bwMode="auto">
          <a:xfrm>
            <a:off x="2057400"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31" name="图片 30">
            <a:extLst>
              <a:ext uri="{FF2B5EF4-FFF2-40B4-BE49-F238E27FC236}">
                <a16:creationId xmlns:a16="http://schemas.microsoft.com/office/drawing/2014/main" id="{92E6B23F-B8F7-47A0-8F83-B8B585F56B8F}"/>
              </a:ext>
            </a:extLst>
          </p:cNvPr>
          <p:cNvPicPr>
            <a:picLocks noChangeAspect="1"/>
          </p:cNvPicPr>
          <p:nvPr/>
        </p:nvPicPr>
        <p:blipFill>
          <a:blip r:embed="rId3"/>
          <a:stretch>
            <a:fillRect/>
          </a:stretch>
        </p:blipFill>
        <p:spPr>
          <a:xfrm>
            <a:off x="2875336" y="1941625"/>
            <a:ext cx="5013994" cy="352613"/>
          </a:xfrm>
          <a:prstGeom prst="rect">
            <a:avLst/>
          </a:prstGeom>
        </p:spPr>
      </p:pic>
      <p:grpSp>
        <p:nvGrpSpPr>
          <p:cNvPr id="32" name="组合 31">
            <a:extLst>
              <a:ext uri="{FF2B5EF4-FFF2-40B4-BE49-F238E27FC236}">
                <a16:creationId xmlns:a16="http://schemas.microsoft.com/office/drawing/2014/main" id="{FA805A84-2328-4411-A8D2-B8699E74B9AB}"/>
              </a:ext>
            </a:extLst>
          </p:cNvPr>
          <p:cNvGrpSpPr/>
          <p:nvPr/>
        </p:nvGrpSpPr>
        <p:grpSpPr>
          <a:xfrm>
            <a:off x="228600" y="2996952"/>
            <a:ext cx="8742644" cy="1008112"/>
            <a:chOff x="740738" y="2996952"/>
            <a:chExt cx="8742644" cy="1008112"/>
          </a:xfrm>
        </p:grpSpPr>
        <p:sp>
          <p:nvSpPr>
            <p:cNvPr id="33" name="Text Box 40">
              <a:extLst>
                <a:ext uri="{FF2B5EF4-FFF2-40B4-BE49-F238E27FC236}">
                  <a16:creationId xmlns:a16="http://schemas.microsoft.com/office/drawing/2014/main" id="{40D76C57-C513-4A20-AC1D-159CE997AB5E}"/>
                </a:ext>
              </a:extLst>
            </p:cNvPr>
            <p:cNvSpPr txBox="1">
              <a:spLocks noChangeArrowheads="1"/>
            </p:cNvSpPr>
            <p:nvPr/>
          </p:nvSpPr>
          <p:spPr bwMode="auto">
            <a:xfrm>
              <a:off x="740738" y="2996952"/>
              <a:ext cx="8151742"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解：倒数第</a:t>
              </a:r>
              <a:r>
                <a:rPr lang="en-US" altLang="zh-CN" sz="2400" b="0" i="0" dirty="0">
                  <a:solidFill>
                    <a:srgbClr val="000000"/>
                  </a:solidFill>
                  <a:ea typeface="SimSun" panose="02010600030101010101" pitchFamily="2" charset="-122"/>
                  <a:cs typeface="Times New Roman" panose="02020603050405020304" pitchFamily="18" charset="0"/>
                </a:rPr>
                <a:t>5</a:t>
              </a:r>
              <a:r>
                <a:rPr lang="zh-CN" altLang="en-US" sz="2400" b="0" i="0" dirty="0">
                  <a:solidFill>
                    <a:srgbClr val="000000"/>
                  </a:solidFill>
                  <a:ea typeface="SimSun" panose="02010600030101010101" pitchFamily="2" charset="-122"/>
                  <a:cs typeface="Times New Roman" panose="02020603050405020304" pitchFamily="18" charset="0"/>
                </a:rPr>
                <a:t>个位置是</a:t>
              </a:r>
              <a:r>
                <a:rPr lang="en-US" altLang="zh-CN" sz="2400" b="0" i="0" dirty="0">
                  <a:solidFill>
                    <a:srgbClr val="000000"/>
                  </a:solidFill>
                  <a:ea typeface="SimSun" panose="02010600030101010101" pitchFamily="2" charset="-122"/>
                  <a:cs typeface="Times New Roman" panose="02020603050405020304" pitchFamily="18" charset="0"/>
                </a:rPr>
                <a:t>1</a:t>
              </a:r>
              <a:r>
                <a:rPr lang="zh-CN" altLang="en-US" sz="2400" b="0" i="0" dirty="0">
                  <a:solidFill>
                    <a:srgbClr val="000000"/>
                  </a:solidFill>
                  <a:ea typeface="SimSun" panose="02010600030101010101" pitchFamily="2" charset="-122"/>
                  <a:cs typeface="Times New Roman" panose="02020603050405020304" pitchFamily="18" charset="0"/>
                </a:rPr>
                <a:t>，那么倒数前</a:t>
              </a:r>
              <a:r>
                <a:rPr lang="en-US" altLang="zh-CN" sz="2400" b="0" i="0" dirty="0">
                  <a:solidFill>
                    <a:srgbClr val="000000"/>
                  </a:solidFill>
                  <a:ea typeface="SimSun" panose="02010600030101010101" pitchFamily="2" charset="-122"/>
                  <a:cs typeface="Times New Roman" panose="02020603050405020304" pitchFamily="18" charset="0"/>
                </a:rPr>
                <a:t>4</a:t>
              </a:r>
              <a:r>
                <a:rPr lang="zh-CN" altLang="en-US" sz="2400" b="0" i="0" dirty="0">
                  <a:solidFill>
                    <a:srgbClr val="000000"/>
                  </a:solidFill>
                  <a:ea typeface="SimSun" panose="02010600030101010101" pitchFamily="2" charset="-122"/>
                  <a:cs typeface="Times New Roman" panose="02020603050405020304" pitchFamily="18" charset="0"/>
                </a:rPr>
                <a:t>个位置必然或者为</a:t>
              </a:r>
              <a:r>
                <a:rPr lang="en-US" altLang="zh-CN" sz="2400" b="0" i="0" dirty="0">
                  <a:solidFill>
                    <a:srgbClr val="000000"/>
                  </a:solidFill>
                  <a:ea typeface="SimSun" panose="02010600030101010101" pitchFamily="2" charset="-122"/>
                  <a:cs typeface="Times New Roman" panose="02020603050405020304" pitchFamily="18" charset="0"/>
                </a:rPr>
                <a:t>0</a:t>
              </a:r>
              <a:r>
                <a:rPr lang="zh-CN" altLang="en-US" sz="2400" b="0" i="0" dirty="0">
                  <a:solidFill>
                    <a:srgbClr val="000000"/>
                  </a:solidFill>
                  <a:ea typeface="SimSun" panose="02010600030101010101" pitchFamily="2" charset="-122"/>
                  <a:cs typeface="Times New Roman" panose="02020603050405020304" pitchFamily="18" charset="0"/>
                </a:rPr>
                <a:t>，</a:t>
              </a:r>
            </a:p>
          </p:txBody>
        </p:sp>
        <p:sp>
          <p:nvSpPr>
            <p:cNvPr id="34" name="Text Box 40">
              <a:extLst>
                <a:ext uri="{FF2B5EF4-FFF2-40B4-BE49-F238E27FC236}">
                  <a16:creationId xmlns:a16="http://schemas.microsoft.com/office/drawing/2014/main" id="{FF25D83B-607B-4464-A47B-6001B01C2C5F}"/>
                </a:ext>
              </a:extLst>
            </p:cNvPr>
            <p:cNvSpPr txBox="1">
              <a:spLocks noChangeArrowheads="1"/>
            </p:cNvSpPr>
            <p:nvPr/>
          </p:nvSpPr>
          <p:spPr bwMode="auto">
            <a:xfrm>
              <a:off x="1331640" y="3543399"/>
              <a:ext cx="8151742"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或者为</a:t>
              </a:r>
              <a:r>
                <a:rPr lang="en-US" altLang="zh-CN" sz="2400" b="0" i="0" dirty="0">
                  <a:solidFill>
                    <a:srgbClr val="000000"/>
                  </a:solidFill>
                  <a:ea typeface="SimSun" panose="02010600030101010101" pitchFamily="2" charset="-122"/>
                  <a:cs typeface="Times New Roman" panose="02020603050405020304" pitchFamily="18" charset="0"/>
                </a:rPr>
                <a:t>1</a:t>
              </a:r>
              <a:r>
                <a:rPr lang="zh-CN" altLang="en-US" sz="2400" b="0" i="0" dirty="0">
                  <a:solidFill>
                    <a:srgbClr val="000000"/>
                  </a:solidFill>
                  <a:ea typeface="SimSun" panose="02010600030101010101" pitchFamily="2" charset="-122"/>
                  <a:cs typeface="Times New Roman" panose="02020603050405020304" pitchFamily="18" charset="0"/>
                </a:rPr>
                <a:t>。前面的字串则可以是任意字符串。因此：</a:t>
              </a:r>
            </a:p>
          </p:txBody>
        </p:sp>
      </p:grpSp>
      <p:pic>
        <p:nvPicPr>
          <p:cNvPr id="35" name="图片 34">
            <a:extLst>
              <a:ext uri="{FF2B5EF4-FFF2-40B4-BE49-F238E27FC236}">
                <a16:creationId xmlns:a16="http://schemas.microsoft.com/office/drawing/2014/main" id="{DFA8C2DB-EA10-45BB-815C-CEE6FC32AFB9}"/>
              </a:ext>
            </a:extLst>
          </p:cNvPr>
          <p:cNvPicPr>
            <a:picLocks noChangeAspect="1"/>
          </p:cNvPicPr>
          <p:nvPr/>
        </p:nvPicPr>
        <p:blipFill>
          <a:blip r:embed="rId4"/>
          <a:stretch>
            <a:fillRect/>
          </a:stretch>
        </p:blipFill>
        <p:spPr>
          <a:xfrm>
            <a:off x="2529134" y="4149081"/>
            <a:ext cx="3061457" cy="347893"/>
          </a:xfrm>
          <a:prstGeom prst="rect">
            <a:avLst/>
          </a:prstGeom>
        </p:spPr>
      </p:pic>
    </p:spTree>
    <p:extLst>
      <p:ext uri="{BB962C8B-B14F-4D97-AF65-F5344CB8AC3E}">
        <p14:creationId xmlns:p14="http://schemas.microsoft.com/office/powerpoint/2010/main" val="358874678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7BD391F-235E-4F94-BBEE-F26CDBCD82A5}"/>
              </a:ext>
            </a:extLst>
          </p:cNvPr>
          <p:cNvSpPr>
            <a:spLocks noGrp="1"/>
          </p:cNvSpPr>
          <p:nvPr>
            <p:ph type="sldNum" sz="quarter" idx="12"/>
          </p:nvPr>
        </p:nvSpPr>
        <p:spPr/>
        <p:txBody>
          <a:bodyPr/>
          <a:lstStyle/>
          <a:p>
            <a:pPr>
              <a:defRPr/>
            </a:pPr>
            <a:fld id="{A60C455B-B212-44F5-BDE5-4E865130930B}" type="slidenum">
              <a:rPr lang="en-US" altLang="zh-CN" smtClean="0"/>
              <a:t>99</a:t>
            </a:fld>
            <a:endParaRPr lang="en-US" altLang="zh-CN"/>
          </a:p>
        </p:txBody>
      </p:sp>
      <p:sp>
        <p:nvSpPr>
          <p:cNvPr id="8" name="矩形: 圆角 7">
            <a:extLst>
              <a:ext uri="{FF2B5EF4-FFF2-40B4-BE49-F238E27FC236}">
                <a16:creationId xmlns:a16="http://schemas.microsoft.com/office/drawing/2014/main" id="{F65BBD49-64AF-4BCF-97DB-9548ACB980A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矩形 13">
            <a:extLst>
              <a:ext uri="{FF2B5EF4-FFF2-40B4-BE49-F238E27FC236}">
                <a16:creationId xmlns:a16="http://schemas.microsoft.com/office/drawing/2014/main" id="{0B837B54-0D18-4AD3-A225-0CEE60D69C3F}"/>
              </a:ext>
            </a:extLst>
          </p:cNvPr>
          <p:cNvSpPr/>
          <p:nvPr>
            <p:custDataLst>
              <p:tags r:id="rId3"/>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2" name="组合 1">
            <a:extLst>
              <a:ext uri="{FF2B5EF4-FFF2-40B4-BE49-F238E27FC236}">
                <a16:creationId xmlns:a16="http://schemas.microsoft.com/office/drawing/2014/main" id="{CD3A2B7D-E840-4A8D-84D1-CE51B649F1B8}"/>
              </a:ext>
            </a:extLst>
          </p:cNvPr>
          <p:cNvGrpSpPr/>
          <p:nvPr/>
        </p:nvGrpSpPr>
        <p:grpSpPr>
          <a:xfrm>
            <a:off x="1295400" y="1340769"/>
            <a:ext cx="4209991" cy="461665"/>
            <a:chOff x="1295400" y="1340769"/>
            <a:chExt cx="4209991" cy="461665"/>
          </a:xfrm>
        </p:grpSpPr>
        <p:sp>
          <p:nvSpPr>
            <p:cNvPr id="18" name="Text Box 40">
              <a:extLst>
                <a:ext uri="{FF2B5EF4-FFF2-40B4-BE49-F238E27FC236}">
                  <a16:creationId xmlns:a16="http://schemas.microsoft.com/office/drawing/2014/main" id="{1F601D22-BBC9-414D-A81A-EA536CA1D344}"/>
                </a:ext>
              </a:extLst>
            </p:cNvPr>
            <p:cNvSpPr txBox="1">
              <a:spLocks noChangeArrowheads="1"/>
            </p:cNvSpPr>
            <p:nvPr/>
          </p:nvSpPr>
          <p:spPr bwMode="auto">
            <a:xfrm>
              <a:off x="1295400" y="1340769"/>
              <a:ext cx="3168035" cy="461665"/>
            </a:xfrm>
            <a:prstGeom prst="rect">
              <a:avLst/>
            </a:prstGeom>
            <a:noFill/>
            <a:ln w="9525">
              <a:noFill/>
              <a:miter lim="800000"/>
              <a:headEnd/>
              <a:tailEnd/>
            </a:ln>
          </p:spPr>
          <p:txBody>
            <a:bodyPr wrap="square">
              <a:spAutoFit/>
            </a:bodyPr>
            <a:lstStyle/>
            <a:p>
              <a:r>
                <a:rPr lang="zh-CN" altLang="en-US" sz="2400" b="0" i="0" dirty="0">
                  <a:solidFill>
                    <a:srgbClr val="000000"/>
                  </a:solidFill>
                  <a:ea typeface="SimSun" panose="02010600030101010101" pitchFamily="2" charset="-122"/>
                  <a:cs typeface="Times New Roman" panose="02020603050405020304" pitchFamily="18" charset="0"/>
                </a:rPr>
                <a:t>例</a:t>
              </a:r>
              <a:r>
                <a:rPr lang="en-US" altLang="zh-CN" sz="2400" b="0" i="0" dirty="0">
                  <a:solidFill>
                    <a:srgbClr val="000000"/>
                  </a:solidFill>
                  <a:ea typeface="SimSun" panose="02010600030101010101" pitchFamily="2" charset="-122"/>
                  <a:cs typeface="Times New Roman" panose="02020603050405020304" pitchFamily="18" charset="0"/>
                </a:rPr>
                <a:t>8</a:t>
              </a:r>
              <a:r>
                <a:rPr lang="zh-CN" altLang="en-US" sz="2400" b="0" i="0" dirty="0">
                  <a:solidFill>
                    <a:srgbClr val="000000"/>
                  </a:solidFill>
                  <a:ea typeface="SimSun" panose="02010600030101010101" pitchFamily="2" charset="-122"/>
                  <a:cs typeface="Times New Roman" panose="02020603050405020304" pitchFamily="18" charset="0"/>
                </a:rPr>
                <a:t>：设计正则表达式</a:t>
              </a:r>
            </a:p>
          </p:txBody>
        </p:sp>
        <p:sp>
          <p:nvSpPr>
            <p:cNvPr id="20" name="Text Box 40">
              <a:extLst>
                <a:ext uri="{FF2B5EF4-FFF2-40B4-BE49-F238E27FC236}">
                  <a16:creationId xmlns:a16="http://schemas.microsoft.com/office/drawing/2014/main" id="{975467AC-F4DE-4298-A066-A23BBCC66131}"/>
                </a:ext>
              </a:extLst>
            </p:cNvPr>
            <p:cNvSpPr txBox="1">
              <a:spLocks noChangeArrowheads="1"/>
            </p:cNvSpPr>
            <p:nvPr/>
          </p:nvSpPr>
          <p:spPr bwMode="auto">
            <a:xfrm>
              <a:off x="4626645" y="1340769"/>
              <a:ext cx="878746"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使得</a:t>
              </a:r>
            </a:p>
          </p:txBody>
        </p:sp>
        <p:pic>
          <p:nvPicPr>
            <p:cNvPr id="26" name="图片 25">
              <a:extLst>
                <a:ext uri="{FF2B5EF4-FFF2-40B4-BE49-F238E27FC236}">
                  <a16:creationId xmlns:a16="http://schemas.microsoft.com/office/drawing/2014/main" id="{F0F47ED9-E4B0-49E6-87A0-AA982694B2C0}"/>
                </a:ext>
              </a:extLst>
            </p:cNvPr>
            <p:cNvPicPr>
              <a:picLocks noChangeAspect="1"/>
            </p:cNvPicPr>
            <p:nvPr/>
          </p:nvPicPr>
          <p:blipFill>
            <a:blip r:embed="rId11"/>
            <a:stretch>
              <a:fillRect/>
            </a:stretch>
          </p:blipFill>
          <p:spPr>
            <a:xfrm>
              <a:off x="4392042" y="1453009"/>
              <a:ext cx="256158" cy="237183"/>
            </a:xfrm>
            <a:prstGeom prst="rect">
              <a:avLst/>
            </a:prstGeom>
          </p:spPr>
        </p:pic>
      </p:grpSp>
      <p:sp>
        <p:nvSpPr>
          <p:cNvPr id="17" name="Text Box 40">
            <a:extLst>
              <a:ext uri="{FF2B5EF4-FFF2-40B4-BE49-F238E27FC236}">
                <a16:creationId xmlns:a16="http://schemas.microsoft.com/office/drawing/2014/main" id="{54D2147F-0C7F-47C1-9C53-0B528AA34B03}"/>
              </a:ext>
            </a:extLst>
          </p:cNvPr>
          <p:cNvSpPr txBox="1">
            <a:spLocks noChangeArrowheads="1"/>
          </p:cNvSpPr>
          <p:nvPr/>
        </p:nvSpPr>
        <p:spPr bwMode="auto">
          <a:xfrm>
            <a:off x="1905000" y="2430756"/>
            <a:ext cx="6336704" cy="461665"/>
          </a:xfrm>
          <a:prstGeom prst="rect">
            <a:avLst/>
          </a:prstGeom>
          <a:noFill/>
          <a:ln w="9525">
            <a:noFill/>
            <a:miter lim="800000"/>
            <a:headEnd/>
            <a:tailEnd/>
          </a:ln>
        </p:spPr>
        <p:txBody>
          <a:bodyPr wrap="square">
            <a:spAutoFit/>
          </a:bodyPr>
          <a:lstStyle/>
          <a:p>
            <a:r>
              <a:rPr lang="zh-CN" altLang="en-US" sz="2400" b="0" i="0" dirty="0">
                <a:solidFill>
                  <a:srgbClr val="000000"/>
                </a:solidFill>
                <a:latin typeface="SimSun" panose="02010600030101010101" pitchFamily="2" charset="-122"/>
                <a:ea typeface="SimSun" panose="02010600030101010101" pitchFamily="2" charset="-122"/>
              </a:rPr>
              <a:t>该语言的字母表包含</a:t>
            </a:r>
            <a:r>
              <a:rPr lang="en-US" altLang="zh-CN" sz="2400" b="0" i="0" dirty="0">
                <a:solidFill>
                  <a:srgbClr val="000000"/>
                </a:solidFill>
                <a:latin typeface="SimSun" panose="02010600030101010101" pitchFamily="2" charset="-122"/>
                <a:ea typeface="SimSun" panose="02010600030101010101" pitchFamily="2" charset="-122"/>
              </a:rPr>
              <a:t>0</a:t>
            </a:r>
            <a:r>
              <a:rPr lang="zh-CN" altLang="en-US" sz="2400" b="0" i="0" dirty="0">
                <a:solidFill>
                  <a:srgbClr val="000000"/>
                </a:solidFill>
                <a:latin typeface="SimSun" panose="02010600030101010101" pitchFamily="2" charset="-122"/>
                <a:ea typeface="SimSun" panose="02010600030101010101" pitchFamily="2" charset="-122"/>
              </a:rPr>
              <a:t>和</a:t>
            </a:r>
            <a:r>
              <a:rPr lang="en-US" altLang="zh-CN" sz="2400" b="0" i="0" dirty="0">
                <a:solidFill>
                  <a:srgbClr val="000000"/>
                </a:solidFill>
                <a:latin typeface="SimSun" panose="02010600030101010101" pitchFamily="2" charset="-122"/>
                <a:ea typeface="SimSun" panose="02010600030101010101" pitchFamily="2" charset="-122"/>
              </a:rPr>
              <a:t>1</a:t>
            </a:r>
            <a:r>
              <a:rPr lang="zh-CN" altLang="en-US" sz="2400" b="0" i="0" dirty="0">
                <a:solidFill>
                  <a:srgbClr val="000000"/>
                </a:solidFill>
                <a:latin typeface="SimSun" panose="02010600030101010101" pitchFamily="2" charset="-122"/>
                <a:ea typeface="SimSun" panose="02010600030101010101" pitchFamily="2" charset="-122"/>
              </a:rPr>
              <a:t>。</a:t>
            </a:r>
          </a:p>
        </p:txBody>
      </p:sp>
      <p:pic>
        <p:nvPicPr>
          <p:cNvPr id="19" name="图片 18">
            <a:extLst>
              <a:ext uri="{FF2B5EF4-FFF2-40B4-BE49-F238E27FC236}">
                <a16:creationId xmlns:a16="http://schemas.microsoft.com/office/drawing/2014/main" id="{F266F98A-CF5D-42D8-B585-C91A3084528E}"/>
              </a:ext>
            </a:extLst>
          </p:cNvPr>
          <p:cNvPicPr>
            <a:picLocks noChangeAspect="1"/>
          </p:cNvPicPr>
          <p:nvPr/>
        </p:nvPicPr>
        <p:blipFill>
          <a:blip r:embed="rId12"/>
          <a:stretch>
            <a:fillRect/>
          </a:stretch>
        </p:blipFill>
        <p:spPr>
          <a:xfrm>
            <a:off x="2284942" y="1975775"/>
            <a:ext cx="6439479" cy="350448"/>
          </a:xfrm>
          <a:prstGeom prst="rect">
            <a:avLst/>
          </a:prstGeom>
        </p:spPr>
      </p:pic>
      <p:grpSp>
        <p:nvGrpSpPr>
          <p:cNvPr id="13" name="组合 12">
            <a:extLst>
              <a:ext uri="{FF2B5EF4-FFF2-40B4-BE49-F238E27FC236}">
                <a16:creationId xmlns:a16="http://schemas.microsoft.com/office/drawing/2014/main" id="{61FF5B56-6363-411C-A397-9678F72A05E2}"/>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EAA5F3A6-94EC-4114-B9FA-DD1C720BA77F}"/>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a:extLst>
                <a:ext uri="{FF2B5EF4-FFF2-40B4-BE49-F238E27FC236}">
                  <a16:creationId xmlns:a16="http://schemas.microsoft.com/office/drawing/2014/main" id="{0FC04F87-D3F4-4B7B-98E3-410486A3CFC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a:extLst>
                <a:ext uri="{FF2B5EF4-FFF2-40B4-BE49-F238E27FC236}">
                  <a16:creationId xmlns:a16="http://schemas.microsoft.com/office/drawing/2014/main" id="{50972526-3099-40CD-96DA-87CD67D0CAC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2" name="TipText">
              <a:extLst>
                <a:ext uri="{FF2B5EF4-FFF2-40B4-BE49-F238E27FC236}">
                  <a16:creationId xmlns:a16="http://schemas.microsoft.com/office/drawing/2014/main" id="{E4BFA35D-AD29-428C-92D9-D94D65F57F4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8A77FD1E-2835-41AD-8D74-121379302EF8}"/>
              </a:ext>
            </a:extLst>
          </p:cNvPr>
          <p:cNvPicPr>
            <a:picLocks/>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54220812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315,&quot;width&quot;:5505}"/>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06.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15.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2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33.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0.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4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9.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51.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8.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6.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60.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7.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6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6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6.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78.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5.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8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8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4.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9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96.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TIMING" val="|20"/>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3.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0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05.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2.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1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2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23.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30.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3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3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9.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4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41.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8.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4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5.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50.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7.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5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5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6.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6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68.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7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5.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7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7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4.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8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86.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3.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9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95.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2.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0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0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13.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20.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2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2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9.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31.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8.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3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40.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7.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4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4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6.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5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58.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6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5.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6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6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4.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7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76.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3.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8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85.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2.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9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9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4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3.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50.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5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5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6.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6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61.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6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0.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7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7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8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88.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9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9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604</TotalTime>
  <Words>9777</Words>
  <Application>Microsoft Office PowerPoint</Application>
  <PresentationFormat>全屏显示(4:3)</PresentationFormat>
  <Paragraphs>1401</Paragraphs>
  <Slides>163</Slides>
  <Notes>20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163</vt:i4>
      </vt:variant>
    </vt:vector>
  </HeadingPairs>
  <TitlesOfParts>
    <vt:vector size="177" baseType="lpstr">
      <vt:lpstr>LMRoman12-Regular-Identity-H</vt:lpstr>
      <vt:lpstr>黑体</vt:lpstr>
      <vt:lpstr>楷体</vt:lpstr>
      <vt:lpstr>SimSun</vt:lpstr>
      <vt:lpstr>SimSun</vt:lpstr>
      <vt:lpstr>微软雅黑</vt:lpstr>
      <vt:lpstr>微软雅黑</vt:lpstr>
      <vt:lpstr>Arial</vt:lpstr>
      <vt:lpstr>Calibri</vt:lpstr>
      <vt:lpstr>Cambria Math</vt:lpstr>
      <vt:lpstr>Tahoma</vt:lpstr>
      <vt:lpstr>Times New Roman</vt:lpstr>
      <vt:lpstr>Wingdings</vt:lpstr>
      <vt:lpstr>Office 主题</vt:lpstr>
      <vt:lpstr>课程总结</vt:lpstr>
      <vt:lpstr>课程内容</vt:lpstr>
      <vt:lpstr>内容大纲</vt:lpstr>
      <vt:lpstr>内容大纲</vt:lpstr>
      <vt:lpstr>乔姆斯基文法系统</vt:lpstr>
      <vt:lpstr>乔姆斯基文法系统</vt:lpstr>
      <vt:lpstr>内容大纲</vt:lpstr>
      <vt:lpstr>形式语言与自动机</vt:lpstr>
      <vt:lpstr>形式语言与自动机</vt:lpstr>
      <vt:lpstr>形式语言与自动机</vt:lpstr>
      <vt:lpstr>形式语言与自动机</vt:lpstr>
      <vt:lpstr>形式语言与自动机</vt:lpstr>
      <vt:lpstr>自动机、正则表达式和文法之间的转换</vt:lpstr>
      <vt:lpstr>自动机、正则表达式和文法之间的转换</vt:lpstr>
      <vt:lpstr>DFA和NFA的比较</vt:lpstr>
      <vt:lpstr>从NFA到DFA：子集构造法</vt:lpstr>
      <vt:lpstr>DFA到正则表达式</vt:lpstr>
      <vt:lpstr>DFA-&gt;正则表达式:递归法</vt:lpstr>
      <vt:lpstr>DFA-&gt;正则表达式:递归法</vt:lpstr>
      <vt:lpstr>PowerPoint 演示文稿</vt:lpstr>
      <vt:lpstr>DFA-&gt;正则表达式:递归法</vt:lpstr>
      <vt:lpstr>DFA-&gt;正则表达式:递归法</vt:lpstr>
      <vt:lpstr>DFA-&gt;正则表达式:递归法</vt:lpstr>
      <vt:lpstr>DFA到正则表达式</vt:lpstr>
      <vt:lpstr>DFA-&gt;正则表达式:状态消除法</vt:lpstr>
      <vt:lpstr>DFA-&gt;正则表达式:状态消除法</vt:lpstr>
      <vt:lpstr>DFA-&gt;正则表达式:状态消除法</vt:lpstr>
      <vt:lpstr>正则表达式-&gt;DFA:递推构造法</vt:lpstr>
      <vt:lpstr>正则表达式-&gt;DFA:递推构造法</vt:lpstr>
      <vt:lpstr>正则表达式-&gt;DFA:递推构造法</vt:lpstr>
      <vt:lpstr>DFA的化简</vt:lpstr>
      <vt:lpstr>DFA的化简</vt:lpstr>
      <vt:lpstr>形式语言与自动机</vt:lpstr>
      <vt:lpstr>文法化简</vt:lpstr>
      <vt:lpstr>由CFG到PDA</vt:lpstr>
      <vt:lpstr>由CFG到PDA</vt:lpstr>
      <vt:lpstr>由PDA到CFG</vt:lpstr>
      <vt:lpstr>由PDA到CFG</vt:lpstr>
      <vt:lpstr>由PDA到CFG</vt:lpstr>
      <vt:lpstr>形式语言与自动机</vt:lpstr>
      <vt:lpstr>图灵机简介与定义</vt:lpstr>
      <vt:lpstr>图灵机的形式化定义</vt:lpstr>
      <vt:lpstr>图灵机的动作及状态转移图</vt:lpstr>
      <vt:lpstr>几个重要的问题</vt:lpstr>
      <vt:lpstr>习题练习-确定有限自动机的设计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习题练习-非确定有限自动机的设计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习题练习-正则表达式的设计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习题练习-上下文无关文法的设计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习题练习-下推自动机的设计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习题练习-上下文无关文法性质</vt:lpstr>
      <vt:lpstr>PowerPoint 演示文稿</vt:lpstr>
      <vt:lpstr>PowerPoint 演示文稿</vt:lpstr>
      <vt:lpstr>习题练习-图灵机的设计</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人工神经网络  Artificial Neural Networks</dc:title>
  <dc:creator>jiangzl</dc:creator>
  <cp:lastModifiedBy>tang buzhou</cp:lastModifiedBy>
  <cp:revision>1113</cp:revision>
  <dcterms:created xsi:type="dcterms:W3CDTF">2003-03-23T06:01:00Z</dcterms:created>
  <dcterms:modified xsi:type="dcterms:W3CDTF">2022-04-15T05:17:12Z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8C260F7BD5514DF6A15EAB866AEB3C44</vt:lpwstr>
  </property>
  <property fmtid="{D5CDD505-2E9C-101B-9397-08002B2CF9AE}" pid="3" name="KSOProductBuildVer">
    <vt:lpwstr>2052-11.1.0.11045</vt:lpwstr>
  </property>
</Properties>
</file>